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973" autoAdjust="0"/>
  </p:normalViewPr>
  <p:slideViewPr>
    <p:cSldViewPr>
      <p:cViewPr varScale="1">
        <p:scale>
          <a:sx n="138" d="100"/>
          <a:sy n="138" d="100"/>
        </p:scale>
        <p:origin x="1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05/04/2017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b="0" i="0" u="none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Geometry - Planes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smtClean="0"/>
              <a:t>Programming – Maths for Games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1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Ray Intersection Test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904334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We begin by:</a:t>
                </a:r>
              </a:p>
              <a:p>
                <a:pPr lvl="1"/>
                <a:r>
                  <a:rPr lang="en-AU" i="1" dirty="0" smtClean="0">
                    <a:solidFill>
                      <a:srgbClr val="00B0F0"/>
                    </a:solidFill>
                  </a:rPr>
                  <a:t>Dot Product</a:t>
                </a:r>
                <a:r>
                  <a:rPr lang="en-AU" dirty="0" smtClean="0"/>
                  <a:t> the Ray’s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origin</a:t>
                </a:r>
                <a:r>
                  <a:rPr lang="en-AU" dirty="0" smtClean="0"/>
                  <a:t> with the Plane’s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normal</a:t>
                </a:r>
                <a:r>
                  <a:rPr lang="en-AU" dirty="0" smtClean="0"/>
                  <a:t> and add the Plane’s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 and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negate</a:t>
                </a:r>
                <a:r>
                  <a:rPr lang="en-AU" dirty="0" smtClean="0"/>
                  <a:t> the result</a:t>
                </a:r>
              </a:p>
              <a:p>
                <a:pPr lvl="1"/>
                <a:r>
                  <a:rPr lang="en-AU" i="1" dirty="0" smtClean="0">
                    <a:solidFill>
                      <a:srgbClr val="00B0F0"/>
                    </a:solidFill>
                  </a:rPr>
                  <a:t>Dot Product</a:t>
                </a:r>
                <a:r>
                  <a:rPr lang="en-AU" dirty="0" smtClean="0"/>
                  <a:t> the Ray’s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direction</a:t>
                </a:r>
                <a:r>
                  <a:rPr lang="en-AU" dirty="0" smtClean="0"/>
                  <a:t> vector with the Plane’s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normal</a:t>
                </a:r>
              </a:p>
              <a:p>
                <a:pPr lvl="1"/>
                <a:r>
                  <a:rPr lang="en-AU" dirty="0" smtClean="0"/>
                  <a:t>Divide the first value by the second value to find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can then find the intersection point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 smtClean="0"/>
                  <a:t> by completing the equation</a:t>
                </a:r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/>
                  <a:t>If the Ray is finite then the Ray intersects the Plane only if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is less than or equal to the Ray’s </a:t>
                </a:r>
                <a:r>
                  <a:rPr lang="en-AU" dirty="0" smtClean="0"/>
                  <a:t>length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904334" cy="3384649"/>
              </a:xfrm>
              <a:blipFill rotWithShape="0">
                <a:blip r:embed="rId2"/>
                <a:stretch>
                  <a:fillRect l="-619" t="-2338" r="-1135" b="-7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28184" y="1635646"/>
            <a:ext cx="2307949" cy="1800200"/>
            <a:chOff x="5436096" y="1275606"/>
            <a:chExt cx="3600400" cy="2808312"/>
          </a:xfrm>
        </p:grpSpPr>
        <p:pic>
          <p:nvPicPr>
            <p:cNvPr id="2050" name="Picture 2" descr="https://www.cs.princeton.edu/courses/archive/fall00/cs426/lectures/raycast/img017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8" t="42601" r="4242" b="8260"/>
            <a:stretch/>
          </p:blipFill>
          <p:spPr bwMode="auto">
            <a:xfrm>
              <a:off x="5436096" y="1275606"/>
              <a:ext cx="3600400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www.cs.princeton.edu/courses/archive/fall00/cs426/lectures/raycast/img017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58" t="42601" r="29757" b="34843"/>
            <a:stretch/>
          </p:blipFill>
          <p:spPr bwMode="auto">
            <a:xfrm>
              <a:off x="5508104" y="1606575"/>
              <a:ext cx="936104" cy="128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81073" y="2535746"/>
                <a:ext cx="2585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)/(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073" y="2535746"/>
                <a:ext cx="258538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51" t="-2222" r="-2830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660271" y="3558578"/>
                <a:ext cx="1231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𝑡𝑉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71" y="3558578"/>
                <a:ext cx="123149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960" r="-3960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Plane Intersections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976342" cy="230452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It is possible to intersect multiple planes</a:t>
            </a:r>
          </a:p>
          <a:p>
            <a:pPr lvl="1"/>
            <a:r>
              <a:rPr lang="en-AU" dirty="0" smtClean="0"/>
              <a:t>2 intersecting planes in 2D forms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</a:p>
          <a:p>
            <a:pPr lvl="1"/>
            <a:r>
              <a:rPr lang="en-AU" dirty="0" smtClean="0"/>
              <a:t>2 intersecting planes in 3D forms a </a:t>
            </a:r>
            <a:r>
              <a:rPr lang="en-AU" dirty="0" smtClean="0">
                <a:solidFill>
                  <a:srgbClr val="00B0F0"/>
                </a:solidFill>
              </a:rPr>
              <a:t>line</a:t>
            </a:r>
          </a:p>
          <a:p>
            <a:pPr lvl="2"/>
            <a:r>
              <a:rPr lang="en-AU" dirty="0" smtClean="0"/>
              <a:t>Less common</a:t>
            </a:r>
          </a:p>
          <a:p>
            <a:pPr lvl="1"/>
            <a:r>
              <a:rPr lang="en-AU" dirty="0" smtClean="0"/>
              <a:t>3 intersecting planes in 3D forms a </a:t>
            </a:r>
            <a:r>
              <a:rPr lang="en-AU" dirty="0" smtClean="0">
                <a:solidFill>
                  <a:srgbClr val="00B0F0"/>
                </a:solidFill>
              </a:rPr>
              <a:t>point</a:t>
            </a:r>
          </a:p>
          <a:p>
            <a:pPr lvl="2"/>
            <a:r>
              <a:rPr lang="en-AU" dirty="0" smtClean="0"/>
              <a:t>Useful for certain corner techniques</a:t>
            </a:r>
          </a:p>
          <a:p>
            <a:pPr lvl="1"/>
            <a:endParaRPr lang="en-AU" dirty="0"/>
          </a:p>
          <a:p>
            <a:r>
              <a:rPr lang="en-AU" dirty="0" smtClean="0"/>
              <a:t>The following is a method for calculating the intersection point of 3 planes in 3D:</a:t>
            </a:r>
            <a:endParaRPr lang="en-AU" dirty="0"/>
          </a:p>
        </p:txBody>
      </p:sp>
      <p:pic>
        <p:nvPicPr>
          <p:cNvPr id="6146" name="Picture 2" descr="Image result for intersection of 3 pla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883109"/>
            <a:ext cx="1872580" cy="176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intersection of 3 pla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84225"/>
            <a:ext cx="1872580" cy="163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9592" y="3579862"/>
                <a:ext cx="484985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AU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AU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579862"/>
                <a:ext cx="4849854" cy="5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2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Planes are an important geometric tool in games and simulations</a:t>
            </a:r>
          </a:p>
          <a:p>
            <a:pPr lvl="1"/>
            <a:r>
              <a:rPr lang="en-AU" dirty="0" smtClean="0"/>
              <a:t>Used to separate spaces and define boundaries</a:t>
            </a:r>
          </a:p>
          <a:p>
            <a:pPr lvl="1"/>
            <a:endParaRPr lang="en-AU" dirty="0"/>
          </a:p>
          <a:p>
            <a:r>
              <a:rPr lang="en-AU" dirty="0" smtClean="0"/>
              <a:t>Can be tested with various other geometric shapes to classify them</a:t>
            </a:r>
          </a:p>
          <a:p>
            <a:pPr lvl="1"/>
            <a:r>
              <a:rPr lang="en-AU" dirty="0" smtClean="0"/>
              <a:t>Front</a:t>
            </a:r>
          </a:p>
          <a:p>
            <a:pPr lvl="1"/>
            <a:r>
              <a:rPr lang="en-AU" dirty="0" smtClean="0"/>
              <a:t>Back</a:t>
            </a:r>
          </a:p>
          <a:p>
            <a:pPr lvl="1"/>
            <a:r>
              <a:rPr lang="en-AU" dirty="0" smtClean="0"/>
              <a:t>Coplanar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665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Further Reading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Dunn, F, </a:t>
            </a:r>
            <a:r>
              <a:rPr lang="en-AU" dirty="0" err="1"/>
              <a:t>Parberry</a:t>
            </a:r>
            <a:r>
              <a:rPr lang="en-AU" dirty="0"/>
              <a:t>, I, 2011, </a:t>
            </a:r>
            <a:r>
              <a:rPr lang="en-AU" i="1" dirty="0"/>
              <a:t>3D Math Primer For Graphics And Game Development</a:t>
            </a:r>
            <a:r>
              <a:rPr lang="en-AU" dirty="0"/>
              <a:t>, 2</a:t>
            </a:r>
            <a:r>
              <a:rPr lang="en-AU" baseline="30000" dirty="0"/>
              <a:t>nd</a:t>
            </a:r>
            <a:r>
              <a:rPr lang="en-AU" dirty="0"/>
              <a:t> Edition, CRC Press</a:t>
            </a:r>
          </a:p>
          <a:p>
            <a:pPr lvl="1"/>
            <a:endParaRPr lang="en-AU" dirty="0"/>
          </a:p>
          <a:p>
            <a:r>
              <a:rPr lang="en-AU" dirty="0" err="1"/>
              <a:t>Lengyel</a:t>
            </a:r>
            <a:r>
              <a:rPr lang="en-AU" dirty="0"/>
              <a:t>, E, 2012, </a:t>
            </a:r>
            <a:r>
              <a:rPr lang="en-AU" i="1" dirty="0"/>
              <a:t>Mathematics for 3D Game Programming and Computer Graphics</a:t>
            </a:r>
            <a:r>
              <a:rPr lang="en-AU" dirty="0"/>
              <a:t>, 3</a:t>
            </a:r>
            <a:r>
              <a:rPr lang="en-AU" baseline="30000" dirty="0"/>
              <a:t>rd</a:t>
            </a:r>
            <a:r>
              <a:rPr lang="en-AU" dirty="0"/>
              <a:t> Edition, CENGAGE </a:t>
            </a:r>
            <a:r>
              <a:rPr lang="en-AU" dirty="0" smtClean="0"/>
              <a:t>Learning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38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Definition</a:t>
            </a:r>
          </a:p>
          <a:p>
            <a:pPr lvl="1"/>
            <a:endParaRPr lang="en-AU" dirty="0"/>
          </a:p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Point Test</a:t>
            </a:r>
          </a:p>
          <a:p>
            <a:pPr lvl="1"/>
            <a:endParaRPr lang="en-AU" dirty="0"/>
          </a:p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Circle Test</a:t>
            </a:r>
          </a:p>
          <a:p>
            <a:pPr lvl="1"/>
            <a:endParaRPr lang="en-AU" dirty="0"/>
          </a:p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Box Test</a:t>
            </a:r>
          </a:p>
          <a:p>
            <a:pPr lvl="1"/>
            <a:endParaRPr lang="en-AU" dirty="0"/>
          </a:p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Ray Intersection Test</a:t>
            </a:r>
          </a:p>
          <a:p>
            <a:pPr lvl="1"/>
            <a:endParaRPr lang="en-AU" dirty="0"/>
          </a:p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Plane Intersections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57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906970" cy="3384649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A </a:t>
            </a:r>
            <a:r>
              <a:rPr lang="en-AU" i="1" dirty="0" smtClean="0">
                <a:solidFill>
                  <a:srgbClr val="00B0F0"/>
                </a:solidFill>
              </a:rPr>
              <a:t>Plane</a:t>
            </a:r>
            <a:r>
              <a:rPr lang="en-AU" dirty="0" smtClean="0"/>
              <a:t> is a geometric object that separates space into two regions</a:t>
            </a:r>
          </a:p>
          <a:p>
            <a:pPr lvl="1"/>
            <a:r>
              <a:rPr lang="en-AU" dirty="0" smtClean="0"/>
              <a:t>In front of the plane</a:t>
            </a:r>
          </a:p>
          <a:p>
            <a:pPr lvl="1"/>
            <a:r>
              <a:rPr lang="en-AU" dirty="0" smtClean="0"/>
              <a:t>Behind the plane</a:t>
            </a:r>
          </a:p>
          <a:p>
            <a:pPr lvl="1"/>
            <a:r>
              <a:rPr lang="en-AU" dirty="0" smtClean="0"/>
              <a:t>In 2D it can be thought of as an infinite line that separates the 2D space</a:t>
            </a:r>
          </a:p>
          <a:p>
            <a:pPr lvl="1"/>
            <a:r>
              <a:rPr lang="en-AU" dirty="0" smtClean="0"/>
              <a:t>In 3D it is an infinite surface splitting the same</a:t>
            </a:r>
          </a:p>
          <a:p>
            <a:pPr lvl="1"/>
            <a:endParaRPr lang="en-AU" dirty="0"/>
          </a:p>
          <a:p>
            <a:r>
              <a:rPr lang="en-AU" dirty="0" smtClean="0"/>
              <a:t>Typically used to define boundaries and used for various queries</a:t>
            </a:r>
          </a:p>
          <a:p>
            <a:pPr lvl="1"/>
            <a:r>
              <a:rPr lang="en-AU" dirty="0" smtClean="0"/>
              <a:t>Is an object in front of the plane?</a:t>
            </a:r>
          </a:p>
          <a:p>
            <a:pPr lvl="2"/>
            <a:r>
              <a:rPr lang="en-AU" i="1" dirty="0" smtClean="0"/>
              <a:t>For example, testing for offside in a football match</a:t>
            </a:r>
          </a:p>
          <a:p>
            <a:pPr lvl="1"/>
            <a:r>
              <a:rPr lang="en-AU" dirty="0" smtClean="0"/>
              <a:t>Is an object behind the plane?</a:t>
            </a:r>
          </a:p>
          <a:p>
            <a:pPr lvl="2"/>
            <a:r>
              <a:rPr lang="en-AU" i="1" dirty="0" smtClean="0"/>
              <a:t>For example, is an object behind the view of the camera?</a:t>
            </a:r>
            <a:endParaRPr lang="en-AU" i="1" dirty="0"/>
          </a:p>
        </p:txBody>
      </p:sp>
      <p:grpSp>
        <p:nvGrpSpPr>
          <p:cNvPr id="4" name="Group 3"/>
          <p:cNvGrpSpPr/>
          <p:nvPr/>
        </p:nvGrpSpPr>
        <p:grpSpPr>
          <a:xfrm rot="17538685">
            <a:off x="4676937" y="1440414"/>
            <a:ext cx="5586716" cy="2292580"/>
            <a:chOff x="4501004" y="1398078"/>
            <a:chExt cx="5586716" cy="2292580"/>
          </a:xfrm>
        </p:grpSpPr>
        <p:grpSp>
          <p:nvGrpSpPr>
            <p:cNvPr id="5" name="Group 4"/>
            <p:cNvGrpSpPr/>
            <p:nvPr/>
          </p:nvGrpSpPr>
          <p:grpSpPr>
            <a:xfrm>
              <a:off x="4501004" y="1398078"/>
              <a:ext cx="5586716" cy="2292580"/>
              <a:chOff x="3698698" y="3448333"/>
              <a:chExt cx="5586716" cy="22925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4061315" flipH="1">
                <a:off x="5345766" y="1801265"/>
                <a:ext cx="2292580" cy="558671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6285401" y="4299942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Plane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rot="4061315" flipH="1" flipV="1">
              <a:off x="7590228" y="2226701"/>
              <a:ext cx="403036" cy="16539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528531" y="1313631"/>
            <a:ext cx="1114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Front Region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0224" y="3603794"/>
            <a:ext cx="1066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Back Region</a:t>
            </a:r>
            <a:endParaRPr lang="en-A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2D pla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43" y="699542"/>
            <a:ext cx="2572076" cy="2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403996" cy="338464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AU" dirty="0" smtClean="0"/>
                  <a:t>A Plane is represented by the notation</a:t>
                </a:r>
              </a:p>
              <a:p>
                <a:pPr lvl="1"/>
                <a:r>
                  <a:rPr lang="en-AU" b="0" dirty="0" smtClean="0"/>
                  <a:t>In 2D: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In 3D: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𝑐𝑧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typically store a Plane as</a:t>
                </a:r>
              </a:p>
              <a:p>
                <a:pPr lvl="1"/>
                <a:r>
                  <a:rPr lang="en-AU" dirty="0" smtClean="0"/>
                  <a:t>A normalised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Normal Vector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dirty="0" smtClean="0"/>
                  <a:t> defining the facing of the Plane</a:t>
                </a:r>
              </a:p>
              <a:p>
                <a:pPr lvl="1"/>
                <a:r>
                  <a:rPr lang="en-AU" dirty="0" smtClean="0"/>
                  <a:t>A negative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Scalar offset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 from the origin of the coordinate space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𝑃𝑙𝑎𝑛𝑒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can calculate the Scalar offset for a </a:t>
                </a:r>
                <a:br>
                  <a:rPr lang="en-AU" dirty="0" smtClean="0"/>
                </a:br>
                <a:r>
                  <a:rPr lang="en-AU" dirty="0" smtClean="0"/>
                  <a:t>Plane given a Point on the plane and a Normal</a:t>
                </a:r>
              </a:p>
              <a:p>
                <a:pPr lvl="1"/>
                <a:r>
                  <a:rPr lang="en-AU" i="1" dirty="0" smtClean="0"/>
                  <a:t>Using the Normal of the Plane we perform a Dot Product </a:t>
                </a:r>
                <a:br>
                  <a:rPr lang="en-AU" i="1" dirty="0" smtClean="0"/>
                </a:br>
                <a:r>
                  <a:rPr lang="en-AU" i="1" dirty="0" smtClean="0"/>
                  <a:t>against a point on the Plane and negate the result</a:t>
                </a:r>
                <a:endParaRPr lang="en-AU" i="1" dirty="0"/>
              </a:p>
              <a:p>
                <a:endParaRPr lang="en-AU" dirty="0" smtClean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49" y="1203325"/>
                <a:ext cx="5403996" cy="3384649"/>
              </a:xfrm>
              <a:blipFill rotWithShape="0">
                <a:blip r:embed="rId3"/>
                <a:stretch>
                  <a:fillRect l="-338" t="-1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 rot="18474995">
            <a:off x="5102548" y="1375424"/>
            <a:ext cx="3024336" cy="814750"/>
            <a:chOff x="5220072" y="2355726"/>
            <a:chExt cx="3024336" cy="81475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220072" y="2715766"/>
              <a:ext cx="302433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804248" y="2355726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7193478" y="267828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3125005" flipH="1" flipV="1">
              <a:off x="6603724" y="2813752"/>
              <a:ext cx="401051" cy="312397"/>
            </a:xfrm>
            <a:prstGeom prst="straightConnector1">
              <a:avLst/>
            </a:prstGeom>
            <a:ln cap="flat">
              <a:solidFill>
                <a:srgbClr val="FF0000">
                  <a:alpha val="43000"/>
                </a:srgbClr>
              </a:solidFill>
              <a:prstDash val="sysDash"/>
              <a:headEnd type="diamond"/>
              <a:tailEnd type="diamon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232276" y="3301324"/>
                <a:ext cx="1691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76" y="3301324"/>
                <a:ext cx="169180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39" t="-4444" r="-2878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029046" y="3616418"/>
                <a:ext cx="213673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46" y="3616418"/>
                <a:ext cx="2136739" cy="298928"/>
              </a:xfrm>
              <a:prstGeom prst="rect">
                <a:avLst/>
              </a:prstGeom>
              <a:blipFill rotWithShape="0">
                <a:blip r:embed="rId5"/>
                <a:stretch>
                  <a:fillRect l="-1994" r="-2279" b="-204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6152148" y="1544116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48" y="1544116"/>
                <a:ext cx="22685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324" r="-24324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624153" y="1173296"/>
                <a:ext cx="201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53" y="1173296"/>
                <a:ext cx="2012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515388" y="1771035"/>
                <a:ext cx="366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388" y="1771035"/>
                <a:ext cx="36638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000" r="-15000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995936" y="2787774"/>
            <a:ext cx="136242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05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AU" sz="105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truct</a:t>
            </a:r>
            <a:r>
              <a:rPr lang="en-AU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Plane2D {</a:t>
            </a:r>
          </a:p>
          <a:p>
            <a:r>
              <a:rPr lang="en-AU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Vector2</a:t>
            </a:r>
            <a:r>
              <a:rPr lang="en-AU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r>
              <a:rPr lang="en-AU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AU" sz="105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AU" sz="105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d;</a:t>
            </a:r>
          </a:p>
          <a:p>
            <a:r>
              <a:rPr lang="en-AU" sz="105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125227" y="3947095"/>
                <a:ext cx="19059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227" y="3947095"/>
                <a:ext cx="1905906" cy="298928"/>
              </a:xfrm>
              <a:prstGeom prst="rect">
                <a:avLst/>
              </a:prstGeom>
              <a:blipFill rotWithShape="0">
                <a:blip r:embed="rId9"/>
                <a:stretch>
                  <a:fillRect l="-2564" r="-2564" b="-1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048281" y="4284118"/>
                <a:ext cx="2098267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281" y="4284118"/>
                <a:ext cx="2098267" cy="298928"/>
              </a:xfrm>
              <a:prstGeom prst="rect">
                <a:avLst/>
              </a:prstGeom>
              <a:blipFill rotWithShape="0">
                <a:blip r:embed="rId10"/>
                <a:stretch>
                  <a:fillRect r="-2035" b="-265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rved Right Arrow 23"/>
          <p:cNvSpPr/>
          <p:nvPr/>
        </p:nvSpPr>
        <p:spPr>
          <a:xfrm>
            <a:off x="5792143" y="3439823"/>
            <a:ext cx="148009" cy="3260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5758283" y="4107523"/>
            <a:ext cx="148009" cy="32605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>
            <a:off x="8254497" y="3781331"/>
            <a:ext cx="179711" cy="34541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7274439" y="2711212"/>
            <a:ext cx="0" cy="1660738"/>
          </a:xfrm>
          <a:prstGeom prst="straightConnector1">
            <a:avLst/>
          </a:prstGeom>
          <a:ln w="53975">
            <a:solidFill>
              <a:schemeClr val="accent2">
                <a:shade val="95000"/>
                <a:satMod val="10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Definition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544294" cy="33846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We can also calculate a 3D plane given just 3 Points</a:t>
                </a:r>
              </a:p>
              <a:p>
                <a:pPr lvl="1"/>
                <a:r>
                  <a:rPr lang="en-AU" dirty="0" smtClean="0"/>
                  <a:t>Using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Calculate: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The Plane Normal is then a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Cross Product</a:t>
                </a:r>
                <a:r>
                  <a:rPr lang="en-AU" dirty="0" smtClean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The Scalar offset is then a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Dot Product </a:t>
                </a:r>
                <a:r>
                  <a:rPr lang="en-AU" dirty="0" smtClean="0"/>
                  <a:t>between the Normal and any of the original Points: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dirty="0"/>
              </a:p>
              <a:p>
                <a:pPr lvl="1"/>
                <a:endParaRPr lang="en-AU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544294" cy="3384649"/>
              </a:xfrm>
              <a:blipFill rotWithShape="0">
                <a:blip r:embed="rId2"/>
                <a:stretch>
                  <a:fillRect l="-989" t="-25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62031">
            <a:off x="6567904" y="1770127"/>
            <a:ext cx="1789029" cy="16665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7524328" y="17076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6372200" y="321982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8172400" y="35078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401366" y="3426848"/>
                <a:ext cx="36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66" y="3426848"/>
                <a:ext cx="36920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47212" y="3651870"/>
                <a:ext cx="36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12" y="3651870"/>
                <a:ext cx="36920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000" r="-666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7267480" y="1319722"/>
                <a:ext cx="36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480" y="1319722"/>
                <a:ext cx="36920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033" r="-6557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7267480" y="1923678"/>
            <a:ext cx="0" cy="78753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293882" y="2261471"/>
                <a:ext cx="3024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82" y="2261471"/>
                <a:ext cx="30245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490" r="-22449"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Point Test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056144" cy="33846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AU" dirty="0" smtClean="0"/>
                  <a:t>One of the most useful geometric tests we can do with a Plane is determining which side a Point is on</a:t>
                </a:r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We simply:</a:t>
                </a:r>
              </a:p>
              <a:p>
                <a:pPr lvl="1"/>
                <a:r>
                  <a:rPr lang="en-AU" dirty="0" smtClean="0"/>
                  <a:t>Perform a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Dot Product</a:t>
                </a:r>
                <a:r>
                  <a:rPr lang="en-AU" i="1" dirty="0" smtClean="0"/>
                  <a:t> </a:t>
                </a:r>
                <a:r>
                  <a:rPr lang="en-AU" dirty="0" smtClean="0"/>
                  <a:t>between the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Point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AU" dirty="0" smtClean="0"/>
                  <a:t>and the Plane’s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Normal</a:t>
                </a:r>
                <a:r>
                  <a:rPr lang="en-AU" dirty="0" smtClean="0">
                    <a:solidFill>
                      <a:srgbClr val="00B0F0"/>
                    </a:solidFill>
                  </a:rPr>
                  <a:t> </a:t>
                </a:r>
              </a:p>
              <a:p>
                <a:pPr lvl="1"/>
                <a:r>
                  <a:rPr lang="en-AU" dirty="0" smtClean="0"/>
                  <a:t>Add the Plane’s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 smtClean="0"/>
                  <a:t> value to the result</a:t>
                </a:r>
              </a:p>
              <a:p>
                <a:pPr lvl="2"/>
                <a:r>
                  <a:rPr lang="en-AU" dirty="0" smtClean="0"/>
                  <a:t>If the result is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positive</a:t>
                </a:r>
                <a:r>
                  <a:rPr lang="en-AU" dirty="0" smtClean="0"/>
                  <a:t> then the point is in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front</a:t>
                </a:r>
                <a:r>
                  <a:rPr lang="en-AU" dirty="0" smtClean="0"/>
                  <a:t> of the plane</a:t>
                </a:r>
              </a:p>
              <a:p>
                <a:pPr lvl="2"/>
                <a:r>
                  <a:rPr lang="en-AU" dirty="0" smtClean="0"/>
                  <a:t>If the result is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negative</a:t>
                </a:r>
                <a:r>
                  <a:rPr lang="en-AU" dirty="0" smtClean="0"/>
                  <a:t> then the point is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behind</a:t>
                </a:r>
                <a:r>
                  <a:rPr lang="en-AU" dirty="0" smtClean="0"/>
                  <a:t> the plane</a:t>
                </a:r>
              </a:p>
              <a:p>
                <a:pPr lvl="2"/>
                <a:r>
                  <a:rPr lang="en-AU" dirty="0" smtClean="0"/>
                  <a:t>If the result is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0</a:t>
                </a:r>
                <a:r>
                  <a:rPr lang="en-AU" dirty="0" smtClean="0"/>
                  <a:t> then the point is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on</a:t>
                </a:r>
                <a:r>
                  <a:rPr lang="en-AU" dirty="0" smtClean="0"/>
                  <a:t> the plane</a:t>
                </a:r>
              </a:p>
              <a:p>
                <a:pPr lvl="3"/>
                <a:r>
                  <a:rPr lang="en-AU" dirty="0" smtClean="0"/>
                  <a:t>Also called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coplanar</a:t>
                </a:r>
                <a:endParaRPr lang="en-AU" i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5056144" cy="3384649"/>
              </a:xfrm>
              <a:blipFill rotWithShape="0">
                <a:blip r:embed="rId2"/>
                <a:stretch>
                  <a:fillRect l="-1084" t="-2518" r="-4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 result for 2D pla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43" y="1021821"/>
            <a:ext cx="2572076" cy="255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 rot="18474995">
            <a:off x="5263541" y="1425512"/>
            <a:ext cx="3024336" cy="1616679"/>
            <a:chOff x="5220072" y="2158832"/>
            <a:chExt cx="3024336" cy="1616679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220072" y="2715766"/>
              <a:ext cx="3024336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782736" y="2884794"/>
              <a:ext cx="0" cy="360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7509698" y="3703503"/>
              <a:ext cx="72008" cy="7200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3125005" flipH="1" flipV="1">
              <a:off x="6592514" y="3331536"/>
              <a:ext cx="360073" cy="280477"/>
            </a:xfrm>
            <a:prstGeom prst="straightConnector1">
              <a:avLst/>
            </a:prstGeom>
            <a:ln>
              <a:solidFill>
                <a:schemeClr val="accent2">
                  <a:alpha val="50000"/>
                </a:schemeClr>
              </a:solidFill>
              <a:prstDash val="sysDash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263982" y="2158832"/>
              <a:ext cx="72008" cy="720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3125005" flipH="1" flipV="1">
              <a:off x="6487296" y="2349358"/>
              <a:ext cx="600264" cy="467573"/>
            </a:xfrm>
            <a:prstGeom prst="straightConnector1">
              <a:avLst/>
            </a:prstGeom>
            <a:ln>
              <a:solidFill>
                <a:schemeClr val="accent2">
                  <a:alpha val="50000"/>
                </a:schemeClr>
              </a:solidFill>
              <a:prstDash val="sysDash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13773" y="3638820"/>
                <a:ext cx="3056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73" y="3638820"/>
                <a:ext cx="305679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397" t="-2222" r="-1397" b="-3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57512" y="2323403"/>
                <a:ext cx="2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12" y="2323403"/>
                <a:ext cx="22685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7027" r="-21622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77764" y="1840247"/>
                <a:ext cx="278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764" y="1840247"/>
                <a:ext cx="27808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8889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 rot="18606863">
                <a:off x="6387219" y="1564959"/>
                <a:ext cx="647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𝑃𝑙𝑎𝑛𝑒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06863">
                <a:off x="6387219" y="1564959"/>
                <a:ext cx="6478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08" t="-6306" r="-7692" b="-81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>
            <a:off x="7393568" y="2095121"/>
            <a:ext cx="469199" cy="548637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376251" y="991375"/>
                <a:ext cx="2780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51" y="991375"/>
                <a:ext cx="27808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2" idx="2"/>
          </p:cNvCxnSpPr>
          <p:nvPr/>
        </p:nvCxnSpPr>
        <p:spPr>
          <a:xfrm flipH="1">
            <a:off x="6232276" y="1339746"/>
            <a:ext cx="260895" cy="367908"/>
          </a:xfrm>
          <a:prstGeom prst="straightConnector1">
            <a:avLst/>
          </a:prstGeom>
          <a:ln w="19050">
            <a:solidFill>
              <a:schemeClr val="accent2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658112" y="3940233"/>
                <a:ext cx="3064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12" y="3940233"/>
                <a:ext cx="30648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193" t="-2174" r="-2187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144152" y="1424981"/>
                <a:ext cx="11049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400" b="0" i="1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52" y="1424981"/>
                <a:ext cx="1104918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67" r="-3867" b="-3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Circle Test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4780849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Another useful test is comparing a Circle or Sphere with a Plane</a:t>
            </a:r>
          </a:p>
          <a:p>
            <a:pPr lvl="1"/>
            <a:endParaRPr lang="en-AU" dirty="0"/>
          </a:p>
          <a:p>
            <a:r>
              <a:rPr lang="en-AU" dirty="0" smtClean="0"/>
              <a:t>We start by performing the </a:t>
            </a:r>
            <a:r>
              <a:rPr lang="en-AU" i="1" dirty="0" smtClean="0">
                <a:solidFill>
                  <a:srgbClr val="00B0F0"/>
                </a:solidFill>
              </a:rPr>
              <a:t>Plane</a:t>
            </a:r>
            <a:r>
              <a:rPr lang="en-AU" i="1" dirty="0" smtClean="0"/>
              <a:t> </a:t>
            </a:r>
            <a:r>
              <a:rPr lang="en-AU" i="1" dirty="0" err="1" smtClean="0">
                <a:solidFill>
                  <a:srgbClr val="00B0F0"/>
                </a:solidFill>
              </a:rPr>
              <a:t>vs</a:t>
            </a:r>
            <a:r>
              <a:rPr lang="en-AU" i="1" dirty="0" smtClean="0">
                <a:solidFill>
                  <a:srgbClr val="00B0F0"/>
                </a:solidFill>
              </a:rPr>
              <a:t> Point</a:t>
            </a:r>
            <a:r>
              <a:rPr lang="en-AU" dirty="0" smtClean="0"/>
              <a:t> test with the Circle’s </a:t>
            </a:r>
            <a:r>
              <a:rPr lang="en-AU" i="1" dirty="0" smtClean="0">
                <a:solidFill>
                  <a:srgbClr val="00B0F0"/>
                </a:solidFill>
              </a:rPr>
              <a:t>centre</a:t>
            </a:r>
          </a:p>
          <a:p>
            <a:pPr lvl="1"/>
            <a:r>
              <a:rPr lang="en-AU" dirty="0" smtClean="0"/>
              <a:t>If the result is </a:t>
            </a:r>
            <a:r>
              <a:rPr lang="en-AU" i="1" dirty="0" smtClean="0">
                <a:solidFill>
                  <a:srgbClr val="00B0F0"/>
                </a:solidFill>
              </a:rPr>
              <a:t>greater </a:t>
            </a:r>
            <a:r>
              <a:rPr lang="en-AU" dirty="0" smtClean="0"/>
              <a:t>than the Circle’s </a:t>
            </a:r>
            <a:r>
              <a:rPr lang="en-AU" i="1" dirty="0" smtClean="0">
                <a:solidFill>
                  <a:srgbClr val="00B0F0"/>
                </a:solidFill>
              </a:rPr>
              <a:t>radius </a:t>
            </a:r>
            <a:r>
              <a:rPr lang="en-AU" dirty="0" smtClean="0"/>
              <a:t>the circle is </a:t>
            </a:r>
            <a:r>
              <a:rPr lang="en-AU" i="1" dirty="0" smtClean="0">
                <a:solidFill>
                  <a:srgbClr val="00B0F0"/>
                </a:solidFill>
              </a:rPr>
              <a:t>fully in front </a:t>
            </a:r>
            <a:r>
              <a:rPr lang="en-AU" dirty="0" smtClean="0"/>
              <a:t>of the plane</a:t>
            </a:r>
          </a:p>
          <a:p>
            <a:pPr lvl="1"/>
            <a:r>
              <a:rPr lang="en-AU" dirty="0" smtClean="0"/>
              <a:t>If the result is </a:t>
            </a:r>
            <a:r>
              <a:rPr lang="en-AU" i="1" dirty="0" smtClean="0">
                <a:solidFill>
                  <a:srgbClr val="00B0F0"/>
                </a:solidFill>
              </a:rPr>
              <a:t>less </a:t>
            </a:r>
            <a:r>
              <a:rPr lang="en-AU" dirty="0" smtClean="0"/>
              <a:t>than the </a:t>
            </a:r>
            <a:r>
              <a:rPr lang="en-AU" i="1" dirty="0" smtClean="0">
                <a:solidFill>
                  <a:srgbClr val="00B0F0"/>
                </a:solidFill>
              </a:rPr>
              <a:t>negative </a:t>
            </a:r>
            <a:r>
              <a:rPr lang="en-AU" dirty="0" smtClean="0"/>
              <a:t>of the Circle’s radius then the circle is</a:t>
            </a:r>
            <a:r>
              <a:rPr lang="en-AU" i="1" dirty="0" smtClean="0">
                <a:solidFill>
                  <a:srgbClr val="00B0F0"/>
                </a:solidFill>
              </a:rPr>
              <a:t> fully behind </a:t>
            </a:r>
            <a:r>
              <a:rPr lang="en-AU" dirty="0" smtClean="0"/>
              <a:t>the plane</a:t>
            </a:r>
          </a:p>
          <a:p>
            <a:pPr lvl="1"/>
            <a:r>
              <a:rPr lang="en-AU" dirty="0" smtClean="0"/>
              <a:t>Otherwise the Circle is touching the plane</a:t>
            </a:r>
            <a:endParaRPr lang="en-AU" dirty="0"/>
          </a:p>
          <a:p>
            <a:pPr lvl="1"/>
            <a:endParaRPr lang="en-AU" dirty="0"/>
          </a:p>
        </p:txBody>
      </p:sp>
      <p:grpSp>
        <p:nvGrpSpPr>
          <p:cNvPr id="4" name="Group 3"/>
          <p:cNvGrpSpPr/>
          <p:nvPr/>
        </p:nvGrpSpPr>
        <p:grpSpPr>
          <a:xfrm rot="18907256">
            <a:off x="4618414" y="2506177"/>
            <a:ext cx="3024336" cy="360040"/>
            <a:chOff x="5220072" y="2355726"/>
            <a:chExt cx="3024336" cy="360040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220072" y="2715766"/>
              <a:ext cx="30243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804248" y="2355726"/>
              <a:ext cx="0" cy="3600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694654" y="248420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4" y="2484209"/>
                <a:ext cx="4115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642781" y="746812"/>
            <a:ext cx="1776933" cy="1656184"/>
            <a:chOff x="6332839" y="1563638"/>
            <a:chExt cx="1776933" cy="1656184"/>
          </a:xfrm>
        </p:grpSpPr>
        <p:sp>
          <p:nvSpPr>
            <p:cNvPr id="11" name="Oval 10"/>
            <p:cNvSpPr/>
            <p:nvPr/>
          </p:nvSpPr>
          <p:spPr>
            <a:xfrm>
              <a:off x="6372200" y="1563638"/>
              <a:ext cx="1656184" cy="1656184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164288" y="235572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2"/>
              <a:endCxn id="11" idx="2"/>
            </p:cNvCxnSpPr>
            <p:nvPr/>
          </p:nvCxnSpPr>
          <p:spPr>
            <a:xfrm flipH="1">
              <a:off x="6372200" y="2391730"/>
              <a:ext cx="7920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332839" y="2058402"/>
                  <a:ext cx="926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𝑟𝑎𝑑𝑖𝑢𝑠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839" y="2058402"/>
                  <a:ext cx="92679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200292" y="2194248"/>
                  <a:ext cx="909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𝑐𝑒𝑛𝑡𝑟𝑒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292" y="2194248"/>
                  <a:ext cx="90948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Connector 15"/>
          <p:cNvCxnSpPr/>
          <p:nvPr/>
        </p:nvCxnSpPr>
        <p:spPr>
          <a:xfrm flipH="1" flipV="1">
            <a:off x="6546238" y="1604062"/>
            <a:ext cx="448485" cy="463631"/>
          </a:xfrm>
          <a:prstGeom prst="line">
            <a:avLst/>
          </a:prstGeom>
          <a:ln w="15875">
            <a:solidFill>
              <a:srgbClr val="FFFF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181607" y="2931790"/>
                <a:ext cx="1881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𝑐𝑒𝑛𝑡𝑟𝑒</m:t>
                      </m:r>
                      <m:r>
                        <a:rPr lang="en-AU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607" y="2931790"/>
                <a:ext cx="188154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42" r="-1942" b="-8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06177" y="3275756"/>
                <a:ext cx="2031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𝑟𝑎𝑑𝑖𝑢𝑠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𝑓𝑟𝑜𝑛𝑡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177" y="3275756"/>
                <a:ext cx="203100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02" t="-2174" r="-3604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064986" y="3604777"/>
                <a:ext cx="2107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𝑟𝑎𝑑𝑖𝑢𝑠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86" y="3604777"/>
                <a:ext cx="210743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23" r="-2023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673611" y="3934593"/>
                <a:ext cx="2881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𝑟𝑎𝑑𝑖𝑢𝑠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𝑜𝑣𝑒𝑟𝑙𝑎𝑝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611" y="3934593"/>
                <a:ext cx="2881751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2" t="-2174" r="-1271" b="-326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9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Box Test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49" y="1203325"/>
            <a:ext cx="5220655" cy="3384649"/>
          </a:xfrm>
        </p:spPr>
        <p:txBody>
          <a:bodyPr>
            <a:normAutofit fontScale="55000" lnSpcReduction="20000"/>
          </a:bodyPr>
          <a:lstStyle/>
          <a:p>
            <a:r>
              <a:rPr lang="en-AU" dirty="0" smtClean="0"/>
              <a:t>We can also test an Axis-Aligned Bounding Box or </a:t>
            </a:r>
            <a:r>
              <a:rPr lang="en-AU" i="1" dirty="0" smtClean="0">
                <a:solidFill>
                  <a:srgbClr val="00B0F0"/>
                </a:solidFill>
              </a:rPr>
              <a:t>Oriented Bounding Box</a:t>
            </a:r>
            <a:r>
              <a:rPr lang="en-AU" dirty="0" smtClean="0"/>
              <a:t> with a Plane, though the rest is trickier</a:t>
            </a:r>
          </a:p>
          <a:p>
            <a:pPr lvl="1"/>
            <a:r>
              <a:rPr lang="en-AU" dirty="0" smtClean="0"/>
              <a:t>There are various ways to implement</a:t>
            </a:r>
          </a:p>
          <a:p>
            <a:pPr lvl="1"/>
            <a:endParaRPr lang="en-AU" dirty="0"/>
          </a:p>
          <a:p>
            <a:r>
              <a:rPr lang="en-AU" dirty="0" smtClean="0"/>
              <a:t>One method is:</a:t>
            </a:r>
          </a:p>
          <a:p>
            <a:pPr lvl="1"/>
            <a:r>
              <a:rPr lang="en-AU" dirty="0" smtClean="0"/>
              <a:t>Find the distance between the Box’s centre against the Plane</a:t>
            </a:r>
          </a:p>
          <a:p>
            <a:pPr lvl="1"/>
            <a:r>
              <a:rPr lang="en-AU" dirty="0" smtClean="0"/>
              <a:t>Compare the result against Dot Products for each of the Box’s half-extents against the Plane’s normal</a:t>
            </a:r>
          </a:p>
          <a:p>
            <a:pPr lvl="1"/>
            <a:endParaRPr lang="en-AU" dirty="0"/>
          </a:p>
          <a:p>
            <a:r>
              <a:rPr lang="en-AU" dirty="0" smtClean="0"/>
              <a:t>Another method for AABB is:</a:t>
            </a:r>
          </a:p>
          <a:p>
            <a:pPr lvl="1"/>
            <a:r>
              <a:rPr lang="en-AU" dirty="0" smtClean="0"/>
              <a:t>Find the minimum and maximum extents of the box in the direction of the normal via the Box’s min and max corners</a:t>
            </a:r>
          </a:p>
          <a:p>
            <a:pPr lvl="1"/>
            <a:r>
              <a:rPr lang="en-AU" dirty="0" smtClean="0"/>
              <a:t>Compare the extents against the Plane’s d to check for overla</a:t>
            </a:r>
            <a:r>
              <a:rPr lang="en-AU" dirty="0"/>
              <a:t>p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smtClean="0"/>
              <a:t>A brute-force method is simply to test each </a:t>
            </a:r>
            <a:br>
              <a:rPr lang="en-AU" dirty="0" smtClean="0"/>
            </a:br>
            <a:r>
              <a:rPr lang="en-AU" dirty="0" smtClean="0"/>
              <a:t>corner point of the Box against the Plane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940152" y="1063229"/>
            <a:ext cx="1512168" cy="1011559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64774" y="153300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6"/>
          </p:cNvCxnSpPr>
          <p:nvPr/>
        </p:nvCxnSpPr>
        <p:spPr>
          <a:xfrm flipH="1">
            <a:off x="6736782" y="1569008"/>
            <a:ext cx="71553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 rot="18907256">
            <a:off x="5932273" y="1581447"/>
            <a:ext cx="2136257" cy="360040"/>
            <a:chOff x="5220072" y="2355726"/>
            <a:chExt cx="3024336" cy="360040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220072" y="2715766"/>
              <a:ext cx="30243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6804248" y="2355726"/>
              <a:ext cx="0" cy="3600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stCxn id="4" idx="0"/>
            <a:endCxn id="6" idx="0"/>
          </p:cNvCxnSpPr>
          <p:nvPr/>
        </p:nvCxnSpPr>
        <p:spPr>
          <a:xfrm>
            <a:off x="6696236" y="1063229"/>
            <a:ext cx="4542" cy="46977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264584" y="3427046"/>
            <a:ext cx="1512168" cy="371518"/>
          </a:xfrm>
          <a:prstGeom prst="flowChartProcess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20185678">
            <a:off x="5530963" y="3199900"/>
            <a:ext cx="2136257" cy="360040"/>
            <a:chOff x="5220072" y="2355726"/>
            <a:chExt cx="3024336" cy="360040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5220072" y="2715766"/>
              <a:ext cx="30243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804248" y="2355726"/>
              <a:ext cx="0" cy="3600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5385787" y="2903608"/>
            <a:ext cx="2049386" cy="892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23014" y="3638945"/>
            <a:ext cx="2049386" cy="892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6" idx="5"/>
          </p:cNvCxnSpPr>
          <p:nvPr/>
        </p:nvCxnSpPr>
        <p:spPr>
          <a:xfrm>
            <a:off x="6726237" y="1594467"/>
            <a:ext cx="336229" cy="329211"/>
          </a:xfrm>
          <a:prstGeom prst="line">
            <a:avLst/>
          </a:prstGeom>
          <a:ln>
            <a:solidFill>
              <a:srgbClr val="FFC000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Plane </a:t>
            </a:r>
            <a:r>
              <a:rPr lang="en-AU" dirty="0" err="1" smtClean="0"/>
              <a:t>vs</a:t>
            </a:r>
            <a:r>
              <a:rPr lang="en-AU" dirty="0" smtClean="0"/>
              <a:t> Ray Intersection Test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6480398" cy="33846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AU" dirty="0" smtClean="0"/>
                  <a:t>Testing a Ray against a Plane to find a point of </a:t>
                </a:r>
                <a:br>
                  <a:rPr lang="en-AU" dirty="0" smtClean="0"/>
                </a:br>
                <a:r>
                  <a:rPr lang="en-AU" dirty="0" smtClean="0"/>
                  <a:t>intersection has many uses</a:t>
                </a:r>
              </a:p>
              <a:p>
                <a:pPr lvl="1"/>
                <a:r>
                  <a:rPr lang="en-AU" dirty="0" smtClean="0"/>
                  <a:t>Projectiles</a:t>
                </a:r>
              </a:p>
              <a:p>
                <a:pPr lvl="1"/>
                <a:r>
                  <a:rPr lang="en-AU" dirty="0" smtClean="0"/>
                  <a:t>Picking locations on a map</a:t>
                </a:r>
              </a:p>
              <a:p>
                <a:pPr lvl="1"/>
                <a:r>
                  <a:rPr lang="en-AU" dirty="0" smtClean="0"/>
                  <a:t>Typically only done if the Ray is facing the Plane</a:t>
                </a:r>
              </a:p>
              <a:p>
                <a:pPr lvl="2"/>
                <a:r>
                  <a:rPr lang="en-AU" dirty="0" smtClean="0"/>
                  <a:t>Where V is the Ray’s normalised direction vector: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AU" dirty="0" smtClean="0"/>
              </a:p>
              <a:p>
                <a:pPr lvl="1"/>
                <a:endParaRPr lang="en-AU" dirty="0"/>
              </a:p>
              <a:p>
                <a:r>
                  <a:rPr lang="en-AU" dirty="0" smtClean="0"/>
                  <a:t>To find the intersection point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 smtClean="0"/>
                  <a:t>we define: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𝑡𝑉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AU" dirty="0" smtClean="0"/>
                  <a:t> is the Ray’s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origin</a:t>
                </a:r>
                <a:r>
                  <a:rPr lang="en-AU" dirty="0" smtClean="0"/>
                  <a:t>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 smtClean="0"/>
                  <a:t> is the Ray’s normalised </a:t>
                </a:r>
                <a:r>
                  <a:rPr lang="en-AU" i="1" dirty="0" smtClean="0">
                    <a:solidFill>
                      <a:srgbClr val="00B0F0"/>
                    </a:solidFill>
                  </a:rPr>
                  <a:t>direction</a:t>
                </a:r>
                <a:r>
                  <a:rPr lang="en-AU" dirty="0" smtClean="0"/>
                  <a:t> vector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is the distance in the direction of V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AU" dirty="0" smtClean="0"/>
                  <a:t> to the intersection point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AU" dirty="0" smtClean="0"/>
              </a:p>
              <a:p>
                <a:pPr lvl="1"/>
                <a:r>
                  <a:rPr lang="en-AU" dirty="0" smtClean="0"/>
                  <a:t>First we need to calculate what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 smtClean="0"/>
                  <a:t> is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23850" y="1203325"/>
                <a:ext cx="6480398" cy="3384649"/>
              </a:xfrm>
              <a:blipFill rotWithShape="0">
                <a:blip r:embed="rId2"/>
                <a:stretch>
                  <a:fillRect l="-564" t="-2338" b="-7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228184" y="1635646"/>
            <a:ext cx="2307949" cy="1800200"/>
            <a:chOff x="5436096" y="1275606"/>
            <a:chExt cx="3600400" cy="2808312"/>
          </a:xfrm>
        </p:grpSpPr>
        <p:pic>
          <p:nvPicPr>
            <p:cNvPr id="2050" name="Picture 2" descr="https://www.cs.princeton.edu/courses/archive/fall00/cs426/lectures/raycast/img017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08" t="42601" r="4242" b="8260"/>
            <a:stretch/>
          </p:blipFill>
          <p:spPr bwMode="auto">
            <a:xfrm>
              <a:off x="5436096" y="1275606"/>
              <a:ext cx="3600400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www.cs.princeton.edu/courses/archive/fall00/cs426/lectures/raycast/img017.g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58" t="42601" r="29757" b="34843"/>
            <a:stretch/>
          </p:blipFill>
          <p:spPr bwMode="auto">
            <a:xfrm>
              <a:off x="5508104" y="1606575"/>
              <a:ext cx="936104" cy="1289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73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atrix Transformations&amp;quot;&quot;/&gt;&lt;property id=&quot;20307&quot; value=&quot;263&quot;/&gt;&lt;/object&gt;&lt;object type=&quot;3&quot; unique_id=&quot;10004&quot;&gt;&lt;property id=&quot;20148&quot; value=&quot;5&quot;/&gt;&lt;property id=&quot;20300&quot; value=&quot;Slide 2 - &amp;quot;Contents&amp;quot;&quot;/&gt;&lt;property id=&quot;20307&quot; value=&quot;265&quot;/&gt;&lt;/object&gt;&lt;object type=&quot;3&quot; unique_id=&quot;10009&quot;&gt;&lt;property id=&quot;20148&quot; value=&quot;5&quot;/&gt;&lt;property id=&quot;20300&quot; value=&quot;Slide 54 - &amp;quot;Summary&amp;quot;&quot;/&gt;&lt;property id=&quot;20307&quot; value=&quot;270&quot;/&gt;&lt;/object&gt;&lt;object type=&quot;3&quot; unique_id=&quot;10010&quot;&gt;&lt;property id=&quot;20148&quot; value=&quot;5&quot;/&gt;&lt;property id=&quot;20300&quot; value=&quot;Slide 55 - &amp;quot;References&amp;quot;&quot;/&gt;&lt;property id=&quot;20307&quot; value=&quot;271&quot;/&gt;&lt;/object&gt;&lt;object type=&quot;3&quot; unique_id=&quot;10709&quot;&gt;&lt;property id=&quot;20148&quot; value=&quot;5&quot;/&gt;&lt;property id=&quot;20300&quot; value=&quot;Slide 3 - &amp;quot;What is a matrix transformation?&amp;quot;&quot;/&gt;&lt;property id=&quot;20307&quot; value=&quot;273&quot;/&gt;&lt;/object&gt;&lt;object type=&quot;3&quot; unique_id=&quot;10710&quot;&gt;&lt;property id=&quot;20148&quot; value=&quot;5&quot;/&gt;&lt;property id=&quot;20300&quot; value=&quot;Slide 4 - &amp;quot;Coordinate spaces&amp;quot;&quot;/&gt;&lt;property id=&quot;20307&quot; value=&quot;274&quot;/&gt;&lt;/object&gt;&lt;object type=&quot;3&quot; unique_id=&quot;10711&quot;&gt;&lt;property id=&quot;20148&quot; value=&quot;5&quot;/&gt;&lt;property id=&quot;20300&quot; value=&quot;Slide 5&quot;/&gt;&lt;property id=&quot;20307&quot; value=&quot;275&quot;/&gt;&lt;/object&gt;&lt;object type=&quot;3&quot; unique_id=&quot;10712&quot;&gt;&lt;property id=&quot;20148&quot; value=&quot;5&quot;/&gt;&lt;property id=&quot;20300&quot; value=&quot;Slide 6&quot;/&gt;&lt;property id=&quot;20307&quot; value=&quot;276&quot;/&gt;&lt;/object&gt;&lt;object type=&quot;3&quot; unique_id=&quot;10713&quot;&gt;&lt;property id=&quot;20148&quot; value=&quot;5&quot;/&gt;&lt;property id=&quot;20300&quot; value=&quot;Slide 7&quot;/&gt;&lt;property id=&quot;20307&quot; value=&quot;277&quot;/&gt;&lt;/object&gt;&lt;object type=&quot;3&quot; unique_id=&quot;10714&quot;&gt;&lt;property id=&quot;20148&quot; value=&quot;5&quot;/&gt;&lt;property id=&quot;20300&quot; value=&quot;Slide 8&quot;/&gt;&lt;property id=&quot;20307&quot; value=&quot;278&quot;/&gt;&lt;/object&gt;&lt;object type=&quot;3&quot; unique_id=&quot;10715&quot;&gt;&lt;property id=&quot;20148&quot; value=&quot;5&quot;/&gt;&lt;property id=&quot;20300&quot; value=&quot;Slide 9&quot;/&gt;&lt;property id=&quot;20307&quot; value=&quot;279&quot;/&gt;&lt;/object&gt;&lt;object type=&quot;3&quot; unique_id=&quot;10716&quot;&gt;&lt;property id=&quot;20148&quot; value=&quot;5&quot;/&gt;&lt;property id=&quot;20300&quot; value=&quot;Slide 10 - &amp;quot;What does this have to do with matrices?&amp;quot;&quot;/&gt;&lt;property id=&quot;20307&quot; value=&quot;280&quot;/&gt;&lt;/object&gt;&lt;object type=&quot;3&quot; unique_id=&quot;10717&quot;&gt;&lt;property id=&quot;20148&quot; value=&quot;5&quot;/&gt;&lt;property id=&quot;20300&quot; value=&quot;Slide 11 - &amp;quot;Review of matrix multiplication&amp;quot;&quot;/&gt;&lt;property id=&quot;20307&quot; value=&quot;281&quot;/&gt;&lt;/object&gt;&lt;object type=&quot;3&quot; unique_id=&quot;10718&quot;&gt;&lt;property id=&quot;20148&quot; value=&quot;5&quot;/&gt;&lt;property id=&quot;20300&quot; value=&quot;Slide 12 - &amp;quot;Structure of a Transformation Matrix&amp;quot;&quot;/&gt;&lt;property id=&quot;20307&quot; value=&quot;282&quot;/&gt;&lt;/object&gt;&lt;object type=&quot;3&quot; unique_id=&quot;10719&quot;&gt;&lt;property id=&quot;20148&quot; value=&quot;5&quot;/&gt;&lt;property id=&quot;20300&quot; value=&quot;Slide 13 - &amp;quot;Structure of a Transformation Matrix&amp;quot;&quot;/&gt;&lt;property id=&quot;20307&quot; value=&quot;283&quot;/&gt;&lt;/object&gt;&lt;object type=&quot;3&quot; unique_id=&quot;10720&quot;&gt;&lt;property id=&quot;20148&quot; value=&quot;5&quot;/&gt;&lt;property id=&quot;20300&quot; value=&quot;Slide 14 - &amp;quot;How a transformation works?&amp;quot;&quot;/&gt;&lt;property id=&quot;20307&quot; value=&quot;284&quot;/&gt;&lt;/object&gt;&lt;object type=&quot;3&quot; unique_id=&quot;10721&quot;&gt;&lt;property id=&quot;20148&quot; value=&quot;5&quot;/&gt;&lt;property id=&quot;20300&quot; value=&quot;Slide 15&quot;/&gt;&lt;property id=&quot;20307&quot; value=&quot;285&quot;/&gt;&lt;/object&gt;&lt;object type=&quot;3&quot; unique_id=&quot;10722&quot;&gt;&lt;property id=&quot;20148&quot; value=&quot;5&quot;/&gt;&lt;property id=&quot;20300&quot; value=&quot;Slide 16&quot;/&gt;&lt;property id=&quot;20307&quot; value=&quot;286&quot;/&gt;&lt;/object&gt;&lt;object type=&quot;3&quot; unique_id=&quot;10723&quot;&gt;&lt;property id=&quot;20148&quot; value=&quot;5&quot;/&gt;&lt;property id=&quot;20300&quot; value=&quot;Slide 17 - &amp;quot;Translation&amp;quot;&quot;/&gt;&lt;property id=&quot;20307&quot; value=&quot;287&quot;/&gt;&lt;/object&gt;&lt;object type=&quot;3&quot; unique_id=&quot;10724&quot;&gt;&lt;property id=&quot;20148&quot; value=&quot;5&quot;/&gt;&lt;property id=&quot;20300&quot; value=&quot;Slide 18 - &amp;quot;Translation&amp;quot;&quot;/&gt;&lt;property id=&quot;20307&quot; value=&quot;288&quot;/&gt;&lt;/object&gt;&lt;object type=&quot;3&quot; unique_id=&quot;10725&quot;&gt;&lt;property id=&quot;20148&quot; value=&quot;5&quot;/&gt;&lt;property id=&quot;20300&quot; value=&quot;Slide 19&quot;/&gt;&lt;property id=&quot;20307&quot; value=&quot;289&quot;/&gt;&lt;/object&gt;&lt;object type=&quot;3&quot; unique_id=&quot;10726&quot;&gt;&lt;property id=&quot;20148&quot; value=&quot;5&quot;/&gt;&lt;property id=&quot;20300&quot; value=&quot;Slide 20&quot;/&gt;&lt;property id=&quot;20307&quot; value=&quot;290&quot;/&gt;&lt;/object&gt;&lt;object type=&quot;3&quot; unique_id=&quot;10727&quot;&gt;&lt;property id=&quot;20148&quot; value=&quot;5&quot;/&gt;&lt;property id=&quot;20300&quot; value=&quot;Slide 21 - &amp;quot;Rotations&amp;quot;&quot;/&gt;&lt;property id=&quot;20307&quot; value=&quot;291&quot;/&gt;&lt;/object&gt;&lt;object type=&quot;3&quot; unique_id=&quot;10728&quot;&gt;&lt;property id=&quot;20148&quot; value=&quot;5&quot;/&gt;&lt;property id=&quot;20300&quot; value=&quot;Slide 22&quot;/&gt;&lt;property id=&quot;20307&quot; value=&quot;292&quot;/&gt;&lt;/object&gt;&lt;object type=&quot;3&quot; unique_id=&quot;10729&quot;&gt;&lt;property id=&quot;20148&quot; value=&quot;5&quot;/&gt;&lt;property id=&quot;20300&quot; value=&quot;Slide 23&quot;/&gt;&lt;property id=&quot;20307&quot; value=&quot;293&quot;/&gt;&lt;/object&gt;&lt;object type=&quot;3&quot; unique_id=&quot;10730&quot;&gt;&lt;property id=&quot;20148&quot; value=&quot;5&quot;/&gt;&lt;property id=&quot;20300&quot; value=&quot;Slide 24&quot;/&gt;&lt;property id=&quot;20307&quot; value=&quot;294&quot;/&gt;&lt;/object&gt;&lt;object type=&quot;3&quot; unique_id=&quot;10731&quot;&gt;&lt;property id=&quot;20148&quot; value=&quot;5&quot;/&gt;&lt;property id=&quot;20300&quot; value=&quot;Slide 25&quot;/&gt;&lt;property id=&quot;20307&quot; value=&quot;295&quot;/&gt;&lt;/object&gt;&lt;object type=&quot;3&quot; unique_id=&quot;10732&quot;&gt;&lt;property id=&quot;20148&quot; value=&quot;5&quot;/&gt;&lt;property id=&quot;20300&quot; value=&quot;Slide 26 - &amp;quot;Rotation&amp;quot;&quot;/&gt;&lt;property id=&quot;20307&quot; value=&quot;296&quot;/&gt;&lt;/object&gt;&lt;object type=&quot;3&quot; unique_id=&quot;10733&quot;&gt;&lt;property id=&quot;20148&quot; value=&quot;5&quot;/&gt;&lt;property id=&quot;20300&quot; value=&quot;Slide 27 - &amp;quot;Rotation&amp;quot;&quot;/&gt;&lt;property id=&quot;20307&quot; value=&quot;297&quot;/&gt;&lt;/object&gt;&lt;object type=&quot;3&quot; unique_id=&quot;10734&quot;&gt;&lt;property id=&quot;20148&quot; value=&quot;5&quot;/&gt;&lt;property id=&quot;20300&quot; value=&quot;Slide 28&quot;/&gt;&lt;property id=&quot;20307&quot; value=&quot;298&quot;/&gt;&lt;/object&gt;&lt;object type=&quot;3&quot; unique_id=&quot;10735&quot;&gt;&lt;property id=&quot;20148&quot; value=&quot;5&quot;/&gt;&lt;property id=&quot;20300&quot; value=&quot;Slide 29&quot;/&gt;&lt;property id=&quot;20307&quot; value=&quot;299&quot;/&gt;&lt;/object&gt;&lt;object type=&quot;3&quot; unique_id=&quot;10736&quot;&gt;&lt;property id=&quot;20148&quot; value=&quot;5&quot;/&gt;&lt;property id=&quot;20300&quot; value=&quot;Slide 30 - &amp;quot;Rotation&amp;quot;&quot;/&gt;&lt;property id=&quot;20307&quot; value=&quot;300&quot;/&gt;&lt;/object&gt;&lt;object type=&quot;3&quot; unique_id=&quot;10737&quot;&gt;&lt;property id=&quot;20148&quot; value=&quot;5&quot;/&gt;&lt;property id=&quot;20300&quot; value=&quot;Slide 31 - &amp;quot;Rotation&amp;quot;&quot;/&gt;&lt;property id=&quot;20307&quot; value=&quot;301&quot;/&gt;&lt;/object&gt;&lt;object type=&quot;3&quot; unique_id=&quot;10738&quot;&gt;&lt;property id=&quot;20148&quot; value=&quot;5&quot;/&gt;&lt;property id=&quot;20300&quot; value=&quot;Slide 32 - &amp;quot;Rotation&amp;quot;&quot;/&gt;&lt;property id=&quot;20307&quot; value=&quot;302&quot;/&gt;&lt;/object&gt;&lt;object type=&quot;3&quot; unique_id=&quot;10739&quot;&gt;&lt;property id=&quot;20148&quot; value=&quot;5&quot;/&gt;&lt;property id=&quot;20300&quot; value=&quot;Slide 33 - &amp;quot;Rotation&amp;quot;&quot;/&gt;&lt;property id=&quot;20307&quot; value=&quot;303&quot;/&gt;&lt;/object&gt;&lt;object type=&quot;3&quot; unique_id=&quot;10740&quot;&gt;&lt;property id=&quot;20148&quot; value=&quot;5&quot;/&gt;&lt;property id=&quot;20300&quot; value=&quot;Slide 34 - &amp;quot;Rotation&amp;quot;&quot;/&gt;&lt;property id=&quot;20307&quot; value=&quot;304&quot;/&gt;&lt;/object&gt;&lt;object type=&quot;3&quot; unique_id=&quot;10741&quot;&gt;&lt;property id=&quot;20148&quot; value=&quot;5&quot;/&gt;&lt;property id=&quot;20300&quot; value=&quot;Slide 35 - &amp;quot;Rotation&amp;quot;&quot;/&gt;&lt;property id=&quot;20307&quot; value=&quot;305&quot;/&gt;&lt;/object&gt;&lt;object type=&quot;3&quot; unique_id=&quot;10742&quot;&gt;&lt;property id=&quot;20148&quot; value=&quot;5&quot;/&gt;&lt;property id=&quot;20300&quot; value=&quot;Slide 36 - &amp;quot;Rotation&amp;quot;&quot;/&gt;&lt;property id=&quot;20307&quot; value=&quot;306&quot;/&gt;&lt;/object&gt;&lt;object type=&quot;3&quot; unique_id=&quot;10743&quot;&gt;&lt;property id=&quot;20148&quot; value=&quot;5&quot;/&gt;&lt;property id=&quot;20300&quot; value=&quot;Slide 37 - &amp;quot;Rotation&amp;quot;&quot;/&gt;&lt;property id=&quot;20307&quot; value=&quot;307&quot;/&gt;&lt;/object&gt;&lt;object type=&quot;3&quot; unique_id=&quot;10744&quot;&gt;&lt;property id=&quot;20148&quot; value=&quot;5&quot;/&gt;&lt;property id=&quot;20300&quot; value=&quot;Slide 38 - &amp;quot;Rotation&amp;quot;&quot;/&gt;&lt;property id=&quot;20307&quot; value=&quot;308&quot;/&gt;&lt;/object&gt;&lt;object type=&quot;3&quot; unique_id=&quot;10745&quot;&gt;&lt;property id=&quot;20148&quot; value=&quot;5&quot;/&gt;&lt;property id=&quot;20300&quot; value=&quot;Slide 39 - &amp;quot;Rotation&amp;quot;&quot;/&gt;&lt;property id=&quot;20307&quot; value=&quot;309&quot;/&gt;&lt;/object&gt;&lt;object type=&quot;3&quot; unique_id=&quot;10746&quot;&gt;&lt;property id=&quot;20148&quot; value=&quot;5&quot;/&gt;&lt;property id=&quot;20300&quot; value=&quot;Slide 40 - &amp;quot;Scale&amp;quot;&quot;/&gt;&lt;property id=&quot;20307&quot; value=&quot;310&quot;/&gt;&lt;/object&gt;&lt;object type=&quot;3&quot; unique_id=&quot;10747&quot;&gt;&lt;property id=&quot;20148&quot; value=&quot;5&quot;/&gt;&lt;property id=&quot;20300&quot; value=&quot;Slide 41&quot;/&gt;&lt;property id=&quot;20307&quot; value=&quot;311&quot;/&gt;&lt;/object&gt;&lt;object type=&quot;3&quot; unique_id=&quot;10748&quot;&gt;&lt;property id=&quot;20148&quot; value=&quot;5&quot;/&gt;&lt;property id=&quot;20300&quot; value=&quot;Slide 42&quot;/&gt;&lt;property id=&quot;20307&quot; value=&quot;312&quot;/&gt;&lt;/object&gt;&lt;object type=&quot;3&quot; unique_id=&quot;10749&quot;&gt;&lt;property id=&quot;20148&quot; value=&quot;5&quot;/&gt;&lt;property id=&quot;20300&quot; value=&quot;Slide 43 - &amp;quot;Scale&amp;quot;&quot;/&gt;&lt;property id=&quot;20307&quot; value=&quot;313&quot;/&gt;&lt;/object&gt;&lt;object type=&quot;3&quot; unique_id=&quot;10750&quot;&gt;&lt;property id=&quot;20148&quot; value=&quot;5&quot;/&gt;&lt;property id=&quot;20300&quot; value=&quot;Slide 44 - &amp;quot;Scale&amp;quot;&quot;/&gt;&lt;property id=&quot;20307&quot; value=&quot;314&quot;/&gt;&lt;/object&gt;&lt;object type=&quot;3&quot; unique_id=&quot;10751&quot;&gt;&lt;property id=&quot;20148&quot; value=&quot;5&quot;/&gt;&lt;property id=&quot;20300&quot; value=&quot;Slide 45&quot;/&gt;&lt;property id=&quot;20307&quot; value=&quot;315&quot;/&gt;&lt;/object&gt;&lt;object type=&quot;3&quot; unique_id=&quot;10752&quot;&gt;&lt;property id=&quot;20148&quot; value=&quot;5&quot;/&gt;&lt;property id=&quot;20300&quot; value=&quot;Slide 46&quot;/&gt;&lt;property id=&quot;20307&quot; value=&quot;316&quot;/&gt;&lt;/object&gt;&lt;object type=&quot;3&quot; unique_id=&quot;10753&quot;&gt;&lt;property id=&quot;20148&quot; value=&quot;5&quot;/&gt;&lt;property id=&quot;20300&quot; value=&quot;Slide 47 - &amp;quot;Transformation Matrices are Orthogonal &amp;quot;&quot;/&gt;&lt;property id=&quot;20307&quot; value=&quot;317&quot;/&gt;&lt;/object&gt;&lt;object type=&quot;3&quot; unique_id=&quot;10754&quot;&gt;&lt;property id=&quot;20148&quot; value=&quot;5&quot;/&gt;&lt;property id=&quot;20300&quot; value=&quot;Slide 48 - &amp;quot;Concatenating Matrices&amp;quot;&quot;/&gt;&lt;property id=&quot;20307&quot; value=&quot;318&quot;/&gt;&lt;/object&gt;&lt;object type=&quot;3&quot; unique_id=&quot;10755&quot;&gt;&lt;property id=&quot;20148&quot; value=&quot;5&quot;/&gt;&lt;property id=&quot;20300&quot; value=&quot;Slide 49 - &amp;quot;Concatenating Matrices&amp;quot;&quot;/&gt;&lt;property id=&quot;20307&quot; value=&quot;319&quot;/&gt;&lt;/object&gt;&lt;object type=&quot;3&quot; unique_id=&quot;10756&quot;&gt;&lt;property id=&quot;20148&quot; value=&quot;5&quot;/&gt;&lt;property id=&quot;20300&quot; value=&quot;Slide 50 - &amp;quot;Is any of this useful, anyway?&amp;quot;&quot;/&gt;&lt;property id=&quot;20307&quot; value=&quot;320&quot;/&gt;&lt;/object&gt;&lt;object type=&quot;3&quot; unique_id=&quot;10757&quot;&gt;&lt;property id=&quot;20148&quot; value=&quot;5&quot;/&gt;&lt;property id=&quot;20300&quot; value=&quot;Slide 51 - &amp;quot;Instancing&amp;quot;&quot;/&gt;&lt;property id=&quot;20307&quot; value=&quot;321&quot;/&gt;&lt;/object&gt;&lt;object type=&quot;3&quot; unique_id=&quot;10758&quot;&gt;&lt;property id=&quot;20148&quot; value=&quot;5&quot;/&gt;&lt;property id=&quot;20300&quot; value=&quot;Slide 52 - &amp;quot;Parenting&amp;quot;&quot;/&gt;&lt;property id=&quot;20307&quot; value=&quot;322&quot;/&gt;&lt;/object&gt;&lt;object type=&quot;3&quot; unique_id=&quot;10759&quot;&gt;&lt;property id=&quot;20148&quot; value=&quot;5&quot;/&gt;&lt;property id=&quot;20300&quot; value=&quot;Slide 53 - &amp;quot;Cameras&amp;quot;&quot;/&gt;&lt;property id=&quot;20307&quot; value=&quot;323&quot;/&gt;&lt;/object&gt;&lt;/object&gt;&lt;object type=&quot;8&quot; unique_id=&quot;1002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793</Words>
  <Application>Microsoft Office PowerPoint</Application>
  <PresentationFormat>On-screen Show (16:9)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Consolas</vt:lpstr>
      <vt:lpstr>Office Theme</vt:lpstr>
      <vt:lpstr>Geometry - Planes</vt:lpstr>
      <vt:lpstr>Contents</vt:lpstr>
      <vt:lpstr>Definition</vt:lpstr>
      <vt:lpstr>Definition</vt:lpstr>
      <vt:lpstr>Definition</vt:lpstr>
      <vt:lpstr>Plane vs Point Test</vt:lpstr>
      <vt:lpstr>Plane vs Circle Test</vt:lpstr>
      <vt:lpstr>Plane vs Box Test</vt:lpstr>
      <vt:lpstr>Plane vs Ray Intersection Test</vt:lpstr>
      <vt:lpstr>Plane vs Ray Intersection Test</vt:lpstr>
      <vt:lpstr>Plane vs Plane Intersections</vt:lpstr>
      <vt:lpstr>Summary</vt:lpstr>
      <vt:lpstr>Further 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59</cp:revision>
  <dcterms:created xsi:type="dcterms:W3CDTF">2014-07-14T04:04:52Z</dcterms:created>
  <dcterms:modified xsi:type="dcterms:W3CDTF">2017-04-05T05:28:02Z</dcterms:modified>
</cp:coreProperties>
</file>