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1" r:id="rId7"/>
    <p:sldId id="270" r:id="rId8"/>
    <p:sldId id="276" r:id="rId9"/>
    <p:sldId id="272" r:id="rId10"/>
    <p:sldId id="273" r:id="rId11"/>
    <p:sldId id="277" r:id="rId12"/>
    <p:sldId id="262" r:id="rId13"/>
    <p:sldId id="278" r:id="rId14"/>
    <p:sldId id="264" r:id="rId15"/>
    <p:sldId id="279" r:id="rId16"/>
    <p:sldId id="268" r:id="rId17"/>
    <p:sldId id="269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ywenderlich.com/41377/creating-a-static-library-in-ios-tutorial" TargetMode="External"/><Relationship Id="rId2" Type="http://schemas.openxmlformats.org/officeDocument/2006/relationships/hyperlink" Target="http://msdn.microsoft.com/en-us/library/ms235627(v=vs.11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ms235636(v=vs.110).aspx" TargetMode="External"/><Relationship Id="rId4" Type="http://schemas.openxmlformats.org/officeDocument/2006/relationships/hyperlink" Target="http://www.adp-gmbh.ch/cpp/gcc/create_lib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Libraries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Static and Dynamic Linking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9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Statically-Linked Libraries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85915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Statically-Linked Libraries</a:t>
            </a:r>
            <a:r>
              <a:rPr lang="en-AU" dirty="0" smtClean="0"/>
              <a:t>, or </a:t>
            </a:r>
            <a:r>
              <a:rPr lang="en-AU" dirty="0" smtClean="0">
                <a:solidFill>
                  <a:srgbClr val="00B0F0"/>
                </a:solidFill>
              </a:rPr>
              <a:t>Static </a:t>
            </a:r>
            <a:r>
              <a:rPr lang="en-AU" dirty="0" smtClean="0">
                <a:solidFill>
                  <a:srgbClr val="00B0F0"/>
                </a:solidFill>
              </a:rPr>
              <a:t>Libraries</a:t>
            </a:r>
            <a:r>
              <a:rPr lang="en-AU" dirty="0" smtClean="0"/>
              <a:t>, are collections of pre-compiled code that gets added completely into our projects during the link step</a:t>
            </a:r>
          </a:p>
          <a:p>
            <a:pPr lvl="1"/>
            <a:endParaRPr lang="en-AU" dirty="0"/>
          </a:p>
          <a:p>
            <a:r>
              <a:rPr lang="en-AU" dirty="0" smtClean="0"/>
              <a:t>This increases the size of our executable to include the pre-made code</a:t>
            </a:r>
          </a:p>
          <a:p>
            <a:pPr lvl="1"/>
            <a:endParaRPr lang="en-AU" dirty="0"/>
          </a:p>
          <a:p>
            <a:r>
              <a:rPr lang="en-AU" dirty="0" smtClean="0"/>
              <a:t>To access the code inside the </a:t>
            </a:r>
            <a:r>
              <a:rPr lang="en-AU" dirty="0" smtClean="0"/>
              <a:t>library, it is </a:t>
            </a:r>
            <a:r>
              <a:rPr lang="en-AU" dirty="0" smtClean="0"/>
              <a:t>typically redistributed with a corresponding </a:t>
            </a:r>
            <a:r>
              <a:rPr lang="en-AU" dirty="0" smtClean="0"/>
              <a:t>Header </a:t>
            </a:r>
            <a:r>
              <a:rPr lang="en-AU" dirty="0" smtClean="0"/>
              <a:t>Files</a:t>
            </a:r>
          </a:p>
          <a:p>
            <a:pPr lvl="1"/>
            <a:r>
              <a:rPr lang="en-AU" dirty="0" smtClean="0"/>
              <a:t>These headers contain the declaration of all the objects within the library</a:t>
            </a:r>
          </a:p>
          <a:p>
            <a:pPr lvl="1"/>
            <a:r>
              <a:rPr lang="en-AU" dirty="0" smtClean="0"/>
              <a:t>The library itself contains the definition of this code</a:t>
            </a:r>
          </a:p>
          <a:p>
            <a:pPr lvl="1"/>
            <a:r>
              <a:rPr lang="en-AU" dirty="0" smtClean="0"/>
              <a:t>We simply </a:t>
            </a:r>
            <a:r>
              <a:rPr lang="en-AU" dirty="0" smtClean="0">
                <a:solidFill>
                  <a:srgbClr val="00B0F0"/>
                </a:solidFill>
              </a:rPr>
              <a:t>#include </a:t>
            </a:r>
            <a:r>
              <a:rPr lang="en-AU" dirty="0" smtClean="0"/>
              <a:t>the files within our own code that needs access to it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723391" y="843558"/>
            <a:ext cx="4369153" cy="3853426"/>
            <a:chOff x="4595335" y="950571"/>
            <a:chExt cx="4369153" cy="3853426"/>
          </a:xfrm>
        </p:grpSpPr>
        <p:sp>
          <p:nvSpPr>
            <p:cNvPr id="38" name="Rectangle 37"/>
            <p:cNvSpPr/>
            <p:nvPr/>
          </p:nvSpPr>
          <p:spPr>
            <a:xfrm>
              <a:off x="4595335" y="987573"/>
              <a:ext cx="1352984" cy="381642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8120" y="3398842"/>
              <a:ext cx="2936368" cy="140515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28120" y="987574"/>
              <a:ext cx="2936368" cy="22302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56911" y="3035194"/>
              <a:ext cx="648072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8" name="Snip and Round Single Corner Rectangle 7"/>
            <p:cNvSpPr/>
            <p:nvPr/>
          </p:nvSpPr>
          <p:spPr>
            <a:xfrm>
              <a:off x="6131024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4441" y="2067694"/>
              <a:ext cx="474558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347145" y="1358592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7596336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35965" y="3035194"/>
              <a:ext cx="617848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13" name="Snip and Round Single Corner Rectangle 12"/>
            <p:cNvSpPr/>
            <p:nvPr/>
          </p:nvSpPr>
          <p:spPr>
            <a:xfrm>
              <a:off x="7592253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89413" y="2067694"/>
              <a:ext cx="936104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nip Same Side Corner Rectangle 14"/>
            <p:cNvSpPr/>
            <p:nvPr/>
          </p:nvSpPr>
          <p:spPr>
            <a:xfrm>
              <a:off x="6814269" y="3867894"/>
              <a:ext cx="1148045" cy="432048"/>
            </a:xfrm>
            <a:prstGeom prst="snip2Same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OUTPUT</a:t>
              </a:r>
              <a:endParaRPr lang="en-AU" dirty="0"/>
            </a:p>
          </p:txBody>
        </p:sp>
        <p:cxnSp>
          <p:nvCxnSpPr>
            <p:cNvPr id="16" name="Straight Arrow Connector 15"/>
            <p:cNvCxnSpPr>
              <a:stCxn id="10" idx="1"/>
              <a:endCxn id="9" idx="0"/>
            </p:cNvCxnSpPr>
            <p:nvPr/>
          </p:nvCxnSpPr>
          <p:spPr>
            <a:xfrm>
              <a:off x="6902494" y="1723103"/>
              <a:ext cx="9226" cy="34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1"/>
              <a:endCxn id="14" idx="0"/>
            </p:cNvCxnSpPr>
            <p:nvPr/>
          </p:nvCxnSpPr>
          <p:spPr>
            <a:xfrm>
              <a:off x="8151685" y="1712125"/>
              <a:ext cx="5780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1"/>
              <a:endCxn id="14" idx="0"/>
            </p:cNvCxnSpPr>
            <p:nvPr/>
          </p:nvCxnSpPr>
          <p:spPr>
            <a:xfrm>
              <a:off x="6902494" y="1723103"/>
              <a:ext cx="1254971" cy="34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1"/>
              <a:endCxn id="7" idx="0"/>
            </p:cNvCxnSpPr>
            <p:nvPr/>
          </p:nvCxnSpPr>
          <p:spPr>
            <a:xfrm flipH="1">
              <a:off x="6680947" y="2751633"/>
              <a:ext cx="2713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12" idx="0"/>
            </p:cNvCxnSpPr>
            <p:nvPr/>
          </p:nvCxnSpPr>
          <p:spPr>
            <a:xfrm>
              <a:off x="8144889" y="2751633"/>
              <a:ext cx="0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5" idx="3"/>
            </p:cNvCxnSpPr>
            <p:nvPr/>
          </p:nvCxnSpPr>
          <p:spPr>
            <a:xfrm flipH="1">
              <a:off x="7388292" y="3517546"/>
              <a:ext cx="756597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15" idx="3"/>
            </p:cNvCxnSpPr>
            <p:nvPr/>
          </p:nvCxnSpPr>
          <p:spPr>
            <a:xfrm>
              <a:off x="6680947" y="3517546"/>
              <a:ext cx="707345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74441" y="950571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Compile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72411" y="4367762"/>
              <a:ext cx="1031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Link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5" name="Snip Same Side Corner Rectangle 24"/>
            <p:cNvSpPr/>
            <p:nvPr/>
          </p:nvSpPr>
          <p:spPr>
            <a:xfrm>
              <a:off x="4731976" y="3867266"/>
              <a:ext cx="1148045" cy="432048"/>
            </a:xfrm>
            <a:prstGeom prst="snip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.LIB</a:t>
              </a:r>
              <a:endParaRPr lang="en-AU" dirty="0"/>
            </a:p>
          </p:txBody>
        </p:sp>
        <p:cxnSp>
          <p:nvCxnSpPr>
            <p:cNvPr id="26" name="Straight Arrow Connector 25"/>
            <p:cNvCxnSpPr>
              <a:stCxn id="25" idx="0"/>
              <a:endCxn id="15" idx="2"/>
            </p:cNvCxnSpPr>
            <p:nvPr/>
          </p:nvCxnSpPr>
          <p:spPr>
            <a:xfrm>
              <a:off x="5880021" y="4083290"/>
              <a:ext cx="934248" cy="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ound Same Side Corner Rectangle 26"/>
            <p:cNvSpPr/>
            <p:nvPr/>
          </p:nvSpPr>
          <p:spPr>
            <a:xfrm>
              <a:off x="4750155" y="1347613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.H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205773" y="2067694"/>
              <a:ext cx="474558" cy="21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Arrow Connector 30"/>
            <p:cNvCxnSpPr>
              <a:stCxn id="27" idx="1"/>
              <a:endCxn id="30" idx="0"/>
            </p:cNvCxnSpPr>
            <p:nvPr/>
          </p:nvCxnSpPr>
          <p:spPr>
            <a:xfrm>
              <a:off x="5305504" y="1712124"/>
              <a:ext cx="1137548" cy="35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72590" y="2386705"/>
              <a:ext cx="8549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Third-Party Library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1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Statically-Linked Libraries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85915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Problems with linking can occur if the library we’re linking with conflicts with our own application</a:t>
            </a:r>
          </a:p>
          <a:p>
            <a:pPr lvl="1"/>
            <a:r>
              <a:rPr lang="en-AU" dirty="0" smtClean="0"/>
              <a:t>For example, linking a </a:t>
            </a:r>
            <a:r>
              <a:rPr lang="en-AU" dirty="0" smtClean="0">
                <a:solidFill>
                  <a:srgbClr val="00B0F0"/>
                </a:solidFill>
              </a:rPr>
              <a:t>64-bit</a:t>
            </a:r>
            <a:r>
              <a:rPr lang="en-AU" dirty="0" smtClean="0"/>
              <a:t> (x64) library with a </a:t>
            </a:r>
            <a:r>
              <a:rPr lang="en-AU" dirty="0" smtClean="0">
                <a:solidFill>
                  <a:srgbClr val="00B0F0"/>
                </a:solidFill>
              </a:rPr>
              <a:t>32-bit</a:t>
            </a:r>
            <a:r>
              <a:rPr lang="en-AU" dirty="0" smtClean="0"/>
              <a:t> (x86) project</a:t>
            </a:r>
          </a:p>
          <a:p>
            <a:pPr lvl="1"/>
            <a:endParaRPr lang="en-AU" dirty="0"/>
          </a:p>
          <a:p>
            <a:r>
              <a:rPr lang="en-AU" dirty="0" smtClean="0"/>
              <a:t>Another common problem is where the implementation for something already exists within our own project’s code and within the library</a:t>
            </a:r>
          </a:p>
          <a:p>
            <a:pPr lvl="1"/>
            <a:r>
              <a:rPr lang="en-AU" dirty="0" smtClean="0"/>
              <a:t>Duplicates during the link-step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723391" y="843558"/>
            <a:ext cx="4369153" cy="3853426"/>
            <a:chOff x="4595335" y="950571"/>
            <a:chExt cx="4369153" cy="3853426"/>
          </a:xfrm>
        </p:grpSpPr>
        <p:sp>
          <p:nvSpPr>
            <p:cNvPr id="38" name="Rectangle 37"/>
            <p:cNvSpPr/>
            <p:nvPr/>
          </p:nvSpPr>
          <p:spPr>
            <a:xfrm>
              <a:off x="4595335" y="987573"/>
              <a:ext cx="1352984" cy="381642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8120" y="3398842"/>
              <a:ext cx="2936368" cy="140515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28120" y="987574"/>
              <a:ext cx="2936368" cy="22302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56911" y="3035194"/>
              <a:ext cx="648072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8" name="Snip and Round Single Corner Rectangle 7"/>
            <p:cNvSpPr/>
            <p:nvPr/>
          </p:nvSpPr>
          <p:spPr>
            <a:xfrm>
              <a:off x="6131024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4441" y="2067694"/>
              <a:ext cx="474558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347145" y="1358592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7596336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35965" y="3035194"/>
              <a:ext cx="617848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13" name="Snip and Round Single Corner Rectangle 12"/>
            <p:cNvSpPr/>
            <p:nvPr/>
          </p:nvSpPr>
          <p:spPr>
            <a:xfrm>
              <a:off x="7592253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89413" y="2067694"/>
              <a:ext cx="936104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nip Same Side Corner Rectangle 14"/>
            <p:cNvSpPr/>
            <p:nvPr/>
          </p:nvSpPr>
          <p:spPr>
            <a:xfrm>
              <a:off x="6814269" y="3867894"/>
              <a:ext cx="1148045" cy="432048"/>
            </a:xfrm>
            <a:prstGeom prst="snip2Same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OUTPUT</a:t>
              </a:r>
              <a:endParaRPr lang="en-AU" dirty="0"/>
            </a:p>
          </p:txBody>
        </p:sp>
        <p:cxnSp>
          <p:nvCxnSpPr>
            <p:cNvPr id="16" name="Straight Arrow Connector 15"/>
            <p:cNvCxnSpPr>
              <a:stCxn id="10" idx="1"/>
              <a:endCxn id="9" idx="0"/>
            </p:cNvCxnSpPr>
            <p:nvPr/>
          </p:nvCxnSpPr>
          <p:spPr>
            <a:xfrm>
              <a:off x="6902494" y="1723103"/>
              <a:ext cx="9226" cy="34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1"/>
              <a:endCxn id="14" idx="0"/>
            </p:cNvCxnSpPr>
            <p:nvPr/>
          </p:nvCxnSpPr>
          <p:spPr>
            <a:xfrm>
              <a:off x="8151685" y="1712125"/>
              <a:ext cx="5780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1"/>
              <a:endCxn id="14" idx="0"/>
            </p:cNvCxnSpPr>
            <p:nvPr/>
          </p:nvCxnSpPr>
          <p:spPr>
            <a:xfrm>
              <a:off x="6902494" y="1723103"/>
              <a:ext cx="1254971" cy="34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1"/>
              <a:endCxn id="7" idx="0"/>
            </p:cNvCxnSpPr>
            <p:nvPr/>
          </p:nvCxnSpPr>
          <p:spPr>
            <a:xfrm flipH="1">
              <a:off x="6680947" y="2751633"/>
              <a:ext cx="2713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12" idx="0"/>
            </p:cNvCxnSpPr>
            <p:nvPr/>
          </p:nvCxnSpPr>
          <p:spPr>
            <a:xfrm>
              <a:off x="8144889" y="2751633"/>
              <a:ext cx="0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5" idx="3"/>
            </p:cNvCxnSpPr>
            <p:nvPr/>
          </p:nvCxnSpPr>
          <p:spPr>
            <a:xfrm flipH="1">
              <a:off x="7388292" y="3517546"/>
              <a:ext cx="756597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15" idx="3"/>
            </p:cNvCxnSpPr>
            <p:nvPr/>
          </p:nvCxnSpPr>
          <p:spPr>
            <a:xfrm>
              <a:off x="6680947" y="3517546"/>
              <a:ext cx="707345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74441" y="950571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Compile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72411" y="4367762"/>
              <a:ext cx="1031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Link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5" name="Snip Same Side Corner Rectangle 24"/>
            <p:cNvSpPr/>
            <p:nvPr/>
          </p:nvSpPr>
          <p:spPr>
            <a:xfrm>
              <a:off x="4731976" y="3867266"/>
              <a:ext cx="1148045" cy="432048"/>
            </a:xfrm>
            <a:prstGeom prst="snip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.LIB</a:t>
              </a:r>
              <a:endParaRPr lang="en-AU" dirty="0"/>
            </a:p>
          </p:txBody>
        </p:sp>
        <p:cxnSp>
          <p:nvCxnSpPr>
            <p:cNvPr id="26" name="Straight Arrow Connector 25"/>
            <p:cNvCxnSpPr>
              <a:stCxn id="25" idx="0"/>
              <a:endCxn id="15" idx="2"/>
            </p:cNvCxnSpPr>
            <p:nvPr/>
          </p:nvCxnSpPr>
          <p:spPr>
            <a:xfrm>
              <a:off x="5880021" y="4083290"/>
              <a:ext cx="934248" cy="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ound Same Side Corner Rectangle 26"/>
            <p:cNvSpPr/>
            <p:nvPr/>
          </p:nvSpPr>
          <p:spPr>
            <a:xfrm>
              <a:off x="4750155" y="1347613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.H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205773" y="2067694"/>
              <a:ext cx="474558" cy="21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Arrow Connector 30"/>
            <p:cNvCxnSpPr>
              <a:stCxn id="27" idx="1"/>
              <a:endCxn id="30" idx="0"/>
            </p:cNvCxnSpPr>
            <p:nvPr/>
          </p:nvCxnSpPr>
          <p:spPr>
            <a:xfrm>
              <a:off x="5305504" y="1712124"/>
              <a:ext cx="1137548" cy="35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72590" y="2386705"/>
              <a:ext cx="8549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Third-Party Library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3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Dynamically-Linked Libraries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4543728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Another form of library, similar to a Statically-linked Library, is a </a:t>
            </a:r>
            <a:r>
              <a:rPr lang="en-AU" dirty="0" smtClean="0">
                <a:solidFill>
                  <a:srgbClr val="00B0F0"/>
                </a:solidFill>
              </a:rPr>
              <a:t>Dynamically-Linked Library</a:t>
            </a:r>
          </a:p>
          <a:p>
            <a:pPr lvl="1"/>
            <a:r>
              <a:rPr lang="en-AU" dirty="0"/>
              <a:t>We build the Dynamically-Linked Library just like we would a Statically-Linked Library, then link it to our project</a:t>
            </a:r>
          </a:p>
          <a:p>
            <a:pPr lvl="1"/>
            <a:r>
              <a:rPr lang="en-AU" dirty="0" smtClean="0"/>
              <a:t>Rather than the library’s code being linked into our application at link-time, it is linked at </a:t>
            </a:r>
            <a:r>
              <a:rPr lang="en-AU" dirty="0" smtClean="0">
                <a:solidFill>
                  <a:srgbClr val="00B0F0"/>
                </a:solidFill>
              </a:rPr>
              <a:t>run-time</a:t>
            </a:r>
            <a:r>
              <a:rPr lang="en-AU" dirty="0" smtClean="0"/>
              <a:t> when our application executes</a:t>
            </a:r>
          </a:p>
          <a:p>
            <a:pPr lvl="1"/>
            <a:r>
              <a:rPr lang="en-AU" dirty="0" smtClean="0"/>
              <a:t>This reduces the size of our application but requires an additional file for our application to run</a:t>
            </a:r>
          </a:p>
          <a:p>
            <a:pPr lvl="2"/>
            <a:r>
              <a:rPr lang="en-AU" dirty="0" smtClean="0"/>
              <a:t>On Windows this is a .</a:t>
            </a:r>
            <a:r>
              <a:rPr lang="en-AU" dirty="0" err="1" smtClean="0"/>
              <a:t>dll</a:t>
            </a:r>
            <a:endParaRPr lang="en-AU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5004048" y="915566"/>
            <a:ext cx="3557131" cy="3888433"/>
            <a:chOff x="5004048" y="915566"/>
            <a:chExt cx="3557131" cy="3888433"/>
          </a:xfrm>
        </p:grpSpPr>
        <p:grpSp>
          <p:nvGrpSpPr>
            <p:cNvPr id="6" name="Group 5"/>
            <p:cNvGrpSpPr/>
            <p:nvPr/>
          </p:nvGrpSpPr>
          <p:grpSpPr>
            <a:xfrm>
              <a:off x="5004048" y="915566"/>
              <a:ext cx="3557131" cy="3888433"/>
              <a:chOff x="4595335" y="950571"/>
              <a:chExt cx="4424754" cy="483686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95335" y="987572"/>
                <a:ext cx="1352983" cy="4799861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28120" y="3398843"/>
                <a:ext cx="2936368" cy="131373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28120" y="987574"/>
                <a:ext cx="2936368" cy="223025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356911" y="3035194"/>
                <a:ext cx="648072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OBJ</a:t>
                </a:r>
                <a:endParaRPr lang="en-AU" sz="1400" dirty="0"/>
              </a:p>
            </p:txBody>
          </p:sp>
          <p:sp>
            <p:nvSpPr>
              <p:cNvPr id="11" name="Snip and Round Single Corner Rectangle 10"/>
              <p:cNvSpPr/>
              <p:nvPr/>
            </p:nvSpPr>
            <p:spPr>
              <a:xfrm>
                <a:off x="6131024" y="1995686"/>
                <a:ext cx="1105272" cy="755947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 smtClean="0"/>
              </a:p>
              <a:p>
                <a:pPr algn="ctr"/>
                <a:r>
                  <a:rPr lang="en-AU" sz="1400" dirty="0" smtClean="0"/>
                  <a:t>SOURCE</a:t>
                </a:r>
                <a:endParaRPr lang="en-AU" sz="14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674441" y="2067694"/>
                <a:ext cx="474558" cy="21602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ound Same Side Corner Rectangle 12"/>
              <p:cNvSpPr/>
              <p:nvPr/>
            </p:nvSpPr>
            <p:spPr>
              <a:xfrm>
                <a:off x="6347145" y="1358592"/>
                <a:ext cx="1110698" cy="364511"/>
              </a:xfrm>
              <a:prstGeom prst="round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INCLUDE</a:t>
                </a:r>
                <a:endParaRPr lang="en-AU" sz="1400" dirty="0"/>
              </a:p>
            </p:txBody>
          </p:sp>
          <p:sp>
            <p:nvSpPr>
              <p:cNvPr id="14" name="Round Same Side Corner Rectangle 13"/>
              <p:cNvSpPr/>
              <p:nvPr/>
            </p:nvSpPr>
            <p:spPr>
              <a:xfrm>
                <a:off x="7596336" y="1347614"/>
                <a:ext cx="1110698" cy="364511"/>
              </a:xfrm>
              <a:prstGeom prst="round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INCLUDE</a:t>
                </a:r>
                <a:endParaRPr lang="en-AU" sz="14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835965" y="3035194"/>
                <a:ext cx="617848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OBJ</a:t>
                </a:r>
                <a:endParaRPr lang="en-AU" sz="1400" dirty="0"/>
              </a:p>
            </p:txBody>
          </p:sp>
          <p:sp>
            <p:nvSpPr>
              <p:cNvPr id="16" name="Snip and Round Single Corner Rectangle 15"/>
              <p:cNvSpPr/>
              <p:nvPr/>
            </p:nvSpPr>
            <p:spPr>
              <a:xfrm>
                <a:off x="7592253" y="1995686"/>
                <a:ext cx="1105272" cy="755947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 smtClean="0"/>
              </a:p>
              <a:p>
                <a:pPr algn="ctr"/>
                <a:r>
                  <a:rPr lang="en-AU" sz="1400" dirty="0" smtClean="0"/>
                  <a:t>SOURCE</a:t>
                </a:r>
                <a:endParaRPr lang="en-AU" sz="14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689413" y="2067694"/>
                <a:ext cx="936104" cy="21602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Snip Same Side Corner Rectangle 17"/>
              <p:cNvSpPr/>
              <p:nvPr/>
            </p:nvSpPr>
            <p:spPr>
              <a:xfrm>
                <a:off x="6814269" y="3867894"/>
                <a:ext cx="1148045" cy="432048"/>
              </a:xfrm>
              <a:prstGeom prst="snip2Same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OUTPUT</a:t>
                </a:r>
                <a:endParaRPr lang="en-AU" sz="1400" dirty="0"/>
              </a:p>
            </p:txBody>
          </p:sp>
          <p:cxnSp>
            <p:nvCxnSpPr>
              <p:cNvPr id="19" name="Straight Arrow Connector 18"/>
              <p:cNvCxnSpPr>
                <a:stCxn id="13" idx="1"/>
                <a:endCxn id="12" idx="0"/>
              </p:cNvCxnSpPr>
              <p:nvPr/>
            </p:nvCxnSpPr>
            <p:spPr>
              <a:xfrm>
                <a:off x="6902494" y="1723103"/>
                <a:ext cx="9226" cy="344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4" idx="1"/>
                <a:endCxn id="17" idx="0"/>
              </p:cNvCxnSpPr>
              <p:nvPr/>
            </p:nvCxnSpPr>
            <p:spPr>
              <a:xfrm>
                <a:off x="8151685" y="1712125"/>
                <a:ext cx="5780" cy="355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1"/>
                <a:endCxn id="17" idx="0"/>
              </p:cNvCxnSpPr>
              <p:nvPr/>
            </p:nvCxnSpPr>
            <p:spPr>
              <a:xfrm>
                <a:off x="6902494" y="1723103"/>
                <a:ext cx="1254971" cy="344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1"/>
                <a:endCxn id="10" idx="0"/>
              </p:cNvCxnSpPr>
              <p:nvPr/>
            </p:nvCxnSpPr>
            <p:spPr>
              <a:xfrm flipH="1">
                <a:off x="6680947" y="2751633"/>
                <a:ext cx="2713" cy="283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6" idx="1"/>
                <a:endCxn id="15" idx="0"/>
              </p:cNvCxnSpPr>
              <p:nvPr/>
            </p:nvCxnSpPr>
            <p:spPr>
              <a:xfrm>
                <a:off x="8144889" y="2751633"/>
                <a:ext cx="0" cy="283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5" idx="2"/>
                <a:endCxn id="18" idx="3"/>
              </p:cNvCxnSpPr>
              <p:nvPr/>
            </p:nvCxnSpPr>
            <p:spPr>
              <a:xfrm flipH="1">
                <a:off x="7388292" y="3517546"/>
                <a:ext cx="756597" cy="350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  <a:endCxn id="18" idx="3"/>
              </p:cNvCxnSpPr>
              <p:nvPr/>
            </p:nvCxnSpPr>
            <p:spPr>
              <a:xfrm>
                <a:off x="6680947" y="3517546"/>
                <a:ext cx="707345" cy="350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674442" y="950571"/>
                <a:ext cx="1431687" cy="382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>
                    <a:solidFill>
                      <a:schemeClr val="bg1"/>
                    </a:solidFill>
                  </a:rPr>
                  <a:t>Compile Step</a:t>
                </a:r>
                <a:endParaRPr lang="en-AU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773440" y="4264717"/>
                <a:ext cx="103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bg1"/>
                    </a:solidFill>
                  </a:rPr>
                  <a:t>Link Step</a:t>
                </a:r>
                <a:endParaRPr lang="en-A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Snip Same Side Corner Rectangle 27"/>
              <p:cNvSpPr/>
              <p:nvPr/>
            </p:nvSpPr>
            <p:spPr>
              <a:xfrm>
                <a:off x="4731976" y="3867266"/>
                <a:ext cx="1148045" cy="432048"/>
              </a:xfrm>
              <a:prstGeom prst="snip2Same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.LIB</a:t>
                </a:r>
                <a:endParaRPr lang="en-AU" dirty="0"/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18" idx="2"/>
              </p:cNvCxnSpPr>
              <p:nvPr/>
            </p:nvCxnSpPr>
            <p:spPr>
              <a:xfrm>
                <a:off x="5880021" y="4083290"/>
                <a:ext cx="934248" cy="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Round Same Side Corner Rectangle 29"/>
              <p:cNvSpPr/>
              <p:nvPr/>
            </p:nvSpPr>
            <p:spPr>
              <a:xfrm>
                <a:off x="4750155" y="1347613"/>
                <a:ext cx="1110698" cy="364511"/>
              </a:xfrm>
              <a:prstGeom prst="round2Same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.H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205773" y="2067694"/>
                <a:ext cx="474558" cy="2160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2" name="Straight Arrow Connector 31"/>
              <p:cNvCxnSpPr>
                <a:stCxn id="30" idx="1"/>
                <a:endCxn id="31" idx="0"/>
              </p:cNvCxnSpPr>
              <p:nvPr/>
            </p:nvCxnSpPr>
            <p:spPr>
              <a:xfrm>
                <a:off x="5305504" y="1712124"/>
                <a:ext cx="1137548" cy="3555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6028119" y="4821077"/>
                <a:ext cx="2936368" cy="966357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7" name="Straight Arrow Connector 36"/>
              <p:cNvCxnSpPr>
                <a:stCxn id="34" idx="3"/>
                <a:endCxn id="43" idx="2"/>
              </p:cNvCxnSpPr>
              <p:nvPr/>
            </p:nvCxnSpPr>
            <p:spPr>
              <a:xfrm flipV="1">
                <a:off x="5822956" y="5348310"/>
                <a:ext cx="991314" cy="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8" idx="1"/>
                <a:endCxn id="43" idx="3"/>
              </p:cNvCxnSpPr>
              <p:nvPr/>
            </p:nvCxnSpPr>
            <p:spPr>
              <a:xfrm>
                <a:off x="7388292" y="4299942"/>
                <a:ext cx="0" cy="832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Snip Same Side Corner Rectangle 42"/>
              <p:cNvSpPr/>
              <p:nvPr/>
            </p:nvSpPr>
            <p:spPr>
              <a:xfrm>
                <a:off x="6814270" y="5132286"/>
                <a:ext cx="1148045" cy="432047"/>
              </a:xfrm>
              <a:prstGeom prst="snip2Same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EXE</a:t>
                </a:r>
                <a:endParaRPr lang="en-AU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65768" y="4721026"/>
                <a:ext cx="1354321" cy="459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bg1"/>
                    </a:solidFill>
                  </a:rPr>
                  <a:t>Run-Time</a:t>
                </a:r>
                <a:endParaRPr lang="en-A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Flowchart: Decision 33"/>
            <p:cNvSpPr/>
            <p:nvPr/>
          </p:nvSpPr>
          <p:spPr>
            <a:xfrm>
              <a:off x="5104828" y="4155925"/>
              <a:ext cx="886124" cy="593703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.DLL</a:t>
              </a:r>
              <a:endParaRPr lang="en-AU" sz="11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147198" y="2000394"/>
            <a:ext cx="868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Third-Party Dynamic Library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Dynamically-Linked Libraries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DLLs contain all the code definition from the library</a:t>
            </a:r>
          </a:p>
          <a:p>
            <a:pPr lvl="1"/>
            <a:r>
              <a:rPr lang="en-AU" dirty="0" smtClean="0"/>
              <a:t>Function definitions, class definitions,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There are two ways our application can access the code within a DLL</a:t>
            </a:r>
          </a:p>
          <a:p>
            <a:pPr lvl="1"/>
            <a:r>
              <a:rPr lang="en-AU" dirty="0" smtClean="0"/>
              <a:t>Linking with a corresponding</a:t>
            </a:r>
            <a:r>
              <a:rPr lang="en-AU" dirty="0" smtClean="0">
                <a:solidFill>
                  <a:srgbClr val="00B0F0"/>
                </a:solidFill>
              </a:rPr>
              <a:t> .lib </a:t>
            </a:r>
            <a:r>
              <a:rPr lang="en-AU" dirty="0" smtClean="0"/>
              <a:t>at link-time which informs our application where to find the definitions within the DLL, or;</a:t>
            </a:r>
          </a:p>
          <a:p>
            <a:pPr lvl="1"/>
            <a:r>
              <a:rPr lang="en-AU" dirty="0"/>
              <a:t>Loading the DLL at run-time and querying it for access to the function pointers within the </a:t>
            </a:r>
            <a:r>
              <a:rPr lang="en-AU" dirty="0" smtClean="0"/>
              <a:t>library</a:t>
            </a:r>
            <a:endParaRPr lang="en-AU" dirty="0"/>
          </a:p>
          <a:p>
            <a:pPr lvl="2"/>
            <a:r>
              <a:rPr lang="en-AU" dirty="0" smtClean="0"/>
              <a:t>This method requires the use of Operating System calls to load the DLL and then find the function pointers, which will not be covering in this lesson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2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Dynamically-Linked Libraries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4678709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 most common way a DLL is included within a project is via a corresponding .lib file that we link with</a:t>
            </a:r>
          </a:p>
          <a:p>
            <a:pPr lvl="1"/>
            <a:endParaRPr lang="en-AU" dirty="0"/>
          </a:p>
          <a:p>
            <a:r>
              <a:rPr lang="en-AU" dirty="0" smtClean="0"/>
              <a:t>A header contains the declarations / prototypes for the library’s code</a:t>
            </a:r>
          </a:p>
          <a:p>
            <a:pPr lvl="1"/>
            <a:endParaRPr lang="en-AU" dirty="0"/>
          </a:p>
          <a:p>
            <a:r>
              <a:rPr lang="en-AU" dirty="0" smtClean="0"/>
              <a:t> At link-time the .lib informs our application which DLL it needs to load and where to find the definitions / implementation of the code that was declared within the header</a:t>
            </a:r>
            <a:endParaRPr lang="en-AU" dirty="0"/>
          </a:p>
        </p:txBody>
      </p:sp>
      <p:grpSp>
        <p:nvGrpSpPr>
          <p:cNvPr id="39" name="Group 38"/>
          <p:cNvGrpSpPr/>
          <p:nvPr/>
        </p:nvGrpSpPr>
        <p:grpSpPr>
          <a:xfrm>
            <a:off x="5004048" y="915566"/>
            <a:ext cx="3557131" cy="3888433"/>
            <a:chOff x="5004048" y="915566"/>
            <a:chExt cx="3557131" cy="38884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04048" y="915566"/>
              <a:ext cx="3557131" cy="3888433"/>
              <a:chOff x="4595335" y="950571"/>
              <a:chExt cx="4424754" cy="483686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95335" y="987572"/>
                <a:ext cx="1352983" cy="4799861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28120" y="3398843"/>
                <a:ext cx="2936368" cy="131373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028120" y="987574"/>
                <a:ext cx="2936368" cy="223025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6356911" y="3035194"/>
                <a:ext cx="648072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OBJ</a:t>
                </a:r>
                <a:endParaRPr lang="en-AU" sz="1400" dirty="0"/>
              </a:p>
            </p:txBody>
          </p:sp>
          <p:sp>
            <p:nvSpPr>
              <p:cNvPr id="46" name="Snip and Round Single Corner Rectangle 45"/>
              <p:cNvSpPr/>
              <p:nvPr/>
            </p:nvSpPr>
            <p:spPr>
              <a:xfrm>
                <a:off x="6131024" y="1995686"/>
                <a:ext cx="1105272" cy="755947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 smtClean="0"/>
              </a:p>
              <a:p>
                <a:pPr algn="ctr"/>
                <a:r>
                  <a:rPr lang="en-AU" sz="1400" dirty="0" smtClean="0"/>
                  <a:t>SOURCE</a:t>
                </a:r>
                <a:endParaRPr lang="en-AU" sz="14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674441" y="2067694"/>
                <a:ext cx="474558" cy="21602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ound Same Side Corner Rectangle 47"/>
              <p:cNvSpPr/>
              <p:nvPr/>
            </p:nvSpPr>
            <p:spPr>
              <a:xfrm>
                <a:off x="6347145" y="1358592"/>
                <a:ext cx="1110698" cy="364511"/>
              </a:xfrm>
              <a:prstGeom prst="round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INCLUDE</a:t>
                </a:r>
                <a:endParaRPr lang="en-AU" sz="1400" dirty="0"/>
              </a:p>
            </p:txBody>
          </p:sp>
          <p:sp>
            <p:nvSpPr>
              <p:cNvPr id="49" name="Round Same Side Corner Rectangle 48"/>
              <p:cNvSpPr/>
              <p:nvPr/>
            </p:nvSpPr>
            <p:spPr>
              <a:xfrm>
                <a:off x="7596336" y="1347614"/>
                <a:ext cx="1110698" cy="364511"/>
              </a:xfrm>
              <a:prstGeom prst="round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INCLUDE</a:t>
                </a:r>
                <a:endParaRPr lang="en-AU" sz="14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835965" y="3035194"/>
                <a:ext cx="617848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OBJ</a:t>
                </a:r>
                <a:endParaRPr lang="en-AU" sz="1400" dirty="0"/>
              </a:p>
            </p:txBody>
          </p:sp>
          <p:sp>
            <p:nvSpPr>
              <p:cNvPr id="51" name="Snip and Round Single Corner Rectangle 50"/>
              <p:cNvSpPr/>
              <p:nvPr/>
            </p:nvSpPr>
            <p:spPr>
              <a:xfrm>
                <a:off x="7592253" y="1995686"/>
                <a:ext cx="1105272" cy="755947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 smtClean="0"/>
              </a:p>
              <a:p>
                <a:pPr algn="ctr"/>
                <a:r>
                  <a:rPr lang="en-AU" sz="1400" dirty="0" smtClean="0"/>
                  <a:t>SOURCE</a:t>
                </a:r>
                <a:endParaRPr lang="en-AU" sz="14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7689413" y="2067694"/>
                <a:ext cx="936104" cy="21602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Snip Same Side Corner Rectangle 52"/>
              <p:cNvSpPr/>
              <p:nvPr/>
            </p:nvSpPr>
            <p:spPr>
              <a:xfrm>
                <a:off x="6814269" y="3867894"/>
                <a:ext cx="1148045" cy="432048"/>
              </a:xfrm>
              <a:prstGeom prst="snip2Same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OUTPUT</a:t>
                </a:r>
                <a:endParaRPr lang="en-AU" sz="1400" dirty="0"/>
              </a:p>
            </p:txBody>
          </p:sp>
          <p:cxnSp>
            <p:nvCxnSpPr>
              <p:cNvPr id="54" name="Straight Arrow Connector 53"/>
              <p:cNvCxnSpPr>
                <a:stCxn id="48" idx="1"/>
                <a:endCxn id="47" idx="0"/>
              </p:cNvCxnSpPr>
              <p:nvPr/>
            </p:nvCxnSpPr>
            <p:spPr>
              <a:xfrm>
                <a:off x="6902494" y="1723103"/>
                <a:ext cx="9226" cy="344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9" idx="1"/>
                <a:endCxn id="52" idx="0"/>
              </p:cNvCxnSpPr>
              <p:nvPr/>
            </p:nvCxnSpPr>
            <p:spPr>
              <a:xfrm>
                <a:off x="8151685" y="1712125"/>
                <a:ext cx="5780" cy="355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48" idx="1"/>
                <a:endCxn id="52" idx="0"/>
              </p:cNvCxnSpPr>
              <p:nvPr/>
            </p:nvCxnSpPr>
            <p:spPr>
              <a:xfrm>
                <a:off x="6902494" y="1723103"/>
                <a:ext cx="1254971" cy="344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6" idx="1"/>
                <a:endCxn id="45" idx="0"/>
              </p:cNvCxnSpPr>
              <p:nvPr/>
            </p:nvCxnSpPr>
            <p:spPr>
              <a:xfrm flipH="1">
                <a:off x="6680947" y="2751633"/>
                <a:ext cx="2713" cy="283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1" idx="1"/>
                <a:endCxn id="50" idx="0"/>
              </p:cNvCxnSpPr>
              <p:nvPr/>
            </p:nvCxnSpPr>
            <p:spPr>
              <a:xfrm>
                <a:off x="8144889" y="2751633"/>
                <a:ext cx="0" cy="283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0" idx="2"/>
                <a:endCxn id="53" idx="3"/>
              </p:cNvCxnSpPr>
              <p:nvPr/>
            </p:nvCxnSpPr>
            <p:spPr>
              <a:xfrm flipH="1">
                <a:off x="7388292" y="3517546"/>
                <a:ext cx="756597" cy="350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5" idx="2"/>
                <a:endCxn id="53" idx="3"/>
              </p:cNvCxnSpPr>
              <p:nvPr/>
            </p:nvCxnSpPr>
            <p:spPr>
              <a:xfrm>
                <a:off x="6680947" y="3517546"/>
                <a:ext cx="707345" cy="350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6674442" y="950571"/>
                <a:ext cx="1431687" cy="382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>
                    <a:solidFill>
                      <a:schemeClr val="bg1"/>
                    </a:solidFill>
                  </a:rPr>
                  <a:t>Compile Step</a:t>
                </a:r>
                <a:endParaRPr lang="en-AU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773440" y="4264717"/>
                <a:ext cx="103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bg1"/>
                    </a:solidFill>
                  </a:rPr>
                  <a:t>Link Step</a:t>
                </a:r>
                <a:endParaRPr lang="en-A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Snip Same Side Corner Rectangle 62"/>
              <p:cNvSpPr/>
              <p:nvPr/>
            </p:nvSpPr>
            <p:spPr>
              <a:xfrm>
                <a:off x="4731976" y="3867266"/>
                <a:ext cx="1148045" cy="432048"/>
              </a:xfrm>
              <a:prstGeom prst="snip2Same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.LIB</a:t>
                </a:r>
                <a:endParaRPr lang="en-AU" dirty="0"/>
              </a:p>
            </p:txBody>
          </p:sp>
          <p:cxnSp>
            <p:nvCxnSpPr>
              <p:cNvPr id="64" name="Straight Arrow Connector 63"/>
              <p:cNvCxnSpPr>
                <a:stCxn id="63" idx="0"/>
                <a:endCxn id="53" idx="2"/>
              </p:cNvCxnSpPr>
              <p:nvPr/>
            </p:nvCxnSpPr>
            <p:spPr>
              <a:xfrm>
                <a:off x="5880021" y="4083290"/>
                <a:ext cx="934248" cy="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5" name="Round Same Side Corner Rectangle 64"/>
              <p:cNvSpPr/>
              <p:nvPr/>
            </p:nvSpPr>
            <p:spPr>
              <a:xfrm>
                <a:off x="4750155" y="1347613"/>
                <a:ext cx="1110698" cy="364511"/>
              </a:xfrm>
              <a:prstGeom prst="round2Same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.H</a:t>
                </a:r>
                <a:endParaRPr lang="en-AU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205773" y="2067694"/>
                <a:ext cx="474558" cy="2160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7" name="Straight Arrow Connector 66"/>
              <p:cNvCxnSpPr>
                <a:stCxn id="65" idx="1"/>
                <a:endCxn id="66" idx="0"/>
              </p:cNvCxnSpPr>
              <p:nvPr/>
            </p:nvCxnSpPr>
            <p:spPr>
              <a:xfrm>
                <a:off x="5305504" y="1712124"/>
                <a:ext cx="1137548" cy="3555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773401" y="2300000"/>
                <a:ext cx="1080138" cy="118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 smtClean="0">
                    <a:solidFill>
                      <a:schemeClr val="bg1"/>
                    </a:solidFill>
                  </a:rPr>
                  <a:t>Third-Party Dynamic Library</a:t>
                </a:r>
                <a:endParaRPr lang="en-AU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28119" y="4821077"/>
                <a:ext cx="2936368" cy="966357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0" name="Straight Arrow Connector 69"/>
              <p:cNvCxnSpPr>
                <a:stCxn id="41" idx="3"/>
                <a:endCxn id="72" idx="2"/>
              </p:cNvCxnSpPr>
              <p:nvPr/>
            </p:nvCxnSpPr>
            <p:spPr>
              <a:xfrm flipV="1">
                <a:off x="5822956" y="5348310"/>
                <a:ext cx="991314" cy="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3" idx="1"/>
                <a:endCxn id="72" idx="3"/>
              </p:cNvCxnSpPr>
              <p:nvPr/>
            </p:nvCxnSpPr>
            <p:spPr>
              <a:xfrm>
                <a:off x="7388292" y="4299942"/>
                <a:ext cx="0" cy="832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" name="Snip Same Side Corner Rectangle 71"/>
              <p:cNvSpPr/>
              <p:nvPr/>
            </p:nvSpPr>
            <p:spPr>
              <a:xfrm>
                <a:off x="6814270" y="5132286"/>
                <a:ext cx="1148045" cy="432047"/>
              </a:xfrm>
              <a:prstGeom prst="snip2Same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/>
                  <a:t>EXE</a:t>
                </a:r>
                <a:endParaRPr lang="en-AU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665768" y="4721026"/>
                <a:ext cx="1354321" cy="459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bg1"/>
                    </a:solidFill>
                  </a:rPr>
                  <a:t>Run-Time</a:t>
                </a:r>
                <a:endParaRPr lang="en-A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Flowchart: Decision 40"/>
            <p:cNvSpPr/>
            <p:nvPr/>
          </p:nvSpPr>
          <p:spPr>
            <a:xfrm>
              <a:off x="5104828" y="4155925"/>
              <a:ext cx="886124" cy="593703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.DLL</a:t>
              </a:r>
              <a:endParaRPr lang="en-AU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Dynamically-Linked Libraries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Advantages of using a DLL include</a:t>
            </a:r>
          </a:p>
          <a:p>
            <a:pPr lvl="1"/>
            <a:r>
              <a:rPr lang="en-AU" dirty="0" smtClean="0"/>
              <a:t>Executable size is small</a:t>
            </a:r>
          </a:p>
          <a:p>
            <a:pPr lvl="1"/>
            <a:r>
              <a:rPr lang="en-AU" dirty="0" smtClean="0"/>
              <a:t>We can update the DLL without having to rebuild our application by rebuilding the DLL project and redistributing the DLL</a:t>
            </a:r>
          </a:p>
          <a:p>
            <a:pPr lvl="2"/>
            <a:r>
              <a:rPr lang="en-AU" dirty="0" smtClean="0"/>
              <a:t>If we modify the DLL too heavily then this isn’t possible</a:t>
            </a:r>
          </a:p>
          <a:p>
            <a:pPr lvl="2"/>
            <a:endParaRPr lang="en-AU" dirty="0"/>
          </a:p>
          <a:p>
            <a:r>
              <a:rPr lang="en-AU" dirty="0" smtClean="0"/>
              <a:t>Having to redistribute the DLL can be problematic</a:t>
            </a:r>
          </a:p>
          <a:p>
            <a:pPr lvl="1"/>
            <a:r>
              <a:rPr lang="en-AU" dirty="0" smtClean="0"/>
              <a:t>If the DLL is missing</a:t>
            </a:r>
          </a:p>
          <a:p>
            <a:pPr lvl="1"/>
            <a:r>
              <a:rPr lang="en-AU" dirty="0" smtClean="0"/>
              <a:t>If the DLL is the wrong version</a:t>
            </a:r>
          </a:p>
        </p:txBody>
      </p:sp>
    </p:spTree>
    <p:extLst>
      <p:ext uri="{BB962C8B-B14F-4D97-AF65-F5344CB8AC3E}">
        <p14:creationId xmlns:p14="http://schemas.microsoft.com/office/powerpoint/2010/main" val="13565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Libraries are code packages that can be included into other projects</a:t>
            </a:r>
          </a:p>
          <a:p>
            <a:pPr lvl="1"/>
            <a:r>
              <a:rPr lang="en-AU" dirty="0" smtClean="0"/>
              <a:t>Helps make your code more reusable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Libraries are usually one of three types: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Header-only</a:t>
            </a:r>
            <a:r>
              <a:rPr lang="en-AU" dirty="0" smtClean="0"/>
              <a:t>, compiled into your own code during compilation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Statically-linked</a:t>
            </a:r>
            <a:r>
              <a:rPr lang="en-AU" dirty="0" smtClean="0"/>
              <a:t> (LIB), linked to your code at link-time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Dynamically-linked</a:t>
            </a:r>
            <a:r>
              <a:rPr lang="en-AU" dirty="0" smtClean="0"/>
              <a:t> (DLL), linked to your application at run-time</a:t>
            </a:r>
          </a:p>
        </p:txBody>
      </p:sp>
    </p:spTree>
    <p:extLst>
      <p:ext uri="{BB962C8B-B14F-4D97-AF65-F5344CB8AC3E}">
        <p14:creationId xmlns:p14="http://schemas.microsoft.com/office/powerpoint/2010/main" val="17655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Microsoft. </a:t>
            </a:r>
            <a:r>
              <a:rPr lang="en-AU" dirty="0"/>
              <a:t>2016. </a:t>
            </a:r>
            <a:r>
              <a:rPr lang="en-AU" i="1" dirty="0"/>
              <a:t>Walkthrough: Creating and Using a Static Library (C++)</a:t>
            </a:r>
            <a:r>
              <a:rPr lang="en-AU" dirty="0"/>
              <a:t>. [ONLINE] Available at: </a:t>
            </a:r>
            <a:r>
              <a:rPr lang="en-AU" u="sng" dirty="0">
                <a:hlinkClick r:id="rId2"/>
              </a:rPr>
              <a:t>http://msdn.microsoft.com/en-us/library/ms235627(v=vs.110).aspx</a:t>
            </a:r>
            <a:r>
              <a:rPr lang="en-AU" dirty="0"/>
              <a:t>. [Accessed 04 February 2016</a:t>
            </a:r>
            <a:r>
              <a:rPr lang="en-AU" dirty="0" smtClean="0"/>
              <a:t>].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Ray </a:t>
            </a:r>
            <a:r>
              <a:rPr lang="en-AU" dirty="0" err="1"/>
              <a:t>Wenderlich</a:t>
            </a:r>
            <a:r>
              <a:rPr lang="en-AU" dirty="0"/>
              <a:t>. 2016. </a:t>
            </a:r>
            <a:r>
              <a:rPr lang="en-AU" i="1" dirty="0"/>
              <a:t>Creating a Static Library in iOS Tutorial - Ray </a:t>
            </a:r>
            <a:r>
              <a:rPr lang="en-AU" i="1" dirty="0" err="1"/>
              <a:t>Wenderlich</a:t>
            </a:r>
            <a:r>
              <a:rPr lang="en-AU" dirty="0"/>
              <a:t>. [ONLINE] Available at: </a:t>
            </a:r>
            <a:r>
              <a:rPr lang="en-AU" u="sng" dirty="0">
                <a:hlinkClick r:id="rId3"/>
              </a:rPr>
              <a:t>http://www.raywenderlich.com/41377/creating-a-static-library-in-ios-tutorial</a:t>
            </a:r>
            <a:r>
              <a:rPr lang="en-AU" dirty="0"/>
              <a:t>. [Accessed 04 February 2016</a:t>
            </a:r>
            <a:r>
              <a:rPr lang="en-AU" dirty="0" smtClean="0"/>
              <a:t>].</a:t>
            </a:r>
          </a:p>
          <a:p>
            <a:pPr lvl="1"/>
            <a:endParaRPr lang="en-AU" dirty="0" smtClean="0"/>
          </a:p>
          <a:p>
            <a:r>
              <a:rPr lang="en-AU" dirty="0"/>
              <a:t>René </a:t>
            </a:r>
            <a:r>
              <a:rPr lang="en-AU" dirty="0" err="1"/>
              <a:t>Nyffenegger</a:t>
            </a:r>
            <a:r>
              <a:rPr lang="en-AU" dirty="0"/>
              <a:t>. 2016. </a:t>
            </a:r>
            <a:r>
              <a:rPr lang="en-AU" i="1" dirty="0"/>
              <a:t>Creating a shared and static library with the gnu compiler [</a:t>
            </a:r>
            <a:r>
              <a:rPr lang="en-AU" i="1" dirty="0" err="1"/>
              <a:t>gcc</a:t>
            </a:r>
            <a:r>
              <a:rPr lang="en-AU" i="1" dirty="0"/>
              <a:t>]</a:t>
            </a:r>
            <a:r>
              <a:rPr lang="en-AU" dirty="0"/>
              <a:t>. [ONLINE] Available at: </a:t>
            </a:r>
            <a:r>
              <a:rPr lang="en-AU" u="sng" dirty="0">
                <a:hlinkClick r:id="rId4"/>
              </a:rPr>
              <a:t>http://www.adp-gmbh.ch/cpp/gcc/create_lib.html</a:t>
            </a:r>
            <a:r>
              <a:rPr lang="en-AU" dirty="0"/>
              <a:t>. [Accessed 04 February 2016</a:t>
            </a:r>
            <a:r>
              <a:rPr lang="en-AU" dirty="0" smtClean="0"/>
              <a:t>].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Microsoft. </a:t>
            </a:r>
            <a:r>
              <a:rPr lang="en-AU" dirty="0"/>
              <a:t>2016. </a:t>
            </a:r>
            <a:r>
              <a:rPr lang="en-AU" i="1" dirty="0"/>
              <a:t>Walkthrough: Creating and Using a Dynamic Link Library (C++)</a:t>
            </a:r>
            <a:r>
              <a:rPr lang="en-AU" dirty="0"/>
              <a:t>. [ONLINE] Available at: </a:t>
            </a:r>
            <a:r>
              <a:rPr lang="en-AU" u="sng" dirty="0">
                <a:hlinkClick r:id="rId5"/>
              </a:rPr>
              <a:t>http://msdn.microsoft.com/en-us/library/ms235636(v=vs.110).aspx</a:t>
            </a:r>
            <a:r>
              <a:rPr lang="en-AU" dirty="0"/>
              <a:t>. [Accessed 04 February 2016].</a:t>
            </a:r>
          </a:p>
        </p:txBody>
      </p:sp>
    </p:spTree>
    <p:extLst>
      <p:ext uri="{BB962C8B-B14F-4D97-AF65-F5344CB8AC3E}">
        <p14:creationId xmlns:p14="http://schemas.microsoft.com/office/powerpoint/2010/main" val="27981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Code Reuse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Build Process recap</a:t>
            </a:r>
          </a:p>
          <a:p>
            <a:pPr lvl="1"/>
            <a:endParaRPr lang="en-AU" dirty="0" smtClean="0"/>
          </a:p>
          <a:p>
            <a:r>
              <a:rPr lang="en-US" dirty="0" smtClean="0"/>
              <a:t>What are Libraries</a:t>
            </a:r>
          </a:p>
          <a:p>
            <a:pPr lvl="1"/>
            <a:r>
              <a:rPr lang="en-US" dirty="0" smtClean="0"/>
              <a:t>Header-only Libraries</a:t>
            </a:r>
          </a:p>
          <a:p>
            <a:pPr lvl="1"/>
            <a:r>
              <a:rPr lang="en-US" dirty="0" smtClean="0"/>
              <a:t>Statically Linked Libraries</a:t>
            </a:r>
          </a:p>
          <a:p>
            <a:pPr lvl="1"/>
            <a:r>
              <a:rPr lang="en-US" dirty="0" smtClean="0"/>
              <a:t>Dynamically Linked Libraries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9622"/>
            <a:ext cx="3782936" cy="25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Code Reuse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962851" cy="338464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You may have noticed that some of the code you create for one project is very similar to code used in other project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Instead of copy-pasting this code between projects we can make a library of the code</a:t>
            </a:r>
          </a:p>
          <a:p>
            <a:pPr lvl="1"/>
            <a:r>
              <a:rPr lang="en-AU" dirty="0" smtClean="0"/>
              <a:t>We then simply include the library whenever we want to use it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01" y="1923678"/>
            <a:ext cx="1905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Modular Components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544294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Libraries are typically collections of modular pieces of code that have a similar function in mind</a:t>
            </a:r>
          </a:p>
          <a:p>
            <a:pPr lvl="1"/>
            <a:r>
              <a:rPr lang="en-AU" dirty="0" smtClean="0"/>
              <a:t>Graphical code</a:t>
            </a:r>
          </a:p>
          <a:p>
            <a:pPr lvl="1"/>
            <a:r>
              <a:rPr lang="en-AU" dirty="0" smtClean="0"/>
              <a:t>Mathematical code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some projects this means a single class, but it can also be a group of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create a reusable library of this modular code that can be used in multiple projects</a:t>
            </a:r>
          </a:p>
          <a:p>
            <a:pPr lvl="1"/>
            <a:r>
              <a:rPr lang="en-AU" dirty="0" smtClean="0"/>
              <a:t>We simply redistribute the library between projects</a:t>
            </a:r>
          </a:p>
          <a:p>
            <a:pPr lvl="1"/>
            <a:endParaRPr lang="en-AU" dirty="0"/>
          </a:p>
          <a:p>
            <a:r>
              <a:rPr lang="en-AU" dirty="0" smtClean="0"/>
              <a:t>There are </a:t>
            </a:r>
            <a:r>
              <a:rPr lang="en-AU" dirty="0" smtClean="0">
                <a:solidFill>
                  <a:srgbClr val="00B0F0"/>
                </a:solidFill>
              </a:rPr>
              <a:t>Compile-Time </a:t>
            </a:r>
            <a:r>
              <a:rPr lang="en-AU" dirty="0" smtClean="0"/>
              <a:t>libraries and libraries that we link with at </a:t>
            </a:r>
            <a:r>
              <a:rPr lang="en-AU" dirty="0" smtClean="0">
                <a:solidFill>
                  <a:srgbClr val="00B0F0"/>
                </a:solidFill>
              </a:rPr>
              <a:t>Link-Time</a:t>
            </a:r>
            <a:r>
              <a:rPr lang="en-AU" dirty="0" smtClean="0"/>
              <a:t> or </a:t>
            </a:r>
            <a:r>
              <a:rPr lang="en-AU" dirty="0" smtClean="0">
                <a:solidFill>
                  <a:srgbClr val="00B0F0"/>
                </a:solidFill>
              </a:rPr>
              <a:t>Run-Time</a:t>
            </a:r>
            <a:endParaRPr lang="en-AU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5606"/>
            <a:ext cx="2859917" cy="19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he Build Process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680198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Before we discuss libraries any further we should quickly recap the build process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Source Files </a:t>
            </a:r>
            <a:r>
              <a:rPr lang="en-AU" dirty="0" smtClean="0"/>
              <a:t>(.c, .</a:t>
            </a:r>
            <a:r>
              <a:rPr lang="en-AU" dirty="0" err="1" smtClean="0"/>
              <a:t>cpp</a:t>
            </a:r>
            <a:r>
              <a:rPr lang="en-AU" dirty="0" smtClean="0"/>
              <a:t>) are </a:t>
            </a:r>
            <a:r>
              <a:rPr lang="en-AU" dirty="0" smtClean="0">
                <a:solidFill>
                  <a:srgbClr val="00B0F0"/>
                </a:solidFill>
              </a:rPr>
              <a:t>compiled </a:t>
            </a:r>
            <a:r>
              <a:rPr lang="en-AU" dirty="0" smtClean="0"/>
              <a:t>into </a:t>
            </a:r>
            <a:r>
              <a:rPr lang="en-AU" dirty="0" smtClean="0">
                <a:solidFill>
                  <a:srgbClr val="00B0F0"/>
                </a:solidFill>
              </a:rPr>
              <a:t>Object Files </a:t>
            </a:r>
            <a:r>
              <a:rPr lang="en-AU" dirty="0" smtClean="0"/>
              <a:t>(.</a:t>
            </a:r>
            <a:r>
              <a:rPr lang="en-AU" dirty="0" err="1" smtClean="0"/>
              <a:t>obj</a:t>
            </a:r>
            <a:r>
              <a:rPr lang="en-AU" dirty="0" smtClean="0"/>
              <a:t>)</a:t>
            </a:r>
          </a:p>
          <a:p>
            <a:pPr lvl="2"/>
            <a:r>
              <a:rPr lang="en-AU" dirty="0" smtClean="0"/>
              <a:t>Header Files (.h, .</a:t>
            </a:r>
            <a:r>
              <a:rPr lang="en-AU" dirty="0" err="1" smtClean="0"/>
              <a:t>hpp</a:t>
            </a:r>
            <a:r>
              <a:rPr lang="en-AU" dirty="0" smtClean="0"/>
              <a:t>) are nothing more that text includes that get added into the .</a:t>
            </a:r>
            <a:r>
              <a:rPr lang="en-AU" dirty="0" err="1" smtClean="0"/>
              <a:t>obj</a:t>
            </a:r>
            <a:r>
              <a:rPr lang="en-AU" dirty="0" smtClean="0"/>
              <a:t> that use them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Object Files </a:t>
            </a:r>
            <a:r>
              <a:rPr lang="en-AU" dirty="0" smtClean="0"/>
              <a:t>are </a:t>
            </a:r>
            <a:r>
              <a:rPr lang="en-AU" dirty="0" smtClean="0">
                <a:solidFill>
                  <a:srgbClr val="00B0F0"/>
                </a:solidFill>
              </a:rPr>
              <a:t>linked </a:t>
            </a:r>
            <a:r>
              <a:rPr lang="en-AU" dirty="0" smtClean="0"/>
              <a:t>together to create the project’s output</a:t>
            </a:r>
          </a:p>
          <a:p>
            <a:pPr lvl="2"/>
            <a:r>
              <a:rPr lang="en-AU" dirty="0" smtClean="0"/>
              <a:t>Linker errors are typically when duplicates of code definitions exist within multiple .</a:t>
            </a:r>
            <a:r>
              <a:rPr lang="en-AU" dirty="0" err="1" smtClean="0"/>
              <a:t>obj</a:t>
            </a:r>
            <a:r>
              <a:rPr lang="en-AU" dirty="0" smtClean="0"/>
              <a:t> files, or an item doesn’t exist even though it is being used by an .</a:t>
            </a:r>
            <a:r>
              <a:rPr lang="en-AU" dirty="0" err="1" smtClean="0"/>
              <a:t>obj</a:t>
            </a:r>
            <a:endParaRPr lang="en-AU" dirty="0"/>
          </a:p>
        </p:txBody>
      </p:sp>
      <p:grpSp>
        <p:nvGrpSpPr>
          <p:cNvPr id="53" name="Group 52"/>
          <p:cNvGrpSpPr/>
          <p:nvPr/>
        </p:nvGrpSpPr>
        <p:grpSpPr>
          <a:xfrm>
            <a:off x="5004048" y="915566"/>
            <a:ext cx="3152392" cy="3853426"/>
            <a:chOff x="5812096" y="950571"/>
            <a:chExt cx="3152392" cy="3853426"/>
          </a:xfrm>
        </p:grpSpPr>
        <p:sp>
          <p:nvSpPr>
            <p:cNvPr id="51" name="Rectangle 50"/>
            <p:cNvSpPr/>
            <p:nvPr/>
          </p:nvSpPr>
          <p:spPr>
            <a:xfrm>
              <a:off x="5812096" y="3398842"/>
              <a:ext cx="3152392" cy="140515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2096" y="987574"/>
              <a:ext cx="3152392" cy="22302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356911" y="3035194"/>
              <a:ext cx="648072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6" name="Snip and Round Single Corner Rectangle 5"/>
            <p:cNvSpPr/>
            <p:nvPr/>
          </p:nvSpPr>
          <p:spPr>
            <a:xfrm>
              <a:off x="6131024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12895" y="2067694"/>
              <a:ext cx="936104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125598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7596336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35965" y="3035194"/>
              <a:ext cx="617848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11" name="Snip and Round Single Corner Rectangle 10"/>
            <p:cNvSpPr/>
            <p:nvPr/>
          </p:nvSpPr>
          <p:spPr>
            <a:xfrm>
              <a:off x="7592253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89413" y="2067694"/>
              <a:ext cx="936104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nip Same Side Corner Rectangle 12"/>
            <p:cNvSpPr/>
            <p:nvPr/>
          </p:nvSpPr>
          <p:spPr>
            <a:xfrm>
              <a:off x="6814269" y="3867894"/>
              <a:ext cx="1148045" cy="432048"/>
            </a:xfrm>
            <a:prstGeom prst="snip2Same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OUTPUT</a:t>
              </a:r>
              <a:endParaRPr lang="en-AU" dirty="0"/>
            </a:p>
          </p:txBody>
        </p:sp>
        <p:cxnSp>
          <p:nvCxnSpPr>
            <p:cNvPr id="15" name="Straight Arrow Connector 14"/>
            <p:cNvCxnSpPr>
              <a:stCxn id="8" idx="1"/>
              <a:endCxn id="7" idx="0"/>
            </p:cNvCxnSpPr>
            <p:nvPr/>
          </p:nvCxnSpPr>
          <p:spPr>
            <a:xfrm>
              <a:off x="6680947" y="1712125"/>
              <a:ext cx="0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12" idx="0"/>
            </p:cNvCxnSpPr>
            <p:nvPr/>
          </p:nvCxnSpPr>
          <p:spPr>
            <a:xfrm>
              <a:off x="8151685" y="1712125"/>
              <a:ext cx="5780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>
              <a:off x="7236297" y="1712125"/>
              <a:ext cx="921168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1"/>
              <a:endCxn id="4" idx="0"/>
            </p:cNvCxnSpPr>
            <p:nvPr/>
          </p:nvCxnSpPr>
          <p:spPr>
            <a:xfrm flipH="1">
              <a:off x="6680947" y="2751633"/>
              <a:ext cx="2713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1"/>
              <a:endCxn id="10" idx="0"/>
            </p:cNvCxnSpPr>
            <p:nvPr/>
          </p:nvCxnSpPr>
          <p:spPr>
            <a:xfrm>
              <a:off x="8144889" y="2751633"/>
              <a:ext cx="0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13" idx="3"/>
            </p:cNvCxnSpPr>
            <p:nvPr/>
          </p:nvCxnSpPr>
          <p:spPr>
            <a:xfrm flipH="1">
              <a:off x="7388292" y="3517546"/>
              <a:ext cx="756597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2"/>
              <a:endCxn id="13" idx="3"/>
            </p:cNvCxnSpPr>
            <p:nvPr/>
          </p:nvCxnSpPr>
          <p:spPr>
            <a:xfrm>
              <a:off x="6680947" y="3517546"/>
              <a:ext cx="707345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674441" y="950571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Compile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72411" y="4367762"/>
              <a:ext cx="1031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Link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4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Compile-Time Libraries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You have already been using libraries in your projects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Standard Template Library (STL) is an example of an existing library</a:t>
            </a:r>
          </a:p>
          <a:p>
            <a:pPr lvl="1"/>
            <a:r>
              <a:rPr lang="en-AU" dirty="0" smtClean="0"/>
              <a:t>This is a </a:t>
            </a:r>
            <a:r>
              <a:rPr lang="en-AU" dirty="0" smtClean="0">
                <a:solidFill>
                  <a:srgbClr val="00B0F0"/>
                </a:solidFill>
              </a:rPr>
              <a:t>header-only</a:t>
            </a:r>
            <a:r>
              <a:rPr lang="en-AU" dirty="0" smtClean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0711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Header-only Libraries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248150" cy="338464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Header-only Libraries are </a:t>
            </a:r>
            <a:r>
              <a:rPr lang="en-AU" dirty="0" smtClean="0">
                <a:solidFill>
                  <a:srgbClr val="00B0F0"/>
                </a:solidFill>
              </a:rPr>
              <a:t>compile-time</a:t>
            </a:r>
            <a:r>
              <a:rPr lang="en-AU" dirty="0" smtClean="0"/>
              <a:t> libraries</a:t>
            </a:r>
          </a:p>
          <a:p>
            <a:pPr lvl="1"/>
            <a:r>
              <a:rPr lang="en-AU" dirty="0" smtClean="0"/>
              <a:t>They exist as .h / .</a:t>
            </a:r>
            <a:r>
              <a:rPr lang="en-AU" dirty="0" err="1" smtClean="0"/>
              <a:t>hpp</a:t>
            </a:r>
            <a:r>
              <a:rPr lang="en-AU" dirty="0" smtClean="0"/>
              <a:t> files</a:t>
            </a:r>
          </a:p>
          <a:p>
            <a:pPr lvl="1"/>
            <a:r>
              <a:rPr lang="en-AU" dirty="0" smtClean="0"/>
              <a:t>They are redistributed and included within our source code</a:t>
            </a:r>
          </a:p>
          <a:p>
            <a:pPr lvl="1"/>
            <a:r>
              <a:rPr lang="en-AU" dirty="0" smtClean="0"/>
              <a:t>When we compile our code the library is compiled into our Object Files</a:t>
            </a:r>
          </a:p>
          <a:p>
            <a:pPr lvl="1"/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40152" y="1464885"/>
            <a:ext cx="3008376" cy="2449704"/>
            <a:chOff x="5812096" y="950571"/>
            <a:chExt cx="3152392" cy="2566975"/>
          </a:xfrm>
        </p:grpSpPr>
        <p:sp>
          <p:nvSpPr>
            <p:cNvPr id="6" name="Rectangle 5"/>
            <p:cNvSpPr/>
            <p:nvPr/>
          </p:nvSpPr>
          <p:spPr>
            <a:xfrm>
              <a:off x="5812096" y="987574"/>
              <a:ext cx="3152392" cy="22302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56911" y="3035194"/>
              <a:ext cx="648072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8" name="Snip and Round Single Corner Rectangle 7"/>
            <p:cNvSpPr/>
            <p:nvPr/>
          </p:nvSpPr>
          <p:spPr>
            <a:xfrm>
              <a:off x="6131024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4441" y="2067694"/>
              <a:ext cx="474558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125598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7596336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35965" y="3035194"/>
              <a:ext cx="617848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13" name="Snip and Round Single Corner Rectangle 12"/>
            <p:cNvSpPr/>
            <p:nvPr/>
          </p:nvSpPr>
          <p:spPr>
            <a:xfrm>
              <a:off x="7592253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89413" y="2067694"/>
              <a:ext cx="936104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>
              <a:off x="6680947" y="1712124"/>
              <a:ext cx="0" cy="35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1"/>
              <a:endCxn id="14" idx="0"/>
            </p:cNvCxnSpPr>
            <p:nvPr/>
          </p:nvCxnSpPr>
          <p:spPr>
            <a:xfrm>
              <a:off x="8151685" y="1712125"/>
              <a:ext cx="5780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4" idx="0"/>
            </p:cNvCxnSpPr>
            <p:nvPr/>
          </p:nvCxnSpPr>
          <p:spPr>
            <a:xfrm>
              <a:off x="7236297" y="1712125"/>
              <a:ext cx="921168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1"/>
              <a:endCxn id="7" idx="0"/>
            </p:cNvCxnSpPr>
            <p:nvPr/>
          </p:nvCxnSpPr>
          <p:spPr>
            <a:xfrm flipH="1">
              <a:off x="6680947" y="2751633"/>
              <a:ext cx="2713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12" idx="0"/>
            </p:cNvCxnSpPr>
            <p:nvPr/>
          </p:nvCxnSpPr>
          <p:spPr>
            <a:xfrm>
              <a:off x="8144889" y="2751633"/>
              <a:ext cx="0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74441" y="950571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Compile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191996" y="2067694"/>
              <a:ext cx="474558" cy="21602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Round Same Side Corner Rectangle 24"/>
          <p:cNvSpPr/>
          <p:nvPr/>
        </p:nvSpPr>
        <p:spPr>
          <a:xfrm>
            <a:off x="4558810" y="1849918"/>
            <a:ext cx="1059956" cy="347858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5" idx="1"/>
            <a:endCxn id="29" idx="1"/>
          </p:cNvCxnSpPr>
          <p:nvPr/>
        </p:nvCxnSpPr>
        <p:spPr>
          <a:xfrm>
            <a:off x="5088788" y="2197776"/>
            <a:ext cx="1213908" cy="436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Libraries The We Link With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Another way to redistribute libraries is with pre-compiled libraries</a:t>
            </a:r>
          </a:p>
          <a:p>
            <a:pPr lvl="1"/>
            <a:endParaRPr lang="en-AU" dirty="0"/>
          </a:p>
          <a:p>
            <a:r>
              <a:rPr lang="en-AU" dirty="0" smtClean="0"/>
              <a:t>These pre-compiled libraries are then linked into our project as if it was additional Object Files</a:t>
            </a:r>
          </a:p>
          <a:p>
            <a:pPr lvl="1"/>
            <a:r>
              <a:rPr lang="en-AU" dirty="0" smtClean="0"/>
              <a:t>These libraries can either be </a:t>
            </a:r>
            <a:r>
              <a:rPr lang="en-AU" dirty="0" smtClean="0">
                <a:solidFill>
                  <a:srgbClr val="00B0F0"/>
                </a:solidFill>
              </a:rPr>
              <a:t>statically-linked</a:t>
            </a:r>
            <a:r>
              <a:rPr lang="en-AU" dirty="0" smtClean="0"/>
              <a:t> during the build process or </a:t>
            </a:r>
            <a:r>
              <a:rPr lang="en-AU" dirty="0" smtClean="0">
                <a:solidFill>
                  <a:srgbClr val="00B0F0"/>
                </a:solidFill>
              </a:rPr>
              <a:t>dynamically-linked</a:t>
            </a:r>
            <a:r>
              <a:rPr lang="en-AU" dirty="0" smtClean="0"/>
              <a:t> at </a:t>
            </a:r>
            <a:r>
              <a:rPr lang="en-AU" dirty="0" smtClean="0">
                <a:solidFill>
                  <a:srgbClr val="00B0F0"/>
                </a:solidFill>
              </a:rPr>
              <a:t>run-time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Statically-Linked Libraries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248150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Rather that build executable projects we can build libraries</a:t>
            </a:r>
          </a:p>
          <a:p>
            <a:pPr lvl="1"/>
            <a:r>
              <a:rPr lang="en-AU" dirty="0" smtClean="0"/>
              <a:t>Typically called </a:t>
            </a:r>
            <a:r>
              <a:rPr lang="en-AU" dirty="0" smtClean="0">
                <a:solidFill>
                  <a:srgbClr val="00B0F0"/>
                </a:solidFill>
              </a:rPr>
              <a:t>.lib </a:t>
            </a:r>
            <a:r>
              <a:rPr lang="en-AU" dirty="0" smtClean="0"/>
              <a:t>files</a:t>
            </a:r>
          </a:p>
          <a:p>
            <a:pPr lvl="1"/>
            <a:endParaRPr lang="en-AU" dirty="0"/>
          </a:p>
          <a:p>
            <a:r>
              <a:rPr lang="en-AU" dirty="0" smtClean="0"/>
              <a:t>These libraries can’t be executed but can instead be linked into another project as if it was an .</a:t>
            </a:r>
            <a:r>
              <a:rPr lang="en-AU" dirty="0" err="1" smtClean="0"/>
              <a:t>obj</a:t>
            </a:r>
            <a:endParaRPr lang="en-AU" dirty="0" smtClean="0"/>
          </a:p>
          <a:p>
            <a:pPr lvl="1"/>
            <a:r>
              <a:rPr lang="en-AU" dirty="0" smtClean="0"/>
              <a:t>How they link exactly depends on the type of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67219" y="843558"/>
            <a:ext cx="4125325" cy="3853426"/>
            <a:chOff x="4839163" y="950571"/>
            <a:chExt cx="4125325" cy="3853426"/>
          </a:xfrm>
        </p:grpSpPr>
        <p:sp>
          <p:nvSpPr>
            <p:cNvPr id="7" name="Rectangle 6"/>
            <p:cNvSpPr/>
            <p:nvPr/>
          </p:nvSpPr>
          <p:spPr>
            <a:xfrm>
              <a:off x="5812096" y="3398842"/>
              <a:ext cx="3152392" cy="140515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12096" y="987574"/>
              <a:ext cx="3152392" cy="22302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56911" y="3035194"/>
              <a:ext cx="648072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6131024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12895" y="2067694"/>
              <a:ext cx="936104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125598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7596336" y="1347614"/>
              <a:ext cx="1110698" cy="364511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INCLUDE</a:t>
              </a:r>
              <a:endParaRPr lang="en-AU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35965" y="3035194"/>
              <a:ext cx="617848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OBJ</a:t>
              </a:r>
              <a:endParaRPr lang="en-AU" dirty="0"/>
            </a:p>
          </p:txBody>
        </p:sp>
        <p:sp>
          <p:nvSpPr>
            <p:cNvPr id="15" name="Snip and Round Single Corner Rectangle 14"/>
            <p:cNvSpPr/>
            <p:nvPr/>
          </p:nvSpPr>
          <p:spPr>
            <a:xfrm>
              <a:off x="7592253" y="1995686"/>
              <a:ext cx="1105272" cy="755947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SOURCE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89413" y="2067694"/>
              <a:ext cx="936104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nip Same Side Corner Rectangle 16"/>
            <p:cNvSpPr/>
            <p:nvPr/>
          </p:nvSpPr>
          <p:spPr>
            <a:xfrm>
              <a:off x="6814269" y="3867894"/>
              <a:ext cx="1148045" cy="432048"/>
            </a:xfrm>
            <a:prstGeom prst="snip2Same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OUTPUT</a:t>
              </a:r>
              <a:endParaRPr lang="en-AU" dirty="0"/>
            </a:p>
          </p:txBody>
        </p:sp>
        <p:cxnSp>
          <p:nvCxnSpPr>
            <p:cNvPr id="18" name="Straight Arrow Connector 17"/>
            <p:cNvCxnSpPr>
              <a:stCxn id="12" idx="1"/>
              <a:endCxn id="11" idx="0"/>
            </p:cNvCxnSpPr>
            <p:nvPr/>
          </p:nvCxnSpPr>
          <p:spPr>
            <a:xfrm>
              <a:off x="6680947" y="1712125"/>
              <a:ext cx="0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1"/>
              <a:endCxn id="16" idx="0"/>
            </p:cNvCxnSpPr>
            <p:nvPr/>
          </p:nvCxnSpPr>
          <p:spPr>
            <a:xfrm>
              <a:off x="8151685" y="1712125"/>
              <a:ext cx="5780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236297" y="1712125"/>
              <a:ext cx="921168" cy="3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9" idx="0"/>
            </p:cNvCxnSpPr>
            <p:nvPr/>
          </p:nvCxnSpPr>
          <p:spPr>
            <a:xfrm flipH="1">
              <a:off x="6680947" y="2751633"/>
              <a:ext cx="2713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4" idx="0"/>
            </p:cNvCxnSpPr>
            <p:nvPr/>
          </p:nvCxnSpPr>
          <p:spPr>
            <a:xfrm>
              <a:off x="8144889" y="2751633"/>
              <a:ext cx="0" cy="2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2"/>
              <a:endCxn id="17" idx="3"/>
            </p:cNvCxnSpPr>
            <p:nvPr/>
          </p:nvCxnSpPr>
          <p:spPr>
            <a:xfrm flipH="1">
              <a:off x="7388292" y="3517546"/>
              <a:ext cx="756597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17" idx="3"/>
            </p:cNvCxnSpPr>
            <p:nvPr/>
          </p:nvCxnSpPr>
          <p:spPr>
            <a:xfrm>
              <a:off x="6680947" y="3517546"/>
              <a:ext cx="707345" cy="35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674441" y="950571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Compile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72411" y="4367762"/>
              <a:ext cx="1031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Link Step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Snip Same Side Corner Rectangle 26"/>
            <p:cNvSpPr/>
            <p:nvPr/>
          </p:nvSpPr>
          <p:spPr>
            <a:xfrm>
              <a:off x="4839163" y="3867266"/>
              <a:ext cx="1148045" cy="432048"/>
            </a:xfrm>
            <a:prstGeom prst="snip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LIBRARY</a:t>
              </a:r>
              <a:endParaRPr lang="en-AU" dirty="0"/>
            </a:p>
          </p:txBody>
        </p:sp>
        <p:cxnSp>
          <p:nvCxnSpPr>
            <p:cNvPr id="28" name="Straight Arrow Connector 27"/>
            <p:cNvCxnSpPr>
              <a:stCxn id="27" idx="0"/>
              <a:endCxn id="17" idx="2"/>
            </p:cNvCxnSpPr>
            <p:nvPr/>
          </p:nvCxnSpPr>
          <p:spPr>
            <a:xfrm>
              <a:off x="5987208" y="4083290"/>
              <a:ext cx="827061" cy="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1043</Words>
  <Application>Microsoft Office PowerPoint</Application>
  <PresentationFormat>On-screen Show (16:9)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Libraries</vt:lpstr>
      <vt:lpstr>Contents</vt:lpstr>
      <vt:lpstr>Code Reuse</vt:lpstr>
      <vt:lpstr>Modular Components</vt:lpstr>
      <vt:lpstr>The Build Process</vt:lpstr>
      <vt:lpstr>Compile-Time Libraries</vt:lpstr>
      <vt:lpstr>Header-only Libraries</vt:lpstr>
      <vt:lpstr>Libraries The We Link With</vt:lpstr>
      <vt:lpstr>Statically-Linked Libraries</vt:lpstr>
      <vt:lpstr>Statically-Linked Libraries</vt:lpstr>
      <vt:lpstr>Statically-Linked Libraries</vt:lpstr>
      <vt:lpstr>Dynamically-Linked Libraries</vt:lpstr>
      <vt:lpstr>Dynamically-Linked Libraries</vt:lpstr>
      <vt:lpstr>Dynamically-Linked Libraries</vt:lpstr>
      <vt:lpstr>Dynamically-Linked Libraries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56</cp:revision>
  <dcterms:created xsi:type="dcterms:W3CDTF">2014-07-14T04:04:52Z</dcterms:created>
  <dcterms:modified xsi:type="dcterms:W3CDTF">2017-04-19T23:29:23Z</dcterms:modified>
</cp:coreProperties>
</file>