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57" r:id="rId5"/>
    <p:sldId id="258" r:id="rId6"/>
    <p:sldId id="274" r:id="rId7"/>
    <p:sldId id="263" r:id="rId8"/>
    <p:sldId id="275" r:id="rId9"/>
    <p:sldId id="277" r:id="rId10"/>
    <p:sldId id="264" r:id="rId11"/>
    <p:sldId id="265" r:id="rId12"/>
    <p:sldId id="266" r:id="rId13"/>
    <p:sldId id="267" r:id="rId14"/>
    <p:sldId id="278" r:id="rId15"/>
    <p:sldId id="268" r:id="rId16"/>
    <p:sldId id="270" r:id="rId17"/>
    <p:sldId id="271" r:id="rId18"/>
    <p:sldId id="276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3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59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bic_Hermite_spli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Curves and Splines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Interpolating in round-about ways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Maths </a:t>
            </a:r>
            <a:r>
              <a:rPr lang="en-AU" smtClean="0"/>
              <a:t>for Games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9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Hermite</a:t>
            </a:r>
            <a:r>
              <a:rPr lang="en-AU" dirty="0" smtClean="0"/>
              <a:t> </a:t>
            </a:r>
            <a:r>
              <a:rPr lang="en-AU" dirty="0" smtClean="0"/>
              <a:t>Curves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49" y="1203325"/>
            <a:ext cx="5338159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err="1" smtClean="0">
                <a:solidFill>
                  <a:srgbClr val="00B0F0"/>
                </a:solidFill>
              </a:rPr>
              <a:t>Hermite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>
                <a:solidFill>
                  <a:srgbClr val="00B0F0"/>
                </a:solidFill>
              </a:rPr>
              <a:t>Curves </a:t>
            </a:r>
            <a:r>
              <a:rPr lang="en-AU" dirty="0" smtClean="0"/>
              <a:t>are </a:t>
            </a:r>
            <a:r>
              <a:rPr lang="en-AU" dirty="0" smtClean="0"/>
              <a:t>another way to represent parametric curves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use </a:t>
            </a:r>
            <a:r>
              <a:rPr lang="en-AU" dirty="0" smtClean="0">
                <a:solidFill>
                  <a:srgbClr val="00B0F0"/>
                </a:solidFill>
              </a:rPr>
              <a:t>control points</a:t>
            </a:r>
            <a:r>
              <a:rPr lang="en-AU" dirty="0" smtClean="0"/>
              <a:t>, like Bezier Curves, and </a:t>
            </a:r>
            <a:r>
              <a:rPr lang="en-AU" dirty="0" smtClean="0">
                <a:solidFill>
                  <a:srgbClr val="00B0F0"/>
                </a:solidFill>
              </a:rPr>
              <a:t>tangents</a:t>
            </a:r>
            <a:r>
              <a:rPr lang="en-AU" dirty="0" smtClean="0"/>
              <a:t> to control the orientations of the curve</a:t>
            </a:r>
          </a:p>
          <a:p>
            <a:pPr lvl="1"/>
            <a:r>
              <a:rPr lang="en-AU" dirty="0" smtClean="0"/>
              <a:t>Unlike a Bezier Curve, a </a:t>
            </a:r>
            <a:r>
              <a:rPr lang="en-AU" dirty="0" err="1" smtClean="0"/>
              <a:t>Hermite</a:t>
            </a:r>
            <a:r>
              <a:rPr lang="en-AU" dirty="0" smtClean="0"/>
              <a:t> Spline will pass through each control point</a:t>
            </a:r>
          </a:p>
          <a:p>
            <a:pPr lvl="1"/>
            <a:r>
              <a:rPr lang="en-AU" dirty="0" smtClean="0"/>
              <a:t>Each control point along the curve has a matching tangent vector that is used to describe the direction of the curve at that control point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curve is built from a weighted sum of the control points, tangents and a set of </a:t>
            </a:r>
            <a:r>
              <a:rPr lang="en-AU" dirty="0" smtClean="0">
                <a:solidFill>
                  <a:srgbClr val="00B0F0"/>
                </a:solidFill>
              </a:rPr>
              <a:t>basis functions</a:t>
            </a:r>
            <a:endParaRPr lang="en-AU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300" t="15142" r="12904" b="19499"/>
          <a:stretch/>
        </p:blipFill>
        <p:spPr>
          <a:xfrm>
            <a:off x="5958212" y="1779661"/>
            <a:ext cx="2544284" cy="1440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88423" y="1831132"/>
                <a:ext cx="986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1400" b="0" i="1" dirty="0" smtClean="0">
                          <a:latin typeface="Cambria Math" panose="02040503050406030204" pitchFamily="18" charset="0"/>
                        </a:rPr>
                        <m:t>𝑎𝑛𝑔𝑒𝑛𝑡𝐴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423" y="1831132"/>
                <a:ext cx="986296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72627" y="1831131"/>
                <a:ext cx="9941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1400" b="0" i="1" dirty="0" smtClean="0">
                          <a:latin typeface="Cambria Math" panose="02040503050406030204" pitchFamily="18" charset="0"/>
                        </a:rPr>
                        <m:t>𝑎𝑛𝑔𝑒𝑛𝑡𝐵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627" y="1831131"/>
                <a:ext cx="994183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6037" y="2805934"/>
                <a:ext cx="13662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1400" b="0" i="1" dirty="0" smtClean="0">
                          <a:latin typeface="Cambria Math" panose="02040503050406030204" pitchFamily="18" charset="0"/>
                        </a:rPr>
                        <m:t>𝑜𝑛𝑡𝑟𝑜𝑙𝑃𝑜𝑖𝑛𝑡𝐴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037" y="2805934"/>
                <a:ext cx="1366208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0354" y="2805933"/>
                <a:ext cx="13740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1400" b="0" i="1" dirty="0" smtClean="0">
                          <a:latin typeface="Cambria Math" panose="02040503050406030204" pitchFamily="18" charset="0"/>
                        </a:rPr>
                        <m:t>𝑜𝑛𝑡𝑟𝑜𝑙𝑃𝑜𝑖𝑛𝑡𝐵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354" y="2805933"/>
                <a:ext cx="1374094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970214" y="3271292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solidFill>
                  <a:schemeClr val="bg1"/>
                </a:solidFill>
              </a:rPr>
              <a:t>Here the red line represents a </a:t>
            </a:r>
            <a:r>
              <a:rPr lang="en-AU" sz="1600" dirty="0" err="1" smtClean="0">
                <a:solidFill>
                  <a:schemeClr val="bg1"/>
                </a:solidFill>
              </a:rPr>
              <a:t>Hermite</a:t>
            </a:r>
            <a:r>
              <a:rPr lang="en-AU" sz="1600" dirty="0" smtClean="0">
                <a:solidFill>
                  <a:schemeClr val="bg1"/>
                </a:solidFill>
              </a:rPr>
              <a:t> </a:t>
            </a:r>
            <a:r>
              <a:rPr lang="en-AU" sz="1600" dirty="0" smtClean="0">
                <a:solidFill>
                  <a:schemeClr val="bg1"/>
                </a:solidFill>
              </a:rPr>
              <a:t>Curve between </a:t>
            </a:r>
            <a:r>
              <a:rPr lang="en-AU" sz="1600" dirty="0" smtClean="0">
                <a:solidFill>
                  <a:schemeClr val="bg1"/>
                </a:solidFill>
              </a:rPr>
              <a:t>the two control points</a:t>
            </a:r>
            <a:endParaRPr lang="en-A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Hermite Basis Functions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323850" y="1203325"/>
                <a:ext cx="4752206" cy="338464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AU" dirty="0" smtClean="0"/>
                  <a:t>There are 4 basis functions that define how much each control point and tangent effects the curve across the duration of the interpolation scale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 smtClean="0"/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Each function is calculated based on the scale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and then multiplied against its corresponding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control point</a:t>
                </a:r>
                <a:r>
                  <a:rPr lang="en-AU" dirty="0" smtClean="0"/>
                  <a:t> or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tangent</a:t>
                </a:r>
                <a:r>
                  <a:rPr lang="en-AU" dirty="0" smtClean="0"/>
                  <a:t>, then summed together to calculate the exact position along the curve for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:</a:t>
                </a:r>
              </a:p>
              <a:p>
                <a:pPr lvl="1"/>
                <a:r>
                  <a:rPr lang="en-AU" dirty="0" smtClean="0">
                    <a:solidFill>
                      <a:srgbClr val="FF0000"/>
                    </a:solidFill>
                  </a:rPr>
                  <a:t>h00</a:t>
                </a:r>
                <a:r>
                  <a:rPr lang="en-AU" dirty="0" smtClean="0"/>
                  <a:t> is for the first control point</a:t>
                </a:r>
              </a:p>
              <a:p>
                <a:pPr lvl="1"/>
                <a:r>
                  <a:rPr lang="en-AU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h01</a:t>
                </a:r>
                <a:r>
                  <a:rPr lang="en-AU" dirty="0" smtClean="0"/>
                  <a:t> is for the second control point</a:t>
                </a:r>
              </a:p>
              <a:p>
                <a:pPr lvl="1"/>
                <a:r>
                  <a:rPr lang="en-AU" dirty="0" smtClean="0">
                    <a:solidFill>
                      <a:srgbClr val="00B050"/>
                    </a:solidFill>
                  </a:rPr>
                  <a:t>h10</a:t>
                </a:r>
                <a:r>
                  <a:rPr lang="en-AU" dirty="0" smtClean="0"/>
                  <a:t> is for the first tangent</a:t>
                </a:r>
              </a:p>
              <a:p>
                <a:pPr lvl="1"/>
                <a:r>
                  <a:rPr lang="en-AU" dirty="0" smtClean="0">
                    <a:solidFill>
                      <a:schemeClr val="accent5"/>
                    </a:solidFill>
                  </a:rPr>
                  <a:t>h11</a:t>
                </a:r>
                <a:r>
                  <a:rPr lang="en-AU" dirty="0" smtClean="0"/>
                  <a:t> is for the second tangent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850" y="1203325"/>
                <a:ext cx="4752206" cy="3384649"/>
              </a:xfrm>
              <a:blipFill rotWithShape="0">
                <a:blip r:embed="rId2"/>
                <a:stretch>
                  <a:fillRect l="-769" t="-2338" r="-6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le:HermiteBasis.svg"/>
          <p:cNvPicPr>
            <a:picLocks noGrp="1"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48064" y="1419622"/>
            <a:ext cx="3888432" cy="31107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30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Hermite Basis Functions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00(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01(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)=−</m:t>
                      </m:r>
                      <m:sSup>
                        <m:sSup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10(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11(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Code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7776542" cy="70699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AU" dirty="0" smtClean="0"/>
                  <a:t>The following code could be used to calculate the 4 basis functions and the final interpolated result along the curve based on interpolation scale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7776542" cy="706993"/>
              </a:xfrm>
              <a:blipFill rotWithShape="0">
                <a:blip r:embed="rId2"/>
                <a:stretch>
                  <a:fillRect l="-470" t="-112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4"/>
          <p:cNvSpPr txBox="1"/>
          <p:nvPr/>
        </p:nvSpPr>
        <p:spPr>
          <a:xfrm>
            <a:off x="151266" y="1851670"/>
            <a:ext cx="870779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880000"/>
                </a:solidFill>
                <a:latin typeface="Consolas"/>
              </a:rPr>
              <a:t>hermiteCurve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point0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tangent0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point1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tangent1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float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) </a:t>
            </a:r>
            <a:r>
              <a:rPr lang="en-AU" sz="1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AU" sz="12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AU" sz="1200" dirty="0" smtClean="0">
                <a:solidFill>
                  <a:srgbClr val="008000"/>
                </a:solidFill>
                <a:latin typeface="Consolas"/>
              </a:rPr>
              <a:t>// calculate t-squared and t-cubed</a:t>
            </a:r>
            <a:endParaRPr lang="en-AU" sz="1200" dirty="0">
              <a:solidFill>
                <a:srgbClr val="008000"/>
              </a:solidFill>
              <a:latin typeface="Consolas"/>
            </a:endParaRPr>
          </a:p>
          <a:p>
            <a:r>
              <a:rPr lang="en-AU" sz="1200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200" dirty="0" err="1">
                <a:solidFill>
                  <a:srgbClr val="000080"/>
                </a:solidFill>
                <a:latin typeface="Consolas"/>
              </a:rPr>
              <a:t>tsq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sz="1200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200" dirty="0" err="1">
                <a:solidFill>
                  <a:srgbClr val="000080"/>
                </a:solidFill>
                <a:latin typeface="Consolas"/>
              </a:rPr>
              <a:t>tcub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AU" sz="1200" dirty="0" err="1">
                <a:solidFill>
                  <a:srgbClr val="000080"/>
                </a:solidFill>
                <a:latin typeface="Consolas"/>
              </a:rPr>
              <a:t>tsq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A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AU" sz="12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AU" sz="1200" dirty="0" smtClean="0">
                <a:solidFill>
                  <a:srgbClr val="008000"/>
                </a:solidFill>
                <a:latin typeface="Consolas"/>
              </a:rPr>
              <a:t>// calculate the 4 basis functions</a:t>
            </a:r>
            <a:endParaRPr lang="en-AU" sz="1200" dirty="0">
              <a:solidFill>
                <a:srgbClr val="008000"/>
              </a:solidFill>
              <a:latin typeface="Consolas"/>
            </a:endParaRPr>
          </a:p>
          <a:p>
            <a:r>
              <a:rPr lang="en-AU" sz="1200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h00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= 2 * </a:t>
            </a:r>
            <a:r>
              <a:rPr lang="en-AU" sz="1200" dirty="0" err="1">
                <a:solidFill>
                  <a:srgbClr val="000080"/>
                </a:solidFill>
                <a:latin typeface="Consolas"/>
              </a:rPr>
              <a:t>tcub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- 3 * </a:t>
            </a:r>
            <a:r>
              <a:rPr lang="en-AU" sz="1200" dirty="0" err="1">
                <a:solidFill>
                  <a:srgbClr val="000080"/>
                </a:solidFill>
                <a:latin typeface="Consolas"/>
              </a:rPr>
              <a:t>tsq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AU" sz="1200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h01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= -2 * </a:t>
            </a:r>
            <a:r>
              <a:rPr lang="en-AU" sz="1200" dirty="0" err="1">
                <a:solidFill>
                  <a:srgbClr val="000080"/>
                </a:solidFill>
                <a:latin typeface="Consolas"/>
              </a:rPr>
              <a:t>tcub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+ 3 * </a:t>
            </a:r>
            <a:r>
              <a:rPr lang="en-AU" sz="1200" dirty="0" err="1">
                <a:solidFill>
                  <a:srgbClr val="000080"/>
                </a:solidFill>
                <a:latin typeface="Consolas"/>
              </a:rPr>
              <a:t>tsq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sz="1200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h10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AU" sz="1200" dirty="0" err="1">
                <a:solidFill>
                  <a:srgbClr val="000080"/>
                </a:solidFill>
                <a:latin typeface="Consolas"/>
              </a:rPr>
              <a:t>tcub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- 2 * </a:t>
            </a:r>
            <a:r>
              <a:rPr lang="en-AU" sz="1200" dirty="0" err="1">
                <a:solidFill>
                  <a:srgbClr val="000080"/>
                </a:solidFill>
                <a:latin typeface="Consolas"/>
              </a:rPr>
              <a:t>tsq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sz="1200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h11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AU" sz="1200" dirty="0" err="1">
                <a:solidFill>
                  <a:srgbClr val="000080"/>
                </a:solidFill>
                <a:latin typeface="Consolas"/>
              </a:rPr>
              <a:t>tcub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AU" sz="1200" dirty="0" err="1">
                <a:solidFill>
                  <a:srgbClr val="000080"/>
                </a:solidFill>
                <a:latin typeface="Consolas"/>
              </a:rPr>
              <a:t>tsq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AU" sz="1200" dirty="0">
              <a:solidFill>
                <a:prstClr val="black"/>
              </a:solidFill>
              <a:latin typeface="Consolas"/>
            </a:endParaRPr>
          </a:p>
          <a:p>
            <a:r>
              <a:rPr lang="en-AU" sz="12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AU" sz="1200" dirty="0" smtClean="0">
                <a:solidFill>
                  <a:srgbClr val="008000"/>
                </a:solidFill>
                <a:latin typeface="Consolas"/>
              </a:rPr>
              <a:t>// return the combined result</a:t>
            </a:r>
            <a:endParaRPr lang="en-AU" sz="1200" dirty="0">
              <a:solidFill>
                <a:srgbClr val="008000"/>
              </a:solidFill>
              <a:latin typeface="Consolas"/>
            </a:endParaRPr>
          </a:p>
          <a:p>
            <a:r>
              <a:rPr lang="en-AU" sz="12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h00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point0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h10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tangent0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h01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point1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h11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AU" sz="1200" dirty="0">
                <a:solidFill>
                  <a:srgbClr val="000080"/>
                </a:solidFill>
                <a:latin typeface="Consolas"/>
              </a:rPr>
              <a:t>tangent1</a:t>
            </a:r>
            <a:r>
              <a:rPr lang="en-A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A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43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Splines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400278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Splines</a:t>
            </a:r>
            <a:r>
              <a:rPr lang="en-AU" dirty="0" smtClean="0"/>
              <a:t> are complex curves made up of many control points which the curve may or may not pass through</a:t>
            </a:r>
          </a:p>
          <a:p>
            <a:pPr lvl="1"/>
            <a:endParaRPr lang="en-AU" dirty="0"/>
          </a:p>
          <a:p>
            <a:r>
              <a:rPr lang="en-AU" dirty="0" smtClean="0"/>
              <a:t>Rather than define a single curve segment they define a long curling line made up of many curves</a:t>
            </a:r>
          </a:p>
          <a:p>
            <a:pPr lvl="1"/>
            <a:endParaRPr lang="en-AU" dirty="0"/>
          </a:p>
          <a:p>
            <a:r>
              <a:rPr lang="en-AU" dirty="0" smtClean="0"/>
              <a:t>Various types of Splines exist, such as: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Cardinal Splines</a:t>
            </a:r>
          </a:p>
          <a:p>
            <a:pPr lvl="1"/>
            <a:r>
              <a:rPr lang="en-AU" dirty="0" err="1" smtClean="0">
                <a:solidFill>
                  <a:srgbClr val="00B0F0"/>
                </a:solidFill>
              </a:rPr>
              <a:t>Catmull</a:t>
            </a:r>
            <a:r>
              <a:rPr lang="en-AU" dirty="0" smtClean="0">
                <a:solidFill>
                  <a:srgbClr val="00B0F0"/>
                </a:solidFill>
              </a:rPr>
              <a:t>-Rom Splines</a:t>
            </a:r>
            <a:endParaRPr lang="en-AU" dirty="0">
              <a:solidFill>
                <a:srgbClr val="00B0F0"/>
              </a:solidFill>
            </a:endParaRPr>
          </a:p>
        </p:txBody>
      </p:sp>
      <p:pic>
        <p:nvPicPr>
          <p:cNvPr id="1026" name="Picture 2" descr="Image result for catmull-rom spline control poi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2" r="16922" b="11935"/>
          <a:stretch/>
        </p:blipFill>
        <p:spPr bwMode="auto">
          <a:xfrm>
            <a:off x="5724128" y="1851670"/>
            <a:ext cx="324036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60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Cardinal Splines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AU" dirty="0" smtClean="0">
                    <a:solidFill>
                      <a:srgbClr val="00B0F0"/>
                    </a:solidFill>
                  </a:rPr>
                  <a:t>Cardinal Splines </a:t>
                </a:r>
                <a:r>
                  <a:rPr lang="en-AU" dirty="0" smtClean="0"/>
                  <a:t>are a subset of </a:t>
                </a:r>
                <a:r>
                  <a:rPr lang="en-AU" dirty="0" err="1" smtClean="0"/>
                  <a:t>Hermite</a:t>
                </a:r>
                <a:r>
                  <a:rPr lang="en-AU" dirty="0" smtClean="0"/>
                  <a:t> </a:t>
                </a:r>
                <a:r>
                  <a:rPr lang="en-AU" dirty="0" smtClean="0"/>
                  <a:t>Curves, using the same method for calculating each curve segment</a:t>
                </a:r>
                <a:endParaRPr lang="en-AU" dirty="0" smtClean="0"/>
              </a:p>
              <a:p>
                <a:pPr lvl="1"/>
                <a:endParaRPr lang="en-AU" dirty="0" smtClean="0"/>
              </a:p>
              <a:p>
                <a:r>
                  <a:rPr lang="en-AU" dirty="0" smtClean="0"/>
                  <a:t>In a cardinal spline, you </a:t>
                </a:r>
                <a:r>
                  <a:rPr lang="en-AU" dirty="0" smtClean="0"/>
                  <a:t>start with just control points and calculate </a:t>
                </a:r>
                <a:r>
                  <a:rPr lang="en-AU" dirty="0" smtClean="0"/>
                  <a:t>the tangents for each control point, rather than setting them explicitly</a:t>
                </a:r>
              </a:p>
              <a:p>
                <a:pPr lvl="1"/>
                <a:r>
                  <a:rPr lang="en-AU" dirty="0" smtClean="0"/>
                  <a:t>The tangent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dirty="0" smtClean="0"/>
                  <a:t> at each control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𝑐𝑝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 smtClean="0"/>
                  <a:t>is calculated by:</a:t>
                </a:r>
              </a:p>
              <a:p>
                <a:pPr lvl="1"/>
                <a:endParaRPr lang="en-A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pPr lvl="1"/>
                <a:endParaRPr lang="en-AU" dirty="0" smtClean="0"/>
              </a:p>
              <a:p>
                <a:pPr lvl="1"/>
                <a:r>
                  <a:rPr lang="en-AU" dirty="0" smtClean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 smtClean="0"/>
                  <a:t> is a constant value used to control the tightness of the curve</a:t>
                </a:r>
              </a:p>
              <a:p>
                <a:pPr lvl="1"/>
                <a:r>
                  <a:rPr lang="en-AU" dirty="0" smtClean="0"/>
                  <a:t>A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 smtClean="0"/>
                  <a:t> of 1 would mean the tangents are zeroed out and do not effect the </a:t>
                </a:r>
                <a:r>
                  <a:rPr lang="en-AU" dirty="0" err="1" smtClean="0"/>
                  <a:t>Hermite</a:t>
                </a:r>
                <a:r>
                  <a:rPr lang="en-AU" dirty="0" smtClean="0"/>
                  <a:t> </a:t>
                </a:r>
                <a:r>
                  <a:rPr lang="en-AU" dirty="0" smtClean="0"/>
                  <a:t>Curve calculations</a:t>
                </a:r>
                <a:endParaRPr lang="en-AU" dirty="0" smtClean="0"/>
              </a:p>
              <a:p>
                <a:endParaRPr lang="en-AU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0">
                <a:blip r:embed="rId2"/>
                <a:stretch>
                  <a:fillRect l="-705" t="-2518" r="-10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1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Catmull-Rom Splines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AU" dirty="0" smtClean="0">
                    <a:solidFill>
                      <a:srgbClr val="00B0F0"/>
                    </a:solidFill>
                  </a:rPr>
                  <a:t>Catmull-Rom Splines </a:t>
                </a:r>
                <a:r>
                  <a:rPr lang="en-AU" dirty="0" smtClean="0"/>
                  <a:t>are yet a further subset of cardinal splines</a:t>
                </a:r>
              </a:p>
              <a:p>
                <a:pPr lvl="1"/>
                <a:endParaRPr lang="en-AU" dirty="0" smtClean="0"/>
              </a:p>
              <a:p>
                <a:r>
                  <a:rPr lang="en-AU" dirty="0" smtClean="0"/>
                  <a:t>In a </a:t>
                </a:r>
                <a:r>
                  <a:rPr lang="en-AU" dirty="0" err="1" smtClean="0"/>
                  <a:t>Catmull</a:t>
                </a:r>
                <a:r>
                  <a:rPr lang="en-AU" dirty="0" smtClean="0"/>
                  <a:t>-Rom Spline the constant value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 smtClean="0"/>
                  <a:t> is simply set to 0</a:t>
                </a:r>
              </a:p>
              <a:p>
                <a:pPr lvl="1"/>
                <a:r>
                  <a:rPr lang="en-AU" dirty="0" smtClean="0"/>
                  <a:t>This means that each tangent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dirty="0" smtClean="0"/>
                  <a:t> at control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dirty="0" smtClean="0"/>
                  <a:t> is set to:</a:t>
                </a:r>
              </a:p>
              <a:p>
                <a:pPr lvl="1"/>
                <a:endParaRPr lang="en-A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lvl="1"/>
                <a:endParaRPr lang="en-AU" dirty="0" smtClean="0"/>
              </a:p>
              <a:p>
                <a:r>
                  <a:rPr lang="en-AU" dirty="0" err="1" smtClean="0"/>
                  <a:t>Catmull</a:t>
                </a:r>
                <a:r>
                  <a:rPr lang="en-AU" dirty="0" smtClean="0"/>
                  <a:t>-Rom Splines are commonly used in Camera animations</a:t>
                </a:r>
              </a:p>
              <a:p>
                <a:pPr lvl="1"/>
                <a:r>
                  <a:rPr lang="en-AU" dirty="0" smtClean="0"/>
                  <a:t>They typically create a smooth interpolation between the control points, and are guaranteed to hit the control points</a:t>
                </a:r>
                <a:endParaRPr lang="en-AU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0">
                <a:blip r:embed="rId2"/>
                <a:stretch>
                  <a:fillRect l="-862" t="-2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57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Calculating curves is the same as calculating a standard Linear Interpolation, exception that the resulting value follows a curve between control points</a:t>
            </a:r>
          </a:p>
          <a:p>
            <a:pPr lvl="1"/>
            <a:endParaRPr lang="en-AU" dirty="0"/>
          </a:p>
          <a:p>
            <a:r>
              <a:rPr lang="en-AU" dirty="0" smtClean="0"/>
              <a:t>Various methods for calculating </a:t>
            </a:r>
            <a:r>
              <a:rPr lang="en-AU" dirty="0" smtClean="0"/>
              <a:t>curves and splines </a:t>
            </a:r>
            <a:r>
              <a:rPr lang="en-AU" dirty="0" smtClean="0"/>
              <a:t>exist</a:t>
            </a:r>
          </a:p>
          <a:p>
            <a:pPr lvl="1"/>
            <a:r>
              <a:rPr lang="en-AU" dirty="0" smtClean="0"/>
              <a:t>Bezier Curves</a:t>
            </a:r>
          </a:p>
          <a:p>
            <a:pPr lvl="1"/>
            <a:r>
              <a:rPr lang="en-AU" dirty="0" err="1" smtClean="0"/>
              <a:t>Hermite</a:t>
            </a:r>
            <a:r>
              <a:rPr lang="en-AU" dirty="0" smtClean="0"/>
              <a:t> </a:t>
            </a:r>
            <a:r>
              <a:rPr lang="en-AU" dirty="0"/>
              <a:t>C</a:t>
            </a:r>
            <a:r>
              <a:rPr lang="en-AU" dirty="0" smtClean="0"/>
              <a:t>urves</a:t>
            </a:r>
            <a:endParaRPr lang="en-AU" dirty="0" smtClean="0"/>
          </a:p>
          <a:p>
            <a:pPr lvl="1"/>
            <a:r>
              <a:rPr lang="en-AU" dirty="0" smtClean="0"/>
              <a:t>Cardinal Splines</a:t>
            </a:r>
          </a:p>
          <a:p>
            <a:pPr lvl="1"/>
            <a:r>
              <a:rPr lang="en-AU" dirty="0" err="1" smtClean="0"/>
              <a:t>Catmull</a:t>
            </a:r>
            <a:r>
              <a:rPr lang="en-AU" dirty="0" smtClean="0"/>
              <a:t>-Rom Splines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0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AU" dirty="0"/>
              <a:t>Dunn, F, </a:t>
            </a:r>
            <a:r>
              <a:rPr lang="en-AU" dirty="0" err="1"/>
              <a:t>Parberry</a:t>
            </a:r>
            <a:r>
              <a:rPr lang="en-AU" dirty="0"/>
              <a:t>, I, 2011, </a:t>
            </a:r>
            <a:r>
              <a:rPr lang="en-AU" i="1" dirty="0"/>
              <a:t>3D Math Primer For Graphics And Game Development</a:t>
            </a:r>
            <a:r>
              <a:rPr lang="en-AU" dirty="0"/>
              <a:t>, 2</a:t>
            </a:r>
            <a:r>
              <a:rPr lang="en-AU" baseline="30000" dirty="0"/>
              <a:t>nd</a:t>
            </a:r>
            <a:r>
              <a:rPr lang="en-AU" dirty="0"/>
              <a:t> Edition, CRC Press</a:t>
            </a:r>
            <a:r>
              <a:rPr lang="en-US" dirty="0" smtClean="0"/>
              <a:t>​</a:t>
            </a:r>
          </a:p>
          <a:p>
            <a:pPr lvl="1" fontAlgn="base"/>
            <a:endParaRPr lang="en-AU" dirty="0"/>
          </a:p>
          <a:p>
            <a:pPr fontAlgn="base"/>
            <a:r>
              <a:rPr lang="en-AU" dirty="0" err="1"/>
              <a:t>Lengyel</a:t>
            </a:r>
            <a:r>
              <a:rPr lang="en-AU" dirty="0"/>
              <a:t>, E, 2012, </a:t>
            </a:r>
            <a:r>
              <a:rPr lang="en-AU" i="1" dirty="0"/>
              <a:t>Mathematics for 3D Game Programming and Computer Graphics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 Edition, CENGAGE Learning</a:t>
            </a:r>
            <a:r>
              <a:rPr lang="en-US" dirty="0" smtClean="0"/>
              <a:t>​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 smtClean="0"/>
              <a:t>Wikipedia</a:t>
            </a:r>
            <a:r>
              <a:rPr lang="en-US" dirty="0"/>
              <a:t>, </a:t>
            </a:r>
            <a:r>
              <a:rPr lang="en-US" i="1" dirty="0" smtClean="0"/>
              <a:t>Cubic </a:t>
            </a:r>
            <a:r>
              <a:rPr lang="en-US" i="1" dirty="0" err="1" smtClean="0"/>
              <a:t>Hermite</a:t>
            </a:r>
            <a:r>
              <a:rPr lang="en-US" i="1" dirty="0" smtClean="0"/>
              <a:t> </a:t>
            </a:r>
            <a:r>
              <a:rPr lang="en-US" dirty="0" smtClean="0"/>
              <a:t>Spline,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en.wikipedia.org/wiki/Cubic_Hermite_spline</a:t>
            </a:r>
            <a:r>
              <a:rPr lang="en-US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Bezier Curves</a:t>
            </a:r>
          </a:p>
          <a:p>
            <a:pPr lvl="1"/>
            <a:endParaRPr lang="en-AU" dirty="0"/>
          </a:p>
          <a:p>
            <a:r>
              <a:rPr lang="en-AU" dirty="0" err="1" smtClean="0"/>
              <a:t>Hermite</a:t>
            </a:r>
            <a:r>
              <a:rPr lang="en-AU" dirty="0" smtClean="0"/>
              <a:t> </a:t>
            </a:r>
            <a:r>
              <a:rPr lang="en-AU" dirty="0" smtClean="0"/>
              <a:t>Curves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Splines</a:t>
            </a:r>
          </a:p>
          <a:p>
            <a:pPr lvl="1"/>
            <a:r>
              <a:rPr lang="en-AU" dirty="0" smtClean="0"/>
              <a:t>Cardinal Splines</a:t>
            </a:r>
          </a:p>
          <a:p>
            <a:pPr lvl="1"/>
            <a:r>
              <a:rPr lang="en-AU" dirty="0" err="1" smtClean="0"/>
              <a:t>Catmull</a:t>
            </a:r>
            <a:r>
              <a:rPr lang="en-AU" dirty="0" smtClean="0"/>
              <a:t>-Rom Splines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27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Interpolation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>
                <a:solidFill>
                  <a:srgbClr val="00B0F0"/>
                </a:solidFill>
              </a:rPr>
              <a:t>Interpolation</a:t>
            </a:r>
            <a:r>
              <a:rPr lang="en-AU" dirty="0"/>
              <a:t> is the process of finding new unknown values that are between known existing values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00B0F0"/>
                </a:solidFill>
              </a:rPr>
              <a:t>Linear Interpolation </a:t>
            </a:r>
            <a:r>
              <a:rPr lang="en-AU" dirty="0" smtClean="0"/>
              <a:t>is typically used </a:t>
            </a:r>
            <a:br>
              <a:rPr lang="en-AU" dirty="0" smtClean="0"/>
            </a:br>
            <a:r>
              <a:rPr lang="en-AU" dirty="0" smtClean="0"/>
              <a:t>to Interpolate between two values</a:t>
            </a:r>
          </a:p>
          <a:p>
            <a:pPr lvl="1"/>
            <a:r>
              <a:rPr lang="en-AU" dirty="0" smtClean="0"/>
              <a:t>For example, between two points</a:t>
            </a:r>
          </a:p>
          <a:p>
            <a:pPr lvl="1"/>
            <a:endParaRPr lang="en-AU" dirty="0"/>
          </a:p>
          <a:p>
            <a:r>
              <a:rPr lang="en-AU" dirty="0" smtClean="0"/>
              <a:t>But </a:t>
            </a:r>
            <a:r>
              <a:rPr lang="en-AU" dirty="0" smtClean="0">
                <a:solidFill>
                  <a:srgbClr val="00B0F0"/>
                </a:solidFill>
              </a:rPr>
              <a:t>Linear Interpolation </a:t>
            </a:r>
            <a:r>
              <a:rPr lang="en-AU" dirty="0" smtClean="0"/>
              <a:t>interpolates in </a:t>
            </a:r>
            <a:br>
              <a:rPr lang="en-AU" dirty="0" smtClean="0"/>
            </a:br>
            <a:r>
              <a:rPr lang="en-AU" dirty="0" smtClean="0"/>
              <a:t>a straight line between the two values</a:t>
            </a:r>
          </a:p>
          <a:p>
            <a:pPr lvl="1"/>
            <a:r>
              <a:rPr lang="en-AU" dirty="0" smtClean="0"/>
              <a:t>What if we wanted to smoothly </a:t>
            </a:r>
            <a:br>
              <a:rPr lang="en-AU" dirty="0" smtClean="0"/>
            </a:br>
            <a:r>
              <a:rPr lang="en-AU" dirty="0" smtClean="0"/>
              <a:t>interpolate in a curve between two values?</a:t>
            </a:r>
          </a:p>
          <a:p>
            <a:pPr lvl="1"/>
            <a:endParaRPr lang="en-AU" dirty="0"/>
          </a:p>
          <a:p>
            <a:r>
              <a:rPr lang="en-AU" dirty="0" smtClean="0"/>
              <a:t>Different curve methods exist that produce curves</a:t>
            </a:r>
            <a:br>
              <a:rPr lang="en-AU" dirty="0" smtClean="0"/>
            </a:br>
            <a:r>
              <a:rPr lang="en-AU" dirty="0" smtClean="0"/>
              <a:t>with various constraints, which we will now look at…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92080" y="1851670"/>
                <a:ext cx="25657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851670"/>
                <a:ext cx="2565767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900" r="-1900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40394" y="2145654"/>
                <a:ext cx="2469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94" y="2145654"/>
                <a:ext cx="2469137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975" t="-2000" r="-1481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76671" y="2453431"/>
                <a:ext cx="1796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71" y="2453431"/>
                <a:ext cx="179658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051" r="-2373"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16200000">
            <a:off x="6457767" y="1711283"/>
            <a:ext cx="234390" cy="24350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00090" y="3095824"/>
                <a:ext cx="23497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 smtClean="0">
                    <a:solidFill>
                      <a:schemeClr val="bg1"/>
                    </a:solidFill>
                  </a:rPr>
                  <a:t>Different Linear Interpolation methods where </a:t>
                </a:r>
                <a14:m>
                  <m:oMath xmlns:m="http://schemas.openxmlformats.org/officeDocument/2006/math">
                    <m:r>
                      <a:rPr lang="en-AU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1200" dirty="0" smtClean="0">
                    <a:solidFill>
                      <a:schemeClr val="bg1"/>
                    </a:solidFill>
                  </a:rPr>
                  <a:t> is a value between 0 and 1, </a:t>
                </a:r>
                <a14:m>
                  <m:oMath xmlns:m="http://schemas.openxmlformats.org/officeDocument/2006/math">
                    <m:r>
                      <a:rPr lang="en-AU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1200" dirty="0" smtClean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1200" dirty="0" smtClean="0">
                    <a:solidFill>
                      <a:schemeClr val="bg1"/>
                    </a:solidFill>
                  </a:rPr>
                  <a:t> are points, and </a:t>
                </a:r>
                <a14:m>
                  <m:oMath xmlns:m="http://schemas.openxmlformats.org/officeDocument/2006/math">
                    <m:r>
                      <a:rPr lang="en-AU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AU" sz="1200" dirty="0" smtClean="0">
                    <a:solidFill>
                      <a:schemeClr val="bg1"/>
                    </a:solidFill>
                  </a:rPr>
                  <a:t> is an offset vector</a:t>
                </a:r>
                <a:endParaRPr lang="en-A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90" y="3095824"/>
                <a:ext cx="2349743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8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Bezier Curves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5184254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Bezier curves are basically compound linear interpolations</a:t>
            </a:r>
          </a:p>
          <a:p>
            <a:pPr lvl="1"/>
            <a:r>
              <a:rPr lang="en-AU" dirty="0" smtClean="0"/>
              <a:t>They are created via a series of linear interpolations</a:t>
            </a:r>
          </a:p>
          <a:p>
            <a:pPr lvl="1"/>
            <a:r>
              <a:rPr lang="en-AU" dirty="0" smtClean="0"/>
              <a:t>They represent </a:t>
            </a:r>
            <a:r>
              <a:rPr lang="en-AU" dirty="0" smtClean="0">
                <a:solidFill>
                  <a:srgbClr val="00B0F0"/>
                </a:solidFill>
              </a:rPr>
              <a:t>parametric curves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are created by interpolating between a collection of control points</a:t>
            </a:r>
          </a:p>
          <a:p>
            <a:pPr lvl="1"/>
            <a:r>
              <a:rPr lang="en-AU" dirty="0" smtClean="0"/>
              <a:t>2 points would be the same as a </a:t>
            </a:r>
            <a:r>
              <a:rPr lang="en-AU" dirty="0" smtClean="0">
                <a:solidFill>
                  <a:srgbClr val="00B0F0"/>
                </a:solidFill>
              </a:rPr>
              <a:t>Linear Interpolation</a:t>
            </a:r>
          </a:p>
          <a:p>
            <a:pPr lvl="1"/>
            <a:r>
              <a:rPr lang="en-AU" dirty="0" smtClean="0"/>
              <a:t>3 points is a </a:t>
            </a:r>
            <a:r>
              <a:rPr lang="en-AU" dirty="0" smtClean="0">
                <a:solidFill>
                  <a:srgbClr val="00B0F0"/>
                </a:solidFill>
              </a:rPr>
              <a:t>Quadratic Bezier Curve</a:t>
            </a:r>
          </a:p>
          <a:p>
            <a:pPr lvl="1"/>
            <a:r>
              <a:rPr lang="en-AU" dirty="0" smtClean="0"/>
              <a:t>4 points is a </a:t>
            </a:r>
            <a:r>
              <a:rPr lang="en-AU" dirty="0" smtClean="0">
                <a:solidFill>
                  <a:srgbClr val="00B0F0"/>
                </a:solidFill>
              </a:rPr>
              <a:t>Cubic Bezier Curve</a:t>
            </a:r>
          </a:p>
          <a:p>
            <a:pPr lvl="1"/>
            <a:endParaRPr lang="en-AU" dirty="0"/>
          </a:p>
          <a:p>
            <a:r>
              <a:rPr lang="en-AU" dirty="0" smtClean="0"/>
              <a:t>Let’s look at how we can implement a Quadratic Bezier Curve…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2305" t="12200" r="14098" b="21201"/>
          <a:stretch/>
        </p:blipFill>
        <p:spPr>
          <a:xfrm>
            <a:off x="5652120" y="1707654"/>
            <a:ext cx="2895889" cy="1728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80112" y="278777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787774"/>
                <a:ext cx="49404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84176" y="169943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176" y="1699438"/>
                <a:ext cx="49404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63170" y="264375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170" y="2643758"/>
                <a:ext cx="49404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39924" y="3459207"/>
                <a:ext cx="25202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600" dirty="0" smtClean="0">
                    <a:solidFill>
                      <a:schemeClr val="bg1"/>
                    </a:solidFill>
                  </a:rPr>
                  <a:t>Here the red line represents a Quadratic Bezier Curve between points </a:t>
                </a:r>
                <a14:m>
                  <m:oMath xmlns:m="http://schemas.openxmlformats.org/officeDocument/2006/math">
                    <m:r>
                      <a:rPr lang="en-AU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sz="1600" dirty="0" smtClean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924" y="3459207"/>
                <a:ext cx="2520280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726" t="-2190" r="-3148" b="-80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Bezier Curves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323850" y="1203325"/>
                <a:ext cx="4824214" cy="33846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AU" dirty="0" smtClean="0"/>
                  <a:t>To begin with we start with 3 points,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AU" dirty="0" smtClean="0"/>
                  <a:t>, and interpolation scale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The interpolation scale is the same as that used in the previous Linear Interpolations session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We then perform linear interpolations between: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 smtClean="0"/>
                  <a:t> to create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A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AU" dirty="0" smtClean="0"/>
                  <a:t> to create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Each interpolation uses the same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value</a:t>
                </a:r>
                <a:endParaRPr lang="en-AU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850" y="1203325"/>
                <a:ext cx="4824214" cy="3384649"/>
              </a:xfrm>
              <a:blipFill rotWithShape="0">
                <a:blip r:embed="rId3"/>
                <a:stretch>
                  <a:fillRect l="-1138" t="-25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0890" t="16688" r="17144" b="19896"/>
          <a:stretch/>
        </p:blipFill>
        <p:spPr>
          <a:xfrm>
            <a:off x="5652121" y="1094793"/>
            <a:ext cx="2895888" cy="1692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80112" y="206524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065247"/>
                <a:ext cx="49404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84176" y="112092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176" y="1120927"/>
                <a:ext cx="49404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063170" y="206524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170" y="2065247"/>
                <a:ext cx="494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17744" t="15304" r="16737" b="15304"/>
          <a:stretch/>
        </p:blipFill>
        <p:spPr>
          <a:xfrm>
            <a:off x="5652121" y="2822986"/>
            <a:ext cx="2895888" cy="1692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80112" y="37633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763354"/>
                <a:ext cx="49404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84176" y="281903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176" y="2819034"/>
                <a:ext cx="49404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63170" y="37633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170" y="3763354"/>
                <a:ext cx="4940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90130" y="329816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130" y="3298168"/>
                <a:ext cx="4940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89902" y="329816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02" y="3298168"/>
                <a:ext cx="494046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410" t="13655" r="16591" b="15472"/>
          <a:stretch/>
        </p:blipFill>
        <p:spPr>
          <a:xfrm>
            <a:off x="5650853" y="1131590"/>
            <a:ext cx="2897156" cy="171195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Bezier Curves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323850" y="1203325"/>
                <a:ext cx="5184254" cy="33846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 smtClean="0"/>
                  <a:t>We then interpolate between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 smtClean="0"/>
                  <a:t> using the same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value</a:t>
                </a:r>
              </a:p>
              <a:p>
                <a:pPr lvl="1"/>
                <a:r>
                  <a:rPr lang="en-AU" dirty="0" smtClean="0"/>
                  <a:t>The result of this interpolation is the actual interpolated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Quadratic Bezier Curve</a:t>
                </a:r>
                <a:r>
                  <a:rPr lang="en-AU" dirty="0" smtClean="0"/>
                  <a:t> value!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If we were to plot this interpolated result’s movement it would create a curve</a:t>
                </a:r>
                <a:endParaRPr lang="en-AU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850" y="1203325"/>
                <a:ext cx="5184254" cy="3384649"/>
              </a:xfrm>
              <a:blipFill rotWithShape="0">
                <a:blip r:embed="rId4"/>
                <a:stretch>
                  <a:fillRect l="-1763" t="-2698" r="-235" b="-19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80112" y="216294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162942"/>
                <a:ext cx="49404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84176" y="121862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176" y="1218622"/>
                <a:ext cx="49404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63170" y="216294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170" y="2162942"/>
                <a:ext cx="494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90130" y="169775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130" y="1697756"/>
                <a:ext cx="49404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78354" y="169775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354" y="1697756"/>
                <a:ext cx="49404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13095" t="13905" r="17569" b="15911"/>
          <a:stretch/>
        </p:blipFill>
        <p:spPr>
          <a:xfrm>
            <a:off x="5650853" y="3003798"/>
            <a:ext cx="2897156" cy="16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Simple Code Example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097161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Quadratic Bezier Curves can be implemented in a few ways, but a simple method is to make use of a linear interpolation method</a:t>
            </a:r>
            <a:endParaRPr lang="en-AU" dirty="0"/>
          </a:p>
        </p:txBody>
      </p:sp>
      <p:sp>
        <p:nvSpPr>
          <p:cNvPr id="8" name="TextBox 4"/>
          <p:cNvSpPr txBox="1"/>
          <p:nvPr/>
        </p:nvSpPr>
        <p:spPr>
          <a:xfrm>
            <a:off x="1529903" y="2300486"/>
            <a:ext cx="5364435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smtClean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100" dirty="0" err="1" smtClean="0">
                <a:solidFill>
                  <a:srgbClr val="880000"/>
                </a:solidFill>
                <a:latin typeface="Consolas"/>
              </a:rPr>
              <a:t>lerp</a:t>
            </a:r>
            <a:r>
              <a:rPr lang="fr-FR" sz="11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1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1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100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fr-FR" sz="11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100" dirty="0" err="1">
                <a:solidFill>
                  <a:srgbClr val="0000FF"/>
                </a:solidFill>
                <a:latin typeface="Consolas"/>
              </a:rPr>
              <a:t>float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1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1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  <a:p>
            <a:r>
              <a:rPr lang="en-AU" sz="1100" dirty="0">
                <a:solidFill>
                  <a:srgbClr val="0000FF"/>
                </a:solidFill>
                <a:latin typeface="Consolas"/>
              </a:rPr>
              <a:t>     return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 * (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1 - 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+ 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b 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  <a:p>
            <a:r>
              <a:rPr lang="en-A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AU" sz="1100" dirty="0">
              <a:latin typeface="Consolas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100" dirty="0" err="1" smtClean="0">
                <a:solidFill>
                  <a:srgbClr val="880000"/>
                </a:solidFill>
                <a:latin typeface="Consolas"/>
              </a:rPr>
              <a:t>quadraticBezier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1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c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AU" sz="11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AU" sz="1100" dirty="0" smtClean="0">
                <a:solidFill>
                  <a:srgbClr val="008000"/>
                </a:solidFill>
                <a:latin typeface="Consolas"/>
              </a:rPr>
              <a:t>// lerp </a:t>
            </a:r>
            <a:r>
              <a:rPr lang="en-AU" sz="1100" dirty="0">
                <a:solidFill>
                  <a:srgbClr val="008000"/>
                </a:solidFill>
                <a:latin typeface="Consolas"/>
              </a:rPr>
              <a:t>from the first point to the second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fr-FR" sz="1100" dirty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100" dirty="0" smtClean="0">
                <a:solidFill>
                  <a:srgbClr val="000080"/>
                </a:solidFill>
                <a:latin typeface="Consolas"/>
              </a:rPr>
              <a:t>mid1</a:t>
            </a:r>
            <a:r>
              <a:rPr lang="pt-BR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1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pt-BR" sz="1100" dirty="0" smtClean="0">
                <a:solidFill>
                  <a:srgbClr val="880000"/>
                </a:solidFill>
                <a:latin typeface="Consolas"/>
              </a:rPr>
              <a:t>lerp</a:t>
            </a:r>
            <a:r>
              <a:rPr lang="pt-BR" sz="11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1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pt-BR" sz="11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100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pt-BR" sz="11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1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pt-BR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1"/>
            <a:endParaRPr lang="pt-BR" sz="11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AU" sz="1100" dirty="0" smtClean="0">
                <a:solidFill>
                  <a:srgbClr val="008000"/>
                </a:solidFill>
                <a:latin typeface="Consolas"/>
              </a:rPr>
              <a:t>// lerp </a:t>
            </a:r>
            <a:r>
              <a:rPr lang="en-AU" sz="1100" dirty="0">
                <a:solidFill>
                  <a:srgbClr val="008000"/>
                </a:solidFill>
                <a:latin typeface="Consolas"/>
              </a:rPr>
              <a:t>from the second point to the third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fr-FR" sz="1100" dirty="0">
                <a:solidFill>
                  <a:srgbClr val="0000FF"/>
                </a:solidFill>
                <a:latin typeface="Consolas"/>
              </a:rPr>
              <a:t>Vector2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mid2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AU" sz="1100" dirty="0" smtClean="0">
                <a:solidFill>
                  <a:srgbClr val="880000"/>
                </a:solidFill>
                <a:latin typeface="Consolas"/>
              </a:rPr>
              <a:t>lerp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c</a:t>
            </a:r>
            <a:r>
              <a:rPr lang="en-AU" sz="11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1"/>
            <a:endParaRPr lang="en-AU" sz="11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AU" sz="1100" dirty="0" smtClean="0">
                <a:solidFill>
                  <a:srgbClr val="008000"/>
                </a:solidFill>
                <a:latin typeface="Consolas"/>
              </a:rPr>
              <a:t>// return </a:t>
            </a:r>
            <a:r>
              <a:rPr lang="en-AU" sz="1100" dirty="0">
                <a:solidFill>
                  <a:srgbClr val="008000"/>
                </a:solidFill>
                <a:latin typeface="Consolas"/>
              </a:rPr>
              <a:t>the lerp from the two intermediate points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AU" sz="1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100" dirty="0">
                <a:solidFill>
                  <a:srgbClr val="880000"/>
                </a:solidFill>
                <a:latin typeface="Consolas"/>
              </a:rPr>
              <a:t>lerp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AU" sz="1100" dirty="0">
                <a:solidFill>
                  <a:srgbClr val="000080"/>
                </a:solidFill>
                <a:latin typeface="Consolas"/>
              </a:rPr>
              <a:t>mid1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AU" sz="1100" dirty="0">
                <a:solidFill>
                  <a:srgbClr val="000080"/>
                </a:solidFill>
                <a:latin typeface="Consolas"/>
              </a:rPr>
              <a:t>mid2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AU" sz="11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AU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6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117" t="7287" r="8401" b="14382"/>
          <a:stretch/>
        </p:blipFill>
        <p:spPr>
          <a:xfrm>
            <a:off x="5652120" y="2033690"/>
            <a:ext cx="3312368" cy="1978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Cubic Bezier Curves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>
                    <a:solidFill>
                      <a:srgbClr val="00B0F0"/>
                    </a:solidFill>
                  </a:rPr>
                  <a:t>Cubic Bezier Curves </a:t>
                </a:r>
                <a:r>
                  <a:rPr lang="en-AU" dirty="0" smtClean="0"/>
                  <a:t>using 4 control points can be implemented in the same manner</a:t>
                </a:r>
              </a:p>
              <a:p>
                <a:pPr lvl="1"/>
                <a:r>
                  <a:rPr lang="en-AU" dirty="0" smtClean="0"/>
                  <a:t>Interpolate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AU" dirty="0" smtClean="0"/>
                  <a:t>to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AU" dirty="0" smtClean="0"/>
                  <a:t>for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Interpolate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AU" dirty="0" smtClean="0"/>
                  <a:t>to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AU" dirty="0" smtClean="0"/>
                  <a:t>for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Interpolate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AU" dirty="0" smtClean="0"/>
                  <a:t>to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AU" dirty="0" smtClean="0"/>
                  <a:t>for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Interpolate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AU" dirty="0" smtClean="0"/>
                  <a:t>to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AU" dirty="0" smtClean="0"/>
                  <a:t>for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Interpolate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AU" dirty="0" smtClean="0"/>
                  <a:t>to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AU" dirty="0" smtClean="0"/>
                  <a:t>for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Interpolate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AU" dirty="0" smtClean="0"/>
                  <a:t>to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AU" dirty="0" smtClean="0"/>
                  <a:t>for the actual result</a:t>
                </a:r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411" t="-2878" b="-7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2120" y="340184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401842"/>
                <a:ext cx="49404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52120" y="206657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066577"/>
                <a:ext cx="49404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505611" y="206657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11" y="2066577"/>
                <a:ext cx="49404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9452" y="265346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452" y="2653468"/>
                <a:ext cx="494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52320" y="206657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066577"/>
                <a:ext cx="49404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88027" y="355617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27" y="3556177"/>
                <a:ext cx="49404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42450" y="300566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450" y="3005661"/>
                <a:ext cx="49404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77898" y="2609754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98" y="2609754"/>
                <a:ext cx="47481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46366" y="2925311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366" y="2925311"/>
                <a:ext cx="47481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7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Bezier Curves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472286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Although the previous methods seemed straight forward, they become quite cumbersome when dealing with Bezier Curves of higher order, meaning more than 4 control points</a:t>
            </a:r>
          </a:p>
          <a:p>
            <a:pPr lvl="1"/>
            <a:r>
              <a:rPr lang="en-AU" dirty="0" smtClean="0"/>
              <a:t>That’s right, Bezier Curves can have more than just 3 or 4 control points!</a:t>
            </a:r>
          </a:p>
          <a:p>
            <a:pPr lvl="1"/>
            <a:endParaRPr lang="en-AU" dirty="0"/>
          </a:p>
          <a:p>
            <a:r>
              <a:rPr lang="en-AU" dirty="0" smtClean="0"/>
              <a:t>Various algorithms exist that can implement higher order Bezier Curves</a:t>
            </a:r>
          </a:p>
          <a:p>
            <a:pPr lvl="1"/>
            <a:r>
              <a:rPr lang="en-AU" dirty="0" smtClean="0"/>
              <a:t>The </a:t>
            </a:r>
            <a:r>
              <a:rPr lang="en-AU" dirty="0" smtClean="0">
                <a:solidFill>
                  <a:srgbClr val="00B0F0"/>
                </a:solidFill>
              </a:rPr>
              <a:t>de </a:t>
            </a:r>
            <a:r>
              <a:rPr lang="en-AU" dirty="0" err="1" smtClean="0">
                <a:solidFill>
                  <a:srgbClr val="00B0F0"/>
                </a:solidFill>
              </a:rPr>
              <a:t>Casteljau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algorithm is a method that uses recursive iteration to find the interpolated point within any number of control points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39702"/>
            <a:ext cx="2977277" cy="12405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18934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1029</Words>
  <Application>Microsoft Office PowerPoint</Application>
  <PresentationFormat>On-screen Show (16:9)</PresentationFormat>
  <Paragraphs>194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Office Theme</vt:lpstr>
      <vt:lpstr>Curves and Splines</vt:lpstr>
      <vt:lpstr>Contents</vt:lpstr>
      <vt:lpstr>Interpolation</vt:lpstr>
      <vt:lpstr>Bezier Curves</vt:lpstr>
      <vt:lpstr>Bezier Curves</vt:lpstr>
      <vt:lpstr>Bezier Curves</vt:lpstr>
      <vt:lpstr>Simple Code Example</vt:lpstr>
      <vt:lpstr>Cubic Bezier Curves</vt:lpstr>
      <vt:lpstr>Bezier Curves</vt:lpstr>
      <vt:lpstr>Hermite Curves</vt:lpstr>
      <vt:lpstr>Hermite Basis Functions</vt:lpstr>
      <vt:lpstr>Hermite Basis Functions</vt:lpstr>
      <vt:lpstr>Code Example</vt:lpstr>
      <vt:lpstr>Splines</vt:lpstr>
      <vt:lpstr>Cardinal Splines</vt:lpstr>
      <vt:lpstr>Catmull-Rom Splines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62</cp:revision>
  <dcterms:created xsi:type="dcterms:W3CDTF">2014-07-14T04:04:52Z</dcterms:created>
  <dcterms:modified xsi:type="dcterms:W3CDTF">2017-04-03T04:48:45Z</dcterms:modified>
</cp:coreProperties>
</file>