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63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</p:sldIdLst>
  <p:sldSz cx="9144000" cy="5143500" type="screen16x9"/>
  <p:notesSz cx="6858000" cy="9144000"/>
  <p:custDataLst>
    <p:tags r:id="rId2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62" d="100"/>
          <a:sy n="162" d="100"/>
        </p:scale>
        <p:origin x="108" y="28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95DE15-1CB2-4A24-AFFF-D3DDE89DC4AB}" type="datetimeFigureOut">
              <a:rPr lang="en-GB" smtClean="0"/>
              <a:t>03/04/2017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D1121-D736-4287-BB14-2A76EC012B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21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31CE-6BBD-4FCE-8CAB-D295C10DA5FB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83604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31CE-6BBD-4FCE-8CAB-D295C10DA5FB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01929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31CE-6BBD-4FCE-8CAB-D295C10DA5FB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297760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31CE-6BBD-4FCE-8CAB-D295C10DA5FB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45518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55576" y="771550"/>
            <a:ext cx="7632848" cy="1728192"/>
          </a:xfrm>
        </p:spPr>
        <p:txBody>
          <a:bodyPr>
            <a:normAutofit/>
          </a:bodyPr>
          <a:lstStyle>
            <a:lvl1pPr algn="l">
              <a:defRPr sz="4800"/>
            </a:lvl1pPr>
          </a:lstStyle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5576" y="2571750"/>
            <a:ext cx="7632848" cy="1152128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subtitle</a:t>
            </a:r>
            <a:endParaRPr lang="en-A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755650" y="4386138"/>
            <a:ext cx="7272734" cy="345852"/>
          </a:xfrm>
        </p:spPr>
        <p:txBody>
          <a:bodyPr>
            <a:noAutofit/>
          </a:bodyPr>
          <a:lstStyle>
            <a:lvl1pPr marL="0" indent="0"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2pPr>
            <a:lvl3pPr marL="914400" indent="0">
              <a:buNone/>
              <a:defRPr sz="1100">
                <a:solidFill>
                  <a:schemeClr val="bg1">
                    <a:lumMod val="75000"/>
                  </a:schemeClr>
                </a:solidFill>
              </a:defRPr>
            </a:lvl3pPr>
            <a:lvl4pPr marL="1371600" indent="0">
              <a:buNone/>
              <a:defRPr sz="1050">
                <a:solidFill>
                  <a:schemeClr val="bg1">
                    <a:lumMod val="75000"/>
                  </a:schemeClr>
                </a:solidFill>
              </a:defRPr>
            </a:lvl4pPr>
            <a:lvl5pPr marL="1828800" indent="0">
              <a:buNone/>
              <a:defRPr sz="1050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add or edit date and editor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755650" y="3827810"/>
            <a:ext cx="7632774" cy="486320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rgbClr val="00B0F0"/>
                </a:solidFill>
              </a:defRPr>
            </a:lvl1pPr>
          </a:lstStyle>
          <a:p>
            <a:pPr lvl="0"/>
            <a:r>
              <a:rPr lang="en-US" dirty="0" smtClean="0"/>
              <a:t>Click to edit COURSE AREA - Topic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18763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1203325"/>
            <a:ext cx="7776542" cy="338464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Click to edit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81093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7" y="205979"/>
            <a:ext cx="8641085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NOTES</a:t>
            </a:r>
          </a:p>
          <a:p>
            <a:pPr lvl="0"/>
            <a:r>
              <a:rPr lang="en-US" dirty="0" smtClean="0"/>
              <a:t>Click to edit notes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23850" y="1200150"/>
            <a:ext cx="6192838" cy="33940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9564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3528" y="1203598"/>
            <a:ext cx="5486400" cy="37444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950496" y="1203598"/>
            <a:ext cx="2736304" cy="283249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962565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1760" y="205979"/>
            <a:ext cx="655285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NOTES</a:t>
            </a:r>
          </a:p>
          <a:p>
            <a:pPr lvl="0"/>
            <a:r>
              <a:rPr lang="en-US" dirty="0" smtClean="0"/>
              <a:t>Click to edit notes</a:t>
            </a:r>
            <a:endParaRPr lang="en-GB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79513" y="31143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 smtClean="0">
                <a:solidFill>
                  <a:schemeClr val="bg1"/>
                </a:solidFill>
              </a:rPr>
              <a:t>EXCERCISE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50825" y="1200150"/>
            <a:ext cx="6265863" cy="3394075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  <a:lvl2pPr marL="914400" indent="-457200">
              <a:buFont typeface="+mj-lt"/>
              <a:buAutoNum type="alphaLcParenR"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6096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108520" y="205979"/>
            <a:ext cx="9433048" cy="8572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1760" y="205979"/>
            <a:ext cx="655285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NOTES</a:t>
            </a:r>
          </a:p>
          <a:p>
            <a:pPr lvl="0"/>
            <a:r>
              <a:rPr lang="en-US" dirty="0" smtClean="0"/>
              <a:t>Click to edit notes</a:t>
            </a:r>
            <a:endParaRPr lang="en-GB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79513" y="31143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 smtClean="0">
                <a:solidFill>
                  <a:schemeClr val="bg1"/>
                </a:solidFill>
              </a:rPr>
              <a:t>EXCERCISE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323850" y="1200150"/>
            <a:ext cx="6264275" cy="3394075"/>
          </a:xfrm>
        </p:spPr>
        <p:txBody>
          <a:bodyPr/>
          <a:lstStyle>
            <a:lvl1pPr marL="514350" indent="-514350">
              <a:buFont typeface="+mj-lt"/>
              <a:buAutoNum type="arabicPeriod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914400" indent="-457200">
              <a:buFont typeface="+mj-lt"/>
              <a:buAutoNum type="alphaLcParenR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 marL="1371600" indent="-4572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 marL="1714500" indent="-3429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 marL="2171700" indent="-3429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2776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1200151"/>
            <a:ext cx="7776864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19674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7" r:id="rId4"/>
    <p:sldLayoutId id="2147483659" r:id="rId5"/>
    <p:sldLayoutId id="2147483660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b="0" i="0" u="none" kern="1200">
          <a:solidFill>
            <a:srgbClr val="00B0F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92D050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B0F0"/>
        </a:buClr>
        <a:buFont typeface="Arial" panose="020B0604020202020204" pitchFamily="34" charset="0"/>
        <a:buChar char="–"/>
        <a:defRPr sz="2400" b="0" i="0" u="none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eometrictools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Geometry - Narrow-phase Collision Detection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Separating Axis Theorem for Convex Hulls</a:t>
            </a:r>
          </a:p>
          <a:p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AU" dirty="0" smtClean="0"/>
              <a:t>Programming – Math for Games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155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3689425" y="205979"/>
            <a:ext cx="4446424" cy="4565448"/>
            <a:chOff x="2456526" y="144020"/>
            <a:chExt cx="4446424" cy="4565448"/>
          </a:xfrm>
        </p:grpSpPr>
        <p:sp>
          <p:nvSpPr>
            <p:cNvPr id="238" name="Isosceles Triangle 237"/>
            <p:cNvSpPr/>
            <p:nvPr/>
          </p:nvSpPr>
          <p:spPr>
            <a:xfrm>
              <a:off x="4618388" y="2017898"/>
              <a:ext cx="746039" cy="643136"/>
            </a:xfrm>
            <a:prstGeom prst="triangle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Rectangle 239"/>
            <p:cNvSpPr/>
            <p:nvPr/>
          </p:nvSpPr>
          <p:spPr>
            <a:xfrm rot="2802375">
              <a:off x="3736038" y="2637118"/>
              <a:ext cx="845048" cy="565619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3" name="Straight Connector 242"/>
            <p:cNvCxnSpPr/>
            <p:nvPr/>
          </p:nvCxnSpPr>
          <p:spPr>
            <a:xfrm>
              <a:off x="3207967" y="4486066"/>
              <a:ext cx="2770485" cy="0"/>
            </a:xfrm>
            <a:prstGeom prst="line">
              <a:avLst/>
            </a:prstGeom>
            <a:ln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flipV="1">
              <a:off x="2456526" y="846624"/>
              <a:ext cx="1562168" cy="2693386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>
              <a:off x="4347009" y="367420"/>
              <a:ext cx="2029801" cy="3499642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flipH="1">
              <a:off x="5114683" y="3024659"/>
              <a:ext cx="1788267" cy="1684809"/>
            </a:xfrm>
            <a:prstGeom prst="line">
              <a:avLst/>
            </a:prstGeom>
            <a:ln>
              <a:solidFill>
                <a:schemeClr val="tx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flipH="1">
              <a:off x="2637023" y="144020"/>
              <a:ext cx="2498354" cy="2353814"/>
            </a:xfrm>
            <a:prstGeom prst="line">
              <a:avLst/>
            </a:prstGeom>
            <a:ln>
              <a:solidFill>
                <a:schemeClr val="tx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/>
          </p:nvCxnSpPr>
          <p:spPr>
            <a:xfrm>
              <a:off x="4420481" y="568672"/>
              <a:ext cx="2482469" cy="2634907"/>
            </a:xfrm>
            <a:prstGeom prst="line">
              <a:avLst/>
            </a:prstGeom>
            <a:ln>
              <a:solidFill>
                <a:schemeClr val="bg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flipH="1" flipV="1">
              <a:off x="2562266" y="2924806"/>
              <a:ext cx="1595937" cy="1693938"/>
            </a:xfrm>
            <a:prstGeom prst="line">
              <a:avLst/>
            </a:prstGeom>
            <a:ln>
              <a:solidFill>
                <a:schemeClr val="tx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3662978" y="4510088"/>
              <a:ext cx="990259" cy="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4618388" y="4548188"/>
              <a:ext cx="746039" cy="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>
              <a:off x="4618388" y="4591050"/>
              <a:ext cx="34849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4658303" y="1993818"/>
              <a:ext cx="1099987" cy="1036351"/>
            </a:xfrm>
            <a:prstGeom prst="line">
              <a:avLst/>
            </a:prstGeom>
            <a:ln>
              <a:solidFill>
                <a:schemeClr val="tx2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>
              <a:off x="4066976" y="1373353"/>
              <a:ext cx="1110839" cy="1046574"/>
            </a:xfrm>
            <a:prstGeom prst="line">
              <a:avLst/>
            </a:prstGeom>
            <a:ln>
              <a:solidFill>
                <a:schemeClr val="tx2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5345879" y="2143125"/>
              <a:ext cx="549710" cy="517909"/>
            </a:xfrm>
            <a:prstGeom prst="line">
              <a:avLst/>
            </a:prstGeom>
            <a:ln w="9525">
              <a:solidFill>
                <a:schemeClr val="accent2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>
              <a:off x="4614062" y="1783695"/>
              <a:ext cx="931211" cy="877339"/>
            </a:xfrm>
            <a:prstGeom prst="line">
              <a:avLst/>
            </a:prstGeom>
            <a:ln w="9525">
              <a:solidFill>
                <a:schemeClr val="accent2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>
              <a:off x="4980860" y="1637451"/>
              <a:ext cx="428441" cy="403656"/>
            </a:xfrm>
            <a:prstGeom prst="line">
              <a:avLst/>
            </a:prstGeom>
            <a:ln w="9525">
              <a:solidFill>
                <a:schemeClr val="accent2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5195228" y="1351727"/>
              <a:ext cx="584297" cy="620176"/>
            </a:xfrm>
            <a:prstGeom prst="line">
              <a:avLst/>
            </a:prstGeom>
            <a:ln w="38100">
              <a:solidFill>
                <a:schemeClr val="tx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5475501" y="1596524"/>
              <a:ext cx="467901" cy="496633"/>
            </a:xfrm>
            <a:prstGeom prst="line">
              <a:avLst/>
            </a:prstGeom>
            <a:ln w="38100">
              <a:solidFill>
                <a:schemeClr val="accent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5499837" y="1572503"/>
              <a:ext cx="331390" cy="351739"/>
            </a:xfrm>
            <a:prstGeom prst="line">
              <a:avLst/>
            </a:prstGeom>
            <a:ln w="38100">
              <a:solidFill>
                <a:srgbClr val="00B05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Separating Axis Theorem</a:t>
            </a:r>
            <a:endParaRPr lang="en-US" dirty="0"/>
          </a:p>
        </p:txBody>
      </p:sp>
      <p:sp>
        <p:nvSpPr>
          <p:cNvPr id="21" name="Content Placeholder 20"/>
          <p:cNvSpPr>
            <a:spLocks noGrp="1"/>
          </p:cNvSpPr>
          <p:nvPr>
            <p:ph idx="4294967295"/>
          </p:nvPr>
        </p:nvSpPr>
        <p:spPr>
          <a:xfrm>
            <a:off x="323527" y="1200151"/>
            <a:ext cx="3434220" cy="3394472"/>
          </a:xfrm>
          <a:prstGeom prst="rect">
            <a:avLst/>
          </a:prstGeom>
        </p:spPr>
        <p:txBody>
          <a:bodyPr/>
          <a:lstStyle/>
          <a:p>
            <a:r>
              <a:rPr lang="en-AU" dirty="0"/>
              <a:t>Continue calculating the </a:t>
            </a:r>
            <a:r>
              <a:rPr lang="en-AU" i="1" dirty="0" smtClean="0">
                <a:solidFill>
                  <a:srgbClr val="00B0F0"/>
                </a:solidFill>
              </a:rPr>
              <a:t>overlap </a:t>
            </a:r>
            <a:r>
              <a:rPr lang="en-AU" dirty="0" smtClean="0"/>
              <a:t>for </a:t>
            </a:r>
            <a:r>
              <a:rPr lang="en-AU" dirty="0"/>
              <a:t>ALL </a:t>
            </a:r>
            <a:r>
              <a:rPr lang="en-AU" i="1" dirty="0">
                <a:solidFill>
                  <a:srgbClr val="00B0F0"/>
                </a:solidFill>
              </a:rPr>
              <a:t>axes of </a:t>
            </a:r>
            <a:r>
              <a:rPr lang="en-AU" i="1" dirty="0" smtClean="0">
                <a:solidFill>
                  <a:srgbClr val="00B0F0"/>
                </a:solidFill>
              </a:rPr>
              <a:t>separation</a:t>
            </a:r>
            <a:endParaRPr lang="en-AU" i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675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3679151" y="205979"/>
            <a:ext cx="4446424" cy="4565448"/>
            <a:chOff x="2456526" y="144020"/>
            <a:chExt cx="4446424" cy="4565448"/>
          </a:xfrm>
        </p:grpSpPr>
        <p:grpSp>
          <p:nvGrpSpPr>
            <p:cNvPr id="101" name="Group 100"/>
            <p:cNvGrpSpPr/>
            <p:nvPr/>
          </p:nvGrpSpPr>
          <p:grpSpPr>
            <a:xfrm>
              <a:off x="2456526" y="144020"/>
              <a:ext cx="4446424" cy="4565448"/>
              <a:chOff x="3668876" y="174842"/>
              <a:chExt cx="2982088" cy="3061914"/>
            </a:xfrm>
          </p:grpSpPr>
          <p:sp>
            <p:nvSpPr>
              <p:cNvPr id="238" name="Isosceles Triangle 237"/>
              <p:cNvSpPr/>
              <p:nvPr/>
            </p:nvSpPr>
            <p:spPr>
              <a:xfrm>
                <a:off x="5118774" y="1431598"/>
                <a:ext cx="500347" cy="431333"/>
              </a:xfrm>
              <a:prstGeom prst="triangle">
                <a:avLst/>
              </a:prstGeom>
              <a:noFill/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Rectangle 239"/>
              <p:cNvSpPr/>
              <p:nvPr/>
            </p:nvSpPr>
            <p:spPr>
              <a:xfrm rot="2802375">
                <a:off x="4527008" y="1846891"/>
                <a:ext cx="566749" cy="379344"/>
              </a:xfrm>
              <a:prstGeom prst="rect">
                <a:avLst/>
              </a:pr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3" name="Straight Connector 242"/>
              <p:cNvCxnSpPr/>
              <p:nvPr/>
            </p:nvCxnSpPr>
            <p:spPr>
              <a:xfrm>
                <a:off x="4172846" y="3086927"/>
                <a:ext cx="1858084" cy="0"/>
              </a:xfrm>
              <a:prstGeom prst="line">
                <a:avLst/>
              </a:prstGeom>
              <a:ln>
                <a:solidFill>
                  <a:schemeClr val="accent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/>
              <p:cNvCxnSpPr/>
              <p:nvPr/>
            </p:nvCxnSpPr>
            <p:spPr>
              <a:xfrm flipV="1">
                <a:off x="3668876" y="646058"/>
                <a:ext cx="1047701" cy="1806376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/>
              <p:cNvCxnSpPr/>
              <p:nvPr/>
            </p:nvCxnSpPr>
            <p:spPr>
              <a:xfrm>
                <a:off x="4936768" y="324670"/>
                <a:ext cx="1361329" cy="2347109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/>
              <p:cNvCxnSpPr/>
              <p:nvPr/>
            </p:nvCxnSpPr>
            <p:spPr>
              <a:xfrm flipH="1">
                <a:off x="5451625" y="2106803"/>
                <a:ext cx="1199339" cy="1129953"/>
              </a:xfrm>
              <a:prstGeom prst="line">
                <a:avLst/>
              </a:prstGeom>
              <a:ln>
                <a:solidFill>
                  <a:schemeClr val="tx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 flipH="1">
                <a:off x="3789930" y="174842"/>
                <a:ext cx="1675574" cy="1578635"/>
              </a:xfrm>
              <a:prstGeom prst="line">
                <a:avLst/>
              </a:prstGeom>
              <a:ln>
                <a:solidFill>
                  <a:schemeClr val="bg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/>
              <p:cNvCxnSpPr/>
              <p:nvPr/>
            </p:nvCxnSpPr>
            <p:spPr>
              <a:xfrm>
                <a:off x="4986044" y="459644"/>
                <a:ext cx="1664920" cy="1767156"/>
              </a:xfrm>
              <a:prstGeom prst="line">
                <a:avLst/>
              </a:prstGeom>
              <a:ln>
                <a:solidFill>
                  <a:schemeClr val="tx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 flipH="1" flipV="1">
                <a:off x="3739793" y="2039835"/>
                <a:ext cx="1070349" cy="1136075"/>
              </a:xfrm>
              <a:prstGeom prst="line">
                <a:avLst/>
              </a:prstGeom>
              <a:ln>
                <a:solidFill>
                  <a:schemeClr val="tx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" name="Straight Connector 11"/>
            <p:cNvCxnSpPr/>
            <p:nvPr/>
          </p:nvCxnSpPr>
          <p:spPr>
            <a:xfrm>
              <a:off x="3662978" y="4510088"/>
              <a:ext cx="990259" cy="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618388" y="4548188"/>
              <a:ext cx="746039" cy="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618388" y="4591050"/>
              <a:ext cx="34849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195228" y="1351727"/>
              <a:ext cx="584297" cy="620176"/>
            </a:xfrm>
            <a:prstGeom prst="line">
              <a:avLst/>
            </a:prstGeom>
            <a:ln w="38100">
              <a:solidFill>
                <a:schemeClr val="tx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475501" y="1596524"/>
              <a:ext cx="467901" cy="496633"/>
            </a:xfrm>
            <a:prstGeom prst="line">
              <a:avLst/>
            </a:prstGeom>
            <a:ln w="38100">
              <a:solidFill>
                <a:schemeClr val="accent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499837" y="1572503"/>
              <a:ext cx="331390" cy="351739"/>
            </a:xfrm>
            <a:prstGeom prst="line">
              <a:avLst/>
            </a:prstGeom>
            <a:ln w="38100">
              <a:solidFill>
                <a:srgbClr val="00B05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 flipV="1">
              <a:off x="3034892" y="2131861"/>
              <a:ext cx="622070" cy="660268"/>
            </a:xfrm>
            <a:prstGeom prst="line">
              <a:avLst/>
            </a:prstGeom>
            <a:ln>
              <a:solidFill>
                <a:schemeClr val="tx2"/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 flipV="1">
              <a:off x="3433928" y="1745314"/>
              <a:ext cx="635156" cy="674158"/>
            </a:xfrm>
            <a:prstGeom prst="line">
              <a:avLst/>
            </a:prstGeom>
            <a:ln>
              <a:solidFill>
                <a:schemeClr val="tx2"/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 flipV="1">
              <a:off x="4128633" y="1104235"/>
              <a:ext cx="862775" cy="915754"/>
            </a:xfrm>
            <a:prstGeom prst="line">
              <a:avLst/>
            </a:prstGeom>
            <a:ln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 flipV="1">
              <a:off x="4002742" y="1208276"/>
              <a:ext cx="1362820" cy="1446504"/>
            </a:xfrm>
            <a:prstGeom prst="line">
              <a:avLst/>
            </a:prstGeom>
            <a:ln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 flipV="1">
              <a:off x="3611276" y="1583319"/>
              <a:ext cx="1008812" cy="1070759"/>
            </a:xfrm>
            <a:prstGeom prst="line">
              <a:avLst/>
            </a:prstGeom>
            <a:ln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H="1">
              <a:off x="3004251" y="1729378"/>
              <a:ext cx="407432" cy="383861"/>
            </a:xfrm>
            <a:prstGeom prst="line">
              <a:avLst/>
            </a:prstGeom>
            <a:ln w="38100">
              <a:solidFill>
                <a:schemeClr val="tx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3569335" y="1053127"/>
              <a:ext cx="509298" cy="479836"/>
            </a:xfrm>
            <a:prstGeom prst="line">
              <a:avLst/>
            </a:prstGeom>
            <a:ln w="38100">
              <a:solidFill>
                <a:schemeClr val="accent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3360234" y="1502039"/>
              <a:ext cx="182771" cy="172198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Separating Axis Theorem</a:t>
            </a:r>
            <a:endParaRPr lang="en-US" dirty="0"/>
          </a:p>
        </p:txBody>
      </p:sp>
      <p:sp>
        <p:nvSpPr>
          <p:cNvPr id="28" name="Content Placeholder 27"/>
          <p:cNvSpPr>
            <a:spLocks noGrp="1"/>
          </p:cNvSpPr>
          <p:nvPr>
            <p:ph idx="4294967295"/>
          </p:nvPr>
        </p:nvSpPr>
        <p:spPr>
          <a:xfrm>
            <a:off x="323527" y="1200151"/>
            <a:ext cx="3927973" cy="339447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Negative overlap means no </a:t>
            </a:r>
            <a:r>
              <a:rPr lang="en-US" dirty="0" smtClean="0"/>
              <a:t>overlap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Further calculation is not necessary!</a:t>
            </a:r>
          </a:p>
          <a:p>
            <a:pPr lvl="1"/>
            <a:endParaRPr lang="en-US" dirty="0"/>
          </a:p>
          <a:p>
            <a:r>
              <a:rPr lang="en-US" dirty="0" smtClean="0"/>
              <a:t>Stop the algorithm!</a:t>
            </a:r>
          </a:p>
        </p:txBody>
      </p:sp>
    </p:spTree>
    <p:extLst>
      <p:ext uri="{BB962C8B-B14F-4D97-AF65-F5344CB8AC3E}">
        <p14:creationId xmlns:p14="http://schemas.microsoft.com/office/powerpoint/2010/main" val="136760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Separating Axis Theorem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Content Placeholder 27"/>
              <p:cNvSpPr>
                <a:spLocks noGrp="1"/>
              </p:cNvSpPr>
              <p:nvPr>
                <p:ph idx="4294967295"/>
              </p:nvPr>
            </p:nvSpPr>
            <p:spPr>
              <a:xfrm>
                <a:off x="323527" y="1200151"/>
                <a:ext cx="3367181" cy="3394472"/>
              </a:xfrm>
              <a:prstGeom prst="rect">
                <a:avLst/>
              </a:prstGeom>
            </p:spPr>
            <p:txBody>
              <a:bodyPr>
                <a:normAutofit fontScale="92500"/>
              </a:bodyPr>
              <a:lstStyle/>
              <a:p>
                <a:r>
                  <a:rPr lang="en-US" dirty="0" smtClean="0"/>
                  <a:t>Suppose they were </a:t>
                </a:r>
                <a:r>
                  <a:rPr lang="en-US" dirty="0" smtClean="0"/>
                  <a:t>overlapping</a:t>
                </a:r>
                <a:endParaRPr lang="en-US" dirty="0" smtClean="0"/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Find the </a:t>
                </a:r>
                <a:r>
                  <a:rPr lang="en-US" i="1" dirty="0" smtClean="0">
                    <a:solidFill>
                      <a:srgbClr val="00B0F0"/>
                    </a:solidFill>
                  </a:rPr>
                  <a:t>axis</a:t>
                </a:r>
                <a:r>
                  <a:rPr lang="en-US" dirty="0" smtClean="0">
                    <a:solidFill>
                      <a:srgbClr val="00B0F0"/>
                    </a:solidFill>
                  </a:rPr>
                  <a:t> </a:t>
                </a:r>
                <a:r>
                  <a:rPr lang="en-US" dirty="0" smtClean="0"/>
                  <a:t>with the </a:t>
                </a:r>
                <a:r>
                  <a:rPr lang="en-US" i="1" dirty="0" smtClean="0">
                    <a:solidFill>
                      <a:srgbClr val="00B0F0"/>
                    </a:solidFill>
                  </a:rPr>
                  <a:t>smallest</a:t>
                </a:r>
                <a:r>
                  <a:rPr lang="en-US" dirty="0" smtClean="0">
                    <a:solidFill>
                      <a:srgbClr val="00B0F0"/>
                    </a:solidFill>
                  </a:rPr>
                  <a:t> </a:t>
                </a:r>
                <a:r>
                  <a:rPr lang="en-US" dirty="0" smtClean="0"/>
                  <a:t>overlap</a:t>
                </a:r>
                <a:endParaRPr lang="en-US" dirty="0" smtClean="0"/>
              </a:p>
              <a:p>
                <a:pPr lvl="1"/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</p:txBody>
          </p:sp>
        </mc:Choice>
        <mc:Fallback>
          <p:sp>
            <p:nvSpPr>
              <p:cNvPr id="28" name="Content Placeholder 2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323527" y="1200151"/>
                <a:ext cx="3367181" cy="3394472"/>
              </a:xfrm>
              <a:prstGeom prst="rect">
                <a:avLst/>
              </a:prstGeom>
              <a:blipFill rotWithShape="0">
                <a:blip r:embed="rId2"/>
                <a:stretch>
                  <a:fillRect l="-2717" t="-143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0" name="Group 229"/>
          <p:cNvGrpSpPr/>
          <p:nvPr/>
        </p:nvGrpSpPr>
        <p:grpSpPr>
          <a:xfrm>
            <a:off x="3784892" y="205979"/>
            <a:ext cx="4340684" cy="4565448"/>
            <a:chOff x="3784892" y="205979"/>
            <a:chExt cx="4340684" cy="4565448"/>
          </a:xfrm>
        </p:grpSpPr>
        <p:grpSp>
          <p:nvGrpSpPr>
            <p:cNvPr id="29" name="Group 28"/>
            <p:cNvGrpSpPr/>
            <p:nvPr/>
          </p:nvGrpSpPr>
          <p:grpSpPr>
            <a:xfrm>
              <a:off x="3784892" y="205979"/>
              <a:ext cx="4340684" cy="4565448"/>
              <a:chOff x="2562267" y="144020"/>
              <a:chExt cx="4340684" cy="4565448"/>
            </a:xfrm>
          </p:grpSpPr>
          <p:grpSp>
            <p:nvGrpSpPr>
              <p:cNvPr id="101" name="Group 100"/>
              <p:cNvGrpSpPr/>
              <p:nvPr/>
            </p:nvGrpSpPr>
            <p:grpSpPr>
              <a:xfrm>
                <a:off x="2562267" y="144020"/>
                <a:ext cx="4340684" cy="4565448"/>
                <a:chOff x="3739793" y="174842"/>
                <a:chExt cx="2911171" cy="3061914"/>
              </a:xfrm>
            </p:grpSpPr>
            <p:sp>
              <p:nvSpPr>
                <p:cNvPr id="238" name="Isosceles Triangle 237"/>
                <p:cNvSpPr/>
                <p:nvPr/>
              </p:nvSpPr>
              <p:spPr>
                <a:xfrm>
                  <a:off x="5118774" y="1431598"/>
                  <a:ext cx="500347" cy="431333"/>
                </a:xfrm>
                <a:prstGeom prst="triangle">
                  <a:avLst/>
                </a:prstGeom>
                <a:noFill/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0" name="Rectangle 239"/>
                <p:cNvSpPr/>
                <p:nvPr/>
              </p:nvSpPr>
              <p:spPr>
                <a:xfrm rot="2802375">
                  <a:off x="4695747" y="1683701"/>
                  <a:ext cx="566749" cy="379344"/>
                </a:xfrm>
                <a:prstGeom prst="rect">
                  <a:avLst/>
                </a:prstGeom>
                <a:noFill/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43" name="Straight Connector 242"/>
                <p:cNvCxnSpPr/>
                <p:nvPr/>
              </p:nvCxnSpPr>
              <p:spPr>
                <a:xfrm>
                  <a:off x="4172846" y="3086927"/>
                  <a:ext cx="1858084" cy="0"/>
                </a:xfrm>
                <a:prstGeom prst="line">
                  <a:avLst/>
                </a:prstGeom>
                <a:ln>
                  <a:solidFill>
                    <a:schemeClr val="accent2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8" name="Straight Connector 247"/>
                <p:cNvCxnSpPr/>
                <p:nvPr/>
              </p:nvCxnSpPr>
              <p:spPr>
                <a:xfrm flipV="1">
                  <a:off x="3950506" y="850289"/>
                  <a:ext cx="1047701" cy="1806376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0" name="Straight Connector 249"/>
                <p:cNvCxnSpPr/>
                <p:nvPr/>
              </p:nvCxnSpPr>
              <p:spPr>
                <a:xfrm>
                  <a:off x="4936768" y="324670"/>
                  <a:ext cx="1361329" cy="2347109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2" name="Straight Connector 251"/>
                <p:cNvCxnSpPr/>
                <p:nvPr/>
              </p:nvCxnSpPr>
              <p:spPr>
                <a:xfrm flipH="1">
                  <a:off x="5451625" y="2106803"/>
                  <a:ext cx="1199339" cy="1129953"/>
                </a:xfrm>
                <a:prstGeom prst="line">
                  <a:avLst/>
                </a:prstGeom>
                <a:ln>
                  <a:solidFill>
                    <a:schemeClr val="tx2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/>
                <p:cNvCxnSpPr/>
                <p:nvPr/>
              </p:nvCxnSpPr>
              <p:spPr>
                <a:xfrm flipH="1">
                  <a:off x="3789930" y="174842"/>
                  <a:ext cx="1675574" cy="1578635"/>
                </a:xfrm>
                <a:prstGeom prst="line">
                  <a:avLst/>
                </a:prstGeom>
                <a:ln>
                  <a:solidFill>
                    <a:schemeClr val="tx2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6" name="Straight Connector 255"/>
                <p:cNvCxnSpPr/>
                <p:nvPr/>
              </p:nvCxnSpPr>
              <p:spPr>
                <a:xfrm>
                  <a:off x="4986044" y="459644"/>
                  <a:ext cx="1664920" cy="1767156"/>
                </a:xfrm>
                <a:prstGeom prst="line">
                  <a:avLst/>
                </a:prstGeom>
                <a:ln>
                  <a:solidFill>
                    <a:schemeClr val="tx2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Straight Connector 258"/>
                <p:cNvCxnSpPr/>
                <p:nvPr/>
              </p:nvCxnSpPr>
              <p:spPr>
                <a:xfrm flipH="1" flipV="1">
                  <a:off x="3739793" y="2039835"/>
                  <a:ext cx="1070349" cy="1136075"/>
                </a:xfrm>
                <a:prstGeom prst="line">
                  <a:avLst/>
                </a:prstGeom>
                <a:ln>
                  <a:solidFill>
                    <a:schemeClr val="tx2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" name="Straight Connector 11"/>
              <p:cNvCxnSpPr/>
              <p:nvPr/>
            </p:nvCxnSpPr>
            <p:spPr>
              <a:xfrm>
                <a:off x="3952399" y="4509879"/>
                <a:ext cx="990259" cy="0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4618388" y="4548188"/>
                <a:ext cx="746039" cy="0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4618388" y="4591050"/>
                <a:ext cx="324270" cy="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195228" y="1351727"/>
                <a:ext cx="584297" cy="620176"/>
              </a:xfrm>
              <a:prstGeom prst="line">
                <a:avLst/>
              </a:prstGeom>
              <a:ln w="38100">
                <a:solidFill>
                  <a:schemeClr val="tx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5475501" y="1596524"/>
                <a:ext cx="467901" cy="496633"/>
              </a:xfrm>
              <a:prstGeom prst="line">
                <a:avLst/>
              </a:prstGeom>
              <a:ln w="38100">
                <a:solidFill>
                  <a:schemeClr val="accent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5499837" y="1572503"/>
                <a:ext cx="331390" cy="351739"/>
              </a:xfrm>
              <a:prstGeom prst="line">
                <a:avLst/>
              </a:prstGeom>
              <a:ln w="38100">
                <a:solidFill>
                  <a:srgbClr val="00B05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flipH="1">
                <a:off x="3255849" y="1486055"/>
                <a:ext cx="407432" cy="383861"/>
              </a:xfrm>
              <a:prstGeom prst="line">
                <a:avLst/>
              </a:prstGeom>
              <a:ln w="38100">
                <a:solidFill>
                  <a:schemeClr val="tx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flipH="1">
                <a:off x="3569335" y="1053127"/>
                <a:ext cx="509298" cy="479836"/>
              </a:xfrm>
              <a:prstGeom prst="line">
                <a:avLst/>
              </a:prstGeom>
              <a:ln w="38100">
                <a:solidFill>
                  <a:schemeClr val="accent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 flipH="1">
                <a:off x="3541557" y="1435099"/>
                <a:ext cx="72048" cy="64425"/>
              </a:xfrm>
              <a:prstGeom prst="line">
                <a:avLst/>
              </a:prstGeom>
              <a:ln w="38100">
                <a:solidFill>
                  <a:srgbClr val="00B05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1" name="Straight Connector 30"/>
            <p:cNvCxnSpPr/>
            <p:nvPr/>
          </p:nvCxnSpPr>
          <p:spPr>
            <a:xfrm>
              <a:off x="6508523" y="1929368"/>
              <a:ext cx="377171" cy="650292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6438737" y="1881328"/>
              <a:ext cx="535964" cy="924072"/>
            </a:xfrm>
            <a:prstGeom prst="line">
              <a:avLst/>
            </a:prstGeom>
            <a:ln w="38100">
              <a:solidFill>
                <a:schemeClr val="tx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6536641" y="1910195"/>
              <a:ext cx="377171" cy="650292"/>
            </a:xfrm>
            <a:prstGeom prst="line">
              <a:avLst/>
            </a:prstGeom>
            <a:ln w="38100">
              <a:solidFill>
                <a:srgbClr val="00B05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>
              <a:off x="6733238" y="4017471"/>
              <a:ext cx="442840" cy="417223"/>
            </a:xfrm>
            <a:prstGeom prst="line">
              <a:avLst/>
            </a:prstGeom>
            <a:ln w="38100">
              <a:solidFill>
                <a:schemeClr val="tx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7152905" y="3586723"/>
              <a:ext cx="516470" cy="505152"/>
            </a:xfrm>
            <a:prstGeom prst="line">
              <a:avLst/>
            </a:prstGeom>
            <a:ln w="38100">
              <a:solidFill>
                <a:schemeClr val="accent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>
              <a:off x="7180401" y="4072744"/>
              <a:ext cx="46656" cy="45634"/>
            </a:xfrm>
            <a:prstGeom prst="line">
              <a:avLst/>
            </a:prstGeom>
            <a:ln w="38100">
              <a:solidFill>
                <a:srgbClr val="00B05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V="1">
              <a:off x="4652477" y="2079857"/>
              <a:ext cx="482180" cy="831343"/>
            </a:xfrm>
            <a:prstGeom prst="line">
              <a:avLst/>
            </a:prstGeom>
            <a:ln w="38100">
              <a:solidFill>
                <a:schemeClr val="tx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V="1">
              <a:off x="4980072" y="1605749"/>
              <a:ext cx="389905" cy="672248"/>
            </a:xfrm>
            <a:prstGeom prst="line">
              <a:avLst/>
            </a:prstGeom>
            <a:ln w="38100">
              <a:solidFill>
                <a:schemeClr val="accent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V="1">
              <a:off x="4944900" y="2039887"/>
              <a:ext cx="126528" cy="218151"/>
            </a:xfrm>
            <a:prstGeom prst="line">
              <a:avLst/>
            </a:prstGeom>
            <a:ln w="38100">
              <a:solidFill>
                <a:srgbClr val="00B05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H="1" flipV="1">
              <a:off x="4198202" y="3464909"/>
              <a:ext cx="569673" cy="604658"/>
            </a:xfrm>
            <a:prstGeom prst="line">
              <a:avLst/>
            </a:prstGeom>
            <a:ln w="38100">
              <a:solidFill>
                <a:schemeClr val="tx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 flipV="1">
              <a:off x="4379545" y="3715568"/>
              <a:ext cx="514220" cy="545798"/>
            </a:xfrm>
            <a:prstGeom prst="line">
              <a:avLst/>
            </a:prstGeom>
            <a:ln w="38100">
              <a:solidFill>
                <a:schemeClr val="accent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 flipV="1">
              <a:off x="4360221" y="3749878"/>
              <a:ext cx="286967" cy="304590"/>
            </a:xfrm>
            <a:prstGeom prst="line">
              <a:avLst/>
            </a:prstGeom>
            <a:ln w="38100">
              <a:solidFill>
                <a:srgbClr val="00B05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2381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0"/>
          <p:cNvGrpSpPr/>
          <p:nvPr/>
        </p:nvGrpSpPr>
        <p:grpSpPr>
          <a:xfrm>
            <a:off x="5349976" y="2079857"/>
            <a:ext cx="2775599" cy="2691570"/>
            <a:chOff x="4789450" y="1431598"/>
            <a:chExt cx="1861514" cy="1805158"/>
          </a:xfrm>
        </p:grpSpPr>
        <p:sp>
          <p:nvSpPr>
            <p:cNvPr id="238" name="Isosceles Triangle 237"/>
            <p:cNvSpPr/>
            <p:nvPr/>
          </p:nvSpPr>
          <p:spPr>
            <a:xfrm>
              <a:off x="5118774" y="1431598"/>
              <a:ext cx="500347" cy="431333"/>
            </a:xfrm>
            <a:prstGeom prst="triangle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Rectangle 239"/>
            <p:cNvSpPr/>
            <p:nvPr/>
          </p:nvSpPr>
          <p:spPr>
            <a:xfrm rot="2802375">
              <a:off x="4695747" y="1683701"/>
              <a:ext cx="566749" cy="379344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2" name="Straight Connector 251"/>
            <p:cNvCxnSpPr/>
            <p:nvPr/>
          </p:nvCxnSpPr>
          <p:spPr>
            <a:xfrm flipH="1">
              <a:off x="5451625" y="2106803"/>
              <a:ext cx="1199339" cy="1129953"/>
            </a:xfrm>
            <a:prstGeom prst="line">
              <a:avLst/>
            </a:prstGeom>
            <a:ln>
              <a:solidFill>
                <a:schemeClr val="tx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Separating Axis Theorem</a:t>
            </a:r>
            <a:endParaRPr lang="en-US" dirty="0"/>
          </a:p>
        </p:txBody>
      </p:sp>
      <p:sp>
        <p:nvSpPr>
          <p:cNvPr id="28" name="Content Placeholder 27"/>
          <p:cNvSpPr>
            <a:spLocks noGrp="1"/>
          </p:cNvSpPr>
          <p:nvPr>
            <p:ph idx="4294967295"/>
          </p:nvPr>
        </p:nvSpPr>
        <p:spPr>
          <a:xfrm>
            <a:off x="323527" y="1200151"/>
            <a:ext cx="5308547" cy="339447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i="1" dirty="0" smtClean="0"/>
              <a:t>axis</a:t>
            </a:r>
            <a:r>
              <a:rPr lang="en-US" dirty="0" smtClean="0"/>
              <a:t> is the </a:t>
            </a:r>
            <a:r>
              <a:rPr lang="en-US" i="1" dirty="0" smtClean="0">
                <a:solidFill>
                  <a:srgbClr val="00B0F0"/>
                </a:solidFill>
              </a:rPr>
              <a:t>Collision</a:t>
            </a:r>
            <a:r>
              <a:rPr lang="en-US" i="1" dirty="0" smtClean="0"/>
              <a:t> </a:t>
            </a:r>
            <a:r>
              <a:rPr lang="en-US" i="1" dirty="0" smtClean="0">
                <a:solidFill>
                  <a:srgbClr val="00B0F0"/>
                </a:solidFill>
              </a:rPr>
              <a:t>Normal</a:t>
            </a:r>
            <a:endParaRPr lang="en-US" dirty="0" smtClean="0">
              <a:solidFill>
                <a:srgbClr val="00B0F0"/>
              </a:solidFill>
            </a:endParaRPr>
          </a:p>
          <a:p>
            <a:pPr lvl="1"/>
            <a:endParaRPr lang="en-US" dirty="0"/>
          </a:p>
          <a:p>
            <a:r>
              <a:rPr lang="en-US" dirty="0" smtClean="0"/>
              <a:t>The </a:t>
            </a:r>
            <a:r>
              <a:rPr lang="en-US" i="1" dirty="0" smtClean="0">
                <a:solidFill>
                  <a:srgbClr val="00B0F0"/>
                </a:solidFill>
              </a:rPr>
              <a:t>overlap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smtClean="0"/>
              <a:t>is the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>
                <a:solidFill>
                  <a:srgbClr val="00B0F0"/>
                </a:solidFill>
              </a:rPr>
              <a:t>Penetration Depth</a:t>
            </a:r>
            <a:endParaRPr lang="en-US" dirty="0" smtClean="0">
              <a:solidFill>
                <a:srgbClr val="00B0F0"/>
              </a:solidFill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 flipH="1">
            <a:off x="6733238" y="4017471"/>
            <a:ext cx="442840" cy="417223"/>
          </a:xfrm>
          <a:prstGeom prst="line">
            <a:avLst/>
          </a:prstGeom>
          <a:ln w="38100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7152905" y="3586723"/>
            <a:ext cx="516470" cy="505152"/>
          </a:xfrm>
          <a:prstGeom prst="line">
            <a:avLst/>
          </a:prstGeom>
          <a:ln w="381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7180401" y="4072744"/>
            <a:ext cx="46656" cy="45634"/>
          </a:xfrm>
          <a:prstGeom prst="line">
            <a:avLst/>
          </a:prstGeom>
          <a:ln w="381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368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Separating Axis Theorem</a:t>
            </a:r>
            <a:endParaRPr lang="en-US" dirty="0"/>
          </a:p>
        </p:txBody>
      </p:sp>
      <p:sp>
        <p:nvSpPr>
          <p:cNvPr id="28" name="Content Placeholder 27"/>
          <p:cNvSpPr>
            <a:spLocks noGrp="1"/>
          </p:cNvSpPr>
          <p:nvPr>
            <p:ph idx="4294967295"/>
          </p:nvPr>
        </p:nvSpPr>
        <p:spPr>
          <a:xfrm>
            <a:off x="323527" y="1200151"/>
            <a:ext cx="4064709" cy="339447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Together they form the </a:t>
            </a:r>
            <a:r>
              <a:rPr lang="en-US" i="1" dirty="0" smtClean="0">
                <a:solidFill>
                  <a:srgbClr val="00B0F0"/>
                </a:solidFill>
              </a:rPr>
              <a:t>Minimum Translation </a:t>
            </a:r>
            <a:r>
              <a:rPr lang="en-US" i="1" dirty="0" smtClean="0">
                <a:solidFill>
                  <a:srgbClr val="00B0F0"/>
                </a:solidFill>
              </a:rPr>
              <a:t>Vector</a:t>
            </a:r>
            <a:endParaRPr lang="en-US" i="1" dirty="0">
              <a:solidFill>
                <a:srgbClr val="00B0F0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990378" y="1200151"/>
            <a:ext cx="3794025" cy="3390708"/>
            <a:chOff x="5349975" y="2079857"/>
            <a:chExt cx="1951512" cy="1744060"/>
          </a:xfrm>
        </p:grpSpPr>
        <p:sp>
          <p:nvSpPr>
            <p:cNvPr id="238" name="Isosceles Triangle 237"/>
            <p:cNvSpPr/>
            <p:nvPr/>
          </p:nvSpPr>
          <p:spPr>
            <a:xfrm>
              <a:off x="5841013" y="2079857"/>
              <a:ext cx="746039" cy="643136"/>
            </a:xfrm>
            <a:prstGeom prst="triangle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Rectangle 239"/>
            <p:cNvSpPr/>
            <p:nvPr/>
          </p:nvSpPr>
          <p:spPr>
            <a:xfrm rot="2802375">
              <a:off x="5210261" y="2455754"/>
              <a:ext cx="845048" cy="565619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2" name="Straight Connector 251"/>
            <p:cNvCxnSpPr/>
            <p:nvPr/>
          </p:nvCxnSpPr>
          <p:spPr>
            <a:xfrm flipH="1">
              <a:off x="5513220" y="2139107"/>
              <a:ext cx="1788267" cy="1684810"/>
            </a:xfrm>
            <a:prstGeom prst="line">
              <a:avLst/>
            </a:prstGeom>
            <a:ln>
              <a:solidFill>
                <a:schemeClr val="bg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>
              <a:off x="5909150" y="3069961"/>
              <a:ext cx="442840" cy="417223"/>
            </a:xfrm>
            <a:prstGeom prst="line">
              <a:avLst/>
            </a:prstGeom>
            <a:ln w="38100">
              <a:solidFill>
                <a:schemeClr val="tx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6328817" y="2639213"/>
              <a:ext cx="516470" cy="505152"/>
            </a:xfrm>
            <a:prstGeom prst="line">
              <a:avLst/>
            </a:prstGeom>
            <a:ln w="38100">
              <a:solidFill>
                <a:schemeClr val="accent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>
              <a:off x="6356313" y="3125234"/>
              <a:ext cx="46656" cy="45634"/>
            </a:xfrm>
            <a:prstGeom prst="line">
              <a:avLst/>
            </a:prstGeom>
            <a:ln w="38100">
              <a:solidFill>
                <a:srgbClr val="00B05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6457732" y="3203615"/>
              <a:ext cx="46656" cy="45634"/>
            </a:xfrm>
            <a:prstGeom prst="line">
              <a:avLst/>
            </a:prstGeom>
            <a:ln w="9525">
              <a:solidFill>
                <a:srgbClr val="00B050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085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Separating Axis Theorem</a:t>
            </a:r>
            <a:endParaRPr lang="en-US" dirty="0"/>
          </a:p>
        </p:txBody>
      </p:sp>
      <p:sp>
        <p:nvSpPr>
          <p:cNvPr id="28" name="Content Placeholder 27"/>
          <p:cNvSpPr>
            <a:spLocks noGrp="1"/>
          </p:cNvSpPr>
          <p:nvPr>
            <p:ph idx="4294967295"/>
          </p:nvPr>
        </p:nvSpPr>
        <p:spPr>
          <a:xfrm>
            <a:off x="323527" y="1200151"/>
            <a:ext cx="4814944" cy="3394472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In collision resolution, the </a:t>
            </a:r>
            <a:r>
              <a:rPr lang="en-US" i="1" dirty="0" smtClean="0"/>
              <a:t>MTV</a:t>
            </a:r>
            <a:r>
              <a:rPr lang="en-US" dirty="0" smtClean="0"/>
              <a:t> can be applied to an object to move it out of </a:t>
            </a:r>
            <a:r>
              <a:rPr lang="en-US" dirty="0" smtClean="0"/>
              <a:t>collision</a:t>
            </a:r>
            <a:endParaRPr lang="en-US" dirty="0" smtClean="0"/>
          </a:p>
          <a:p>
            <a:pPr lvl="1"/>
            <a:endParaRPr lang="en-US" i="1" dirty="0"/>
          </a:p>
          <a:p>
            <a:r>
              <a:rPr lang="en-US" dirty="0" smtClean="0"/>
              <a:t>If both objects are </a:t>
            </a:r>
            <a:r>
              <a:rPr lang="en-US" i="1" dirty="0" smtClean="0"/>
              <a:t>dynamic </a:t>
            </a:r>
            <a:r>
              <a:rPr lang="en-US" dirty="0" smtClean="0"/>
              <a:t>(moving), the MTV could be split up and applied to each object in opposite </a:t>
            </a:r>
            <a:r>
              <a:rPr lang="en-US" dirty="0" smtClean="0"/>
              <a:t>directions</a:t>
            </a:r>
            <a:endParaRPr lang="en-US" dirty="0" smtClean="0"/>
          </a:p>
          <a:p>
            <a:pPr lvl="1"/>
            <a:r>
              <a:rPr lang="en-US" dirty="0" smtClean="0"/>
              <a:t>Base it on </a:t>
            </a:r>
            <a:r>
              <a:rPr lang="en-US" i="1" dirty="0" smtClean="0"/>
              <a:t>velocity</a:t>
            </a:r>
            <a:r>
              <a:rPr lang="en-US" dirty="0" smtClean="0"/>
              <a:t> and </a:t>
            </a:r>
            <a:r>
              <a:rPr lang="en-US" i="1" dirty="0" smtClean="0"/>
              <a:t>mass</a:t>
            </a:r>
            <a:r>
              <a:rPr lang="en-US" dirty="0" smtClean="0"/>
              <a:t>!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5308352" y="2273455"/>
            <a:ext cx="2456398" cy="2314288"/>
            <a:chOff x="4862325" y="1958732"/>
            <a:chExt cx="1788267" cy="1684810"/>
          </a:xfrm>
        </p:grpSpPr>
        <p:sp>
          <p:nvSpPr>
            <p:cNvPr id="14" name="Isosceles Triangle 13"/>
            <p:cNvSpPr/>
            <p:nvPr/>
          </p:nvSpPr>
          <p:spPr>
            <a:xfrm>
              <a:off x="5841013" y="2079857"/>
              <a:ext cx="746039" cy="643136"/>
            </a:xfrm>
            <a:prstGeom prst="triangle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 rot="2802375">
              <a:off x="5089408" y="2481978"/>
              <a:ext cx="845048" cy="565619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/>
            <p:cNvCxnSpPr/>
            <p:nvPr/>
          </p:nvCxnSpPr>
          <p:spPr>
            <a:xfrm flipH="1">
              <a:off x="4862325" y="1958732"/>
              <a:ext cx="1788267" cy="1684810"/>
            </a:xfrm>
            <a:prstGeom prst="line">
              <a:avLst/>
            </a:prstGeom>
            <a:ln>
              <a:solidFill>
                <a:schemeClr val="bg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5841013" y="2639213"/>
              <a:ext cx="85656" cy="83780"/>
            </a:xfrm>
            <a:prstGeom prst="line">
              <a:avLst/>
            </a:prstGeom>
            <a:ln w="19050">
              <a:solidFill>
                <a:srgbClr val="00B050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5478233" y="622409"/>
            <a:ext cx="2456398" cy="2314288"/>
            <a:chOff x="4862325" y="1958732"/>
            <a:chExt cx="1788267" cy="1684810"/>
          </a:xfrm>
        </p:grpSpPr>
        <p:sp>
          <p:nvSpPr>
            <p:cNvPr id="25" name="Isosceles Triangle 24"/>
            <p:cNvSpPr/>
            <p:nvPr/>
          </p:nvSpPr>
          <p:spPr>
            <a:xfrm>
              <a:off x="5841013" y="2079857"/>
              <a:ext cx="746039" cy="643136"/>
            </a:xfrm>
            <a:prstGeom prst="triangle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 rot="2802375">
              <a:off x="5210261" y="2455754"/>
              <a:ext cx="845048" cy="565619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Connector 28"/>
            <p:cNvCxnSpPr/>
            <p:nvPr/>
          </p:nvCxnSpPr>
          <p:spPr>
            <a:xfrm flipH="1">
              <a:off x="4862325" y="1958732"/>
              <a:ext cx="1788267" cy="1684810"/>
            </a:xfrm>
            <a:prstGeom prst="line">
              <a:avLst/>
            </a:prstGeom>
            <a:ln>
              <a:solidFill>
                <a:schemeClr val="bg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>
              <a:off x="5841013" y="2639213"/>
              <a:ext cx="85656" cy="83780"/>
            </a:xfrm>
            <a:prstGeom prst="line">
              <a:avLst/>
            </a:prstGeom>
            <a:ln w="19050">
              <a:solidFill>
                <a:srgbClr val="00B050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8055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Separating Axis Theorem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Content Placeholder 27"/>
              <p:cNvSpPr>
                <a:spLocks noGrp="1"/>
              </p:cNvSpPr>
              <p:nvPr>
                <p:ph idx="4294967295"/>
              </p:nvPr>
            </p:nvSpPr>
            <p:spPr>
              <a:xfrm>
                <a:off x="323527" y="1200151"/>
                <a:ext cx="3895017" cy="3394472"/>
              </a:xfrm>
              <a:prstGeom prst="rect">
                <a:avLst/>
              </a:prstGeo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 smtClean="0"/>
                  <a:t>What about circles?</a:t>
                </a:r>
              </a:p>
              <a:p>
                <a:pPr lvl="1"/>
                <a:r>
                  <a:rPr lang="en-US" i="1" dirty="0" smtClean="0">
                    <a:solidFill>
                      <a:srgbClr val="00B0F0"/>
                    </a:solidFill>
                  </a:rPr>
                  <a:t>Infinite </a:t>
                </a:r>
                <a:r>
                  <a:rPr lang="en-US" i="1" dirty="0" smtClean="0">
                    <a:solidFill>
                      <a:srgbClr val="00B0F0"/>
                    </a:solidFill>
                  </a:rPr>
                  <a:t>axes</a:t>
                </a:r>
                <a:endParaRPr lang="en-US" i="1" dirty="0">
                  <a:solidFill>
                    <a:srgbClr val="00B0F0"/>
                  </a:solidFill>
                </a:endParaRPr>
              </a:p>
              <a:p>
                <a:pPr lvl="1"/>
                <a:endParaRPr lang="en-US" i="1" dirty="0" smtClean="0"/>
              </a:p>
              <a:p>
                <a:r>
                  <a:rPr lang="en-US" dirty="0" smtClean="0"/>
                  <a:t>Just use the Axes of the other </a:t>
                </a:r>
                <a:r>
                  <a:rPr lang="en-US" dirty="0" smtClean="0"/>
                  <a:t>object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The circle’s min and max extent is always the circle’s projection + or – the </a:t>
                </a:r>
                <a:r>
                  <a:rPr lang="en-US" dirty="0" smtClean="0"/>
                  <a:t>radius</a:t>
                </a:r>
                <a:endParaRPr lang="en-US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pPr lvl="2"/>
                <a:endParaRPr lang="en-US" dirty="0"/>
              </a:p>
            </p:txBody>
          </p:sp>
        </mc:Choice>
        <mc:Fallback>
          <p:sp>
            <p:nvSpPr>
              <p:cNvPr id="28" name="Content Placeholder 2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323527" y="1200151"/>
                <a:ext cx="3895017" cy="3394472"/>
              </a:xfrm>
              <a:prstGeom prst="rect">
                <a:avLst/>
              </a:prstGeom>
              <a:blipFill rotWithShape="0">
                <a:blip r:embed="rId2"/>
                <a:stretch>
                  <a:fillRect l="-2034" t="-251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Isosceles Triangle 88"/>
          <p:cNvSpPr/>
          <p:nvPr/>
        </p:nvSpPr>
        <p:spPr>
          <a:xfrm>
            <a:off x="5841013" y="2079857"/>
            <a:ext cx="746039" cy="643136"/>
          </a:xfrm>
          <a:prstGeom prst="triangl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Connector 90"/>
          <p:cNvCxnSpPr/>
          <p:nvPr/>
        </p:nvCxnSpPr>
        <p:spPr>
          <a:xfrm>
            <a:off x="4430593" y="4548025"/>
            <a:ext cx="2770485" cy="0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V="1">
            <a:off x="4099074" y="1213100"/>
            <a:ext cx="1562168" cy="269338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5572149" y="485520"/>
            <a:ext cx="2029802" cy="3499642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5048833" y="4567286"/>
            <a:ext cx="820366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5841013" y="4610147"/>
            <a:ext cx="746039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5841013" y="4653009"/>
            <a:ext cx="28186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6508523" y="1929368"/>
            <a:ext cx="377171" cy="650292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6736347" y="2254514"/>
            <a:ext cx="177465" cy="305973"/>
          </a:xfrm>
          <a:prstGeom prst="line">
            <a:avLst/>
          </a:prstGeom>
          <a:ln w="381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V="1">
            <a:off x="4980072" y="1605749"/>
            <a:ext cx="389905" cy="672248"/>
          </a:xfrm>
          <a:prstGeom prst="line">
            <a:avLst/>
          </a:prstGeom>
          <a:ln w="381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V="1">
            <a:off x="4844496" y="2241922"/>
            <a:ext cx="102778" cy="177202"/>
          </a:xfrm>
          <a:prstGeom prst="line">
            <a:avLst/>
          </a:prstGeom>
          <a:ln w="381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5071428" y="2911200"/>
            <a:ext cx="797771" cy="7977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Connector 98"/>
          <p:cNvCxnSpPr/>
          <p:nvPr/>
        </p:nvCxnSpPr>
        <p:spPr>
          <a:xfrm flipV="1">
            <a:off x="4524312" y="2468100"/>
            <a:ext cx="389905" cy="672248"/>
          </a:xfrm>
          <a:prstGeom prst="line">
            <a:avLst/>
          </a:prstGeom>
          <a:ln w="38100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6670698" y="2289083"/>
            <a:ext cx="377171" cy="650292"/>
          </a:xfrm>
          <a:prstGeom prst="line">
            <a:avLst/>
          </a:prstGeom>
          <a:ln w="38100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243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Engineering Considerations</a:t>
            </a:r>
            <a:endParaRPr lang="en-US" dirty="0"/>
          </a:p>
        </p:txBody>
      </p:sp>
      <p:sp>
        <p:nvSpPr>
          <p:cNvPr id="28" name="Content Placeholder 27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7673843" cy="339447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Colliding Volumes, or </a:t>
            </a:r>
            <a:r>
              <a:rPr lang="en-US" i="1" dirty="0" smtClean="0"/>
              <a:t>Colliders</a:t>
            </a:r>
            <a:r>
              <a:rPr lang="en-US" dirty="0" smtClean="0"/>
              <a:t>, should be a part of a </a:t>
            </a:r>
            <a:r>
              <a:rPr lang="en-US" i="1" dirty="0" smtClean="0"/>
              <a:t>transformation hierarchy</a:t>
            </a:r>
            <a:endParaRPr lang="en-US" dirty="0" smtClean="0"/>
          </a:p>
          <a:p>
            <a:pPr lvl="1"/>
            <a:r>
              <a:rPr lang="en-US" dirty="0" smtClean="0"/>
              <a:t>We can attach </a:t>
            </a:r>
            <a:r>
              <a:rPr lang="en-US" i="1" dirty="0" smtClean="0"/>
              <a:t>colliders</a:t>
            </a:r>
            <a:r>
              <a:rPr lang="en-US" dirty="0" smtClean="0"/>
              <a:t> to objects in a scene-graph</a:t>
            </a:r>
          </a:p>
          <a:p>
            <a:pPr lvl="1"/>
            <a:r>
              <a:rPr lang="en-US" dirty="0" smtClean="0"/>
              <a:t>This allows a locally defined volume to follow the game object in world space</a:t>
            </a:r>
          </a:p>
          <a:p>
            <a:pPr lvl="1"/>
            <a:r>
              <a:rPr lang="en-US" dirty="0" smtClean="0"/>
              <a:t>When creating data types or classes to represent shapes it’s useful to have them support matrix multiplication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8003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28" name="Content Placeholder 27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r>
              <a:rPr lang="en-AU" dirty="0"/>
              <a:t>We’ve looked at the</a:t>
            </a:r>
            <a:r>
              <a:rPr lang="en-AU" i="1" dirty="0"/>
              <a:t> Separating Axis Theorem.</a:t>
            </a:r>
          </a:p>
          <a:p>
            <a:pPr lvl="1"/>
            <a:r>
              <a:rPr lang="en-AU" dirty="0"/>
              <a:t>A generalized solution to determine the </a:t>
            </a:r>
            <a:r>
              <a:rPr lang="en-AU" i="1" dirty="0"/>
              <a:t>Minimum Translation Vector </a:t>
            </a:r>
            <a:r>
              <a:rPr lang="en-AU" dirty="0"/>
              <a:t>between overlapping </a:t>
            </a:r>
            <a:r>
              <a:rPr lang="en-AU" i="1" dirty="0"/>
              <a:t>Convex </a:t>
            </a:r>
            <a:r>
              <a:rPr lang="en-AU" i="1" dirty="0" smtClean="0"/>
              <a:t>Hulls</a:t>
            </a:r>
            <a:endParaRPr lang="en-AU" dirty="0"/>
          </a:p>
          <a:p>
            <a:pPr lvl="1"/>
            <a:endParaRPr lang="en-US" dirty="0" smtClean="0"/>
          </a:p>
          <a:p>
            <a:r>
              <a:rPr lang="en-US" dirty="0" smtClean="0"/>
              <a:t>Nearly ALL of the broad-phase algorithms are simplifications of the </a:t>
            </a:r>
            <a:r>
              <a:rPr lang="en-US" dirty="0" smtClean="0"/>
              <a:t>SAT</a:t>
            </a:r>
            <a:endParaRPr lang="en-US" dirty="0" smtClean="0"/>
          </a:p>
          <a:p>
            <a:pPr lvl="1"/>
            <a:r>
              <a:rPr lang="en-US" dirty="0" smtClean="0"/>
              <a:t>You could actually modify each of those to more quickly calculate the </a:t>
            </a:r>
            <a:r>
              <a:rPr lang="en-US" i="1" dirty="0" smtClean="0"/>
              <a:t>MTV </a:t>
            </a:r>
            <a:r>
              <a:rPr lang="en-US" dirty="0" smtClean="0"/>
              <a:t>for those special </a:t>
            </a:r>
            <a:r>
              <a:rPr lang="en-US" dirty="0" smtClean="0"/>
              <a:t>cases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In simple games, you could potentially </a:t>
            </a:r>
            <a:r>
              <a:rPr lang="en-US" i="1" dirty="0" smtClean="0"/>
              <a:t>just</a:t>
            </a:r>
            <a:r>
              <a:rPr lang="en-US" dirty="0" smtClean="0"/>
              <a:t> use SAT and nothing </a:t>
            </a:r>
            <a:r>
              <a:rPr lang="en-US" dirty="0" smtClean="0"/>
              <a:t>else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27145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References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AU" dirty="0" err="1" smtClean="0"/>
              <a:t>Christer</a:t>
            </a:r>
            <a:r>
              <a:rPr lang="en-AU" dirty="0" smtClean="0"/>
              <a:t> Ericson, 2004. Real-Time Collision Detection (The Morgan Kaufmann Series in Interactive 3-D Technology), HAR/CDR Edition. CRC Press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Jason Gregory, 2014. Game Engine Architecture, </a:t>
            </a:r>
            <a:r>
              <a:rPr lang="en-AU" smtClean="0"/>
              <a:t>Second Edition, </a:t>
            </a:r>
            <a:r>
              <a:rPr lang="en-AU" dirty="0" smtClean="0"/>
              <a:t>2 Edition, A K Peters/CRC Press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Geometric Tools. 2016. Geometric Tools. [ONLINE] Available at: </a:t>
            </a:r>
            <a:r>
              <a:rPr lang="en-AU" dirty="0" smtClean="0">
                <a:hlinkClick r:id="rId2"/>
              </a:rPr>
              <a:t>http://www.geometrictools.com/</a:t>
            </a:r>
            <a:r>
              <a:rPr lang="en-AU" dirty="0" smtClean="0"/>
              <a:t>. [Accessed 04 February 2016]</a:t>
            </a:r>
          </a:p>
          <a:p>
            <a:pPr lvl="1"/>
            <a:r>
              <a:rPr lang="en-AU" dirty="0" smtClean="0"/>
              <a:t>Excellent resource for further exploration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3452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Contents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Overview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Separating Axis Theorem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Engineering Discussion</a:t>
            </a:r>
          </a:p>
        </p:txBody>
      </p:sp>
    </p:spTree>
    <p:extLst>
      <p:ext uri="{BB962C8B-B14F-4D97-AF65-F5344CB8AC3E}">
        <p14:creationId xmlns:p14="http://schemas.microsoft.com/office/powerpoint/2010/main" val="266667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Overview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AU" dirty="0" smtClean="0"/>
              <a:t>So far we’ve looked at quick tests appropriate for Broad-phase checks using Bounding Volumes</a:t>
            </a:r>
          </a:p>
          <a:p>
            <a:pPr lvl="1"/>
            <a:r>
              <a:rPr lang="en-AU" dirty="0" smtClean="0"/>
              <a:t>We now need to look at gathering more information to ‘correct’ the overlap to more accurately reflect the objects being tested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We also need to look at engineering effective relationships between Broad and Narrow-phase algorithms</a:t>
            </a:r>
          </a:p>
          <a:p>
            <a:pPr lvl="1"/>
            <a:endParaRPr lang="en-AU" dirty="0"/>
          </a:p>
          <a:p>
            <a:r>
              <a:rPr lang="en-AU" dirty="0" smtClean="0"/>
              <a:t>We will now look at a technique for testing convex hulls against each other to see if they overlap</a:t>
            </a:r>
          </a:p>
          <a:p>
            <a:pPr lvl="1"/>
            <a:r>
              <a:rPr lang="en-AU" dirty="0" smtClean="0"/>
              <a:t>The </a:t>
            </a:r>
            <a:r>
              <a:rPr lang="en-AU" dirty="0" smtClean="0">
                <a:solidFill>
                  <a:srgbClr val="00B0F0"/>
                </a:solidFill>
              </a:rPr>
              <a:t>Separating Axis Theorem</a:t>
            </a:r>
            <a:r>
              <a:rPr lang="en-AU" dirty="0" smtClean="0"/>
              <a:t>, also called SAT</a:t>
            </a:r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9357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Overview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323850" y="1203325"/>
            <a:ext cx="5675957" cy="3384649"/>
          </a:xfrm>
        </p:spPr>
        <p:txBody>
          <a:bodyPr>
            <a:normAutofit fontScale="85000" lnSpcReduction="20000"/>
          </a:bodyPr>
          <a:lstStyle/>
          <a:p>
            <a:r>
              <a:rPr lang="en-AU" dirty="0" smtClean="0"/>
              <a:t>SAT is meant to be used with</a:t>
            </a:r>
            <a:r>
              <a:rPr lang="en-AU" dirty="0" smtClean="0">
                <a:solidFill>
                  <a:srgbClr val="00B0F0"/>
                </a:solidFill>
              </a:rPr>
              <a:t> Convex Hulls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A </a:t>
            </a:r>
            <a:r>
              <a:rPr lang="en-AU" dirty="0" smtClean="0">
                <a:solidFill>
                  <a:srgbClr val="00B0F0"/>
                </a:solidFill>
              </a:rPr>
              <a:t>Convex Hull </a:t>
            </a:r>
            <a:r>
              <a:rPr lang="en-AU" dirty="0" smtClean="0"/>
              <a:t>is a regular volume that additively wraps around a set of vertices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For practical purposes, the order of vertices that make up the convex hull should be the order stored in memory</a:t>
            </a:r>
          </a:p>
          <a:p>
            <a:pPr lvl="1"/>
            <a:r>
              <a:rPr lang="en-AU" dirty="0" smtClean="0"/>
              <a:t>Stick to using CCW or CW</a:t>
            </a:r>
            <a:endParaRPr lang="en-AU" dirty="0" smtClean="0"/>
          </a:p>
        </p:txBody>
      </p:sp>
      <p:sp>
        <p:nvSpPr>
          <p:cNvPr id="2" name="Hexagon 1"/>
          <p:cNvSpPr/>
          <p:nvPr/>
        </p:nvSpPr>
        <p:spPr>
          <a:xfrm>
            <a:off x="6405562" y="2661214"/>
            <a:ext cx="1404937" cy="130871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Up-Down Arrow 5"/>
          <p:cNvSpPr/>
          <p:nvPr/>
        </p:nvSpPr>
        <p:spPr>
          <a:xfrm rot="5400000">
            <a:off x="6522658" y="431848"/>
            <a:ext cx="1295488" cy="1404937"/>
          </a:xfrm>
          <a:prstGeom prst="upDownArrow">
            <a:avLst>
              <a:gd name="adj1" fmla="val 3235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715392" y="4288819"/>
            <a:ext cx="861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Convex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70695" y="1810732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Concave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26143" y="2459637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v0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39496" y="2466627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v1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742436" y="3328426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v2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472058" y="3894402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v3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61084" y="3919487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v4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67745" y="3220424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v5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Up-Down Arrow 15"/>
          <p:cNvSpPr/>
          <p:nvPr/>
        </p:nvSpPr>
        <p:spPr>
          <a:xfrm rot="5400000">
            <a:off x="6471767" y="2610073"/>
            <a:ext cx="1295488" cy="1404937"/>
          </a:xfrm>
          <a:prstGeom prst="upDownArrow">
            <a:avLst>
              <a:gd name="adj1" fmla="val 3235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960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Separating Axis 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The general strategy:</a:t>
            </a:r>
          </a:p>
          <a:p>
            <a:pPr lvl="1"/>
            <a:r>
              <a:rPr lang="en-US" dirty="0" smtClean="0"/>
              <a:t>Determine the surface normal of each surface on each convex hull</a:t>
            </a:r>
          </a:p>
          <a:p>
            <a:pPr lvl="1"/>
            <a:r>
              <a:rPr lang="en-US" dirty="0" smtClean="0"/>
              <a:t>For each surface normal:</a:t>
            </a:r>
          </a:p>
          <a:p>
            <a:pPr lvl="2"/>
            <a:r>
              <a:rPr lang="en-US" dirty="0" smtClean="0"/>
              <a:t>Project the vertices of each hull onto the axis of the normal</a:t>
            </a:r>
          </a:p>
          <a:p>
            <a:pPr lvl="2"/>
            <a:r>
              <a:rPr lang="en-US" dirty="0" smtClean="0"/>
              <a:t>Determine the minimum and maximum extents of each hull</a:t>
            </a:r>
          </a:p>
          <a:p>
            <a:pPr lvl="2"/>
            <a:r>
              <a:rPr lang="en-US" dirty="0" smtClean="0"/>
              <a:t>Find the overlap between each hull’s projections in that axis</a:t>
            </a:r>
          </a:p>
          <a:p>
            <a:pPr lvl="3"/>
            <a:endParaRPr lang="en-US" dirty="0" smtClean="0"/>
          </a:p>
          <a:p>
            <a:pPr lvl="1"/>
            <a:r>
              <a:rPr lang="en-US" dirty="0" smtClean="0"/>
              <a:t>Find the minimum overlap of all the axes</a:t>
            </a:r>
          </a:p>
          <a:p>
            <a:pPr lvl="2"/>
            <a:r>
              <a:rPr lang="en-US" dirty="0" smtClean="0"/>
              <a:t>The axis with the smallest overlap is the Collision Normal</a:t>
            </a:r>
          </a:p>
          <a:p>
            <a:pPr lvl="2"/>
            <a:r>
              <a:rPr lang="en-US" dirty="0" smtClean="0"/>
              <a:t>The smallest overlap is the Penetration Depth</a:t>
            </a:r>
          </a:p>
          <a:p>
            <a:pPr lvl="2"/>
            <a:r>
              <a:rPr lang="en-US" dirty="0" smtClean="0"/>
              <a:t>Together they make up the Minimum Translation Vector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2698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Separating Axis Theorem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457200" y="1200151"/>
            <a:ext cx="5266928" cy="339447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AU" dirty="0" smtClean="0"/>
              <a:t>To determine </a:t>
            </a:r>
            <a:r>
              <a:rPr lang="en-AU" dirty="0" smtClean="0"/>
              <a:t>the normal of each surface for each convex </a:t>
            </a:r>
            <a:r>
              <a:rPr lang="en-AU" dirty="0" smtClean="0"/>
              <a:t>hull</a:t>
            </a:r>
            <a:endParaRPr lang="en-AU" dirty="0" smtClean="0"/>
          </a:p>
          <a:p>
            <a:pPr marL="914400" lvl="1" indent="-457200">
              <a:buAutoNum type="arabicPeriod"/>
            </a:pPr>
            <a:r>
              <a:rPr lang="en-US" dirty="0" smtClean="0"/>
              <a:t>Find the vector </a:t>
            </a:r>
            <a:r>
              <a:rPr lang="en-US" dirty="0" smtClean="0"/>
              <a:t>between vertices</a:t>
            </a:r>
            <a:endParaRPr lang="en-US" dirty="0" smtClean="0"/>
          </a:p>
          <a:p>
            <a:pPr marL="914400" lvl="1" indent="-457200">
              <a:buAutoNum type="arabicPeriod"/>
            </a:pPr>
            <a:r>
              <a:rPr lang="en-US" dirty="0" err="1" smtClean="0"/>
              <a:t>Normalise</a:t>
            </a:r>
            <a:r>
              <a:rPr lang="en-US" dirty="0" smtClean="0"/>
              <a:t> the vector</a:t>
            </a:r>
            <a:endParaRPr lang="en-US" dirty="0" smtClean="0"/>
          </a:p>
          <a:p>
            <a:pPr marL="914400" lvl="1" indent="-457200">
              <a:buAutoNum type="arabicPeriod"/>
            </a:pPr>
            <a:r>
              <a:rPr lang="en-US" dirty="0" smtClean="0"/>
              <a:t>Get </a:t>
            </a:r>
            <a:r>
              <a:rPr lang="en-US" dirty="0" smtClean="0"/>
              <a:t>a perpendicular vector from the normalized vector to act as the surface normal</a:t>
            </a:r>
            <a:endParaRPr lang="en-US" dirty="0" smtClean="0"/>
          </a:p>
        </p:txBody>
      </p:sp>
      <p:sp>
        <p:nvSpPr>
          <p:cNvPr id="14" name="Rectangle 13"/>
          <p:cNvSpPr/>
          <p:nvPr/>
        </p:nvSpPr>
        <p:spPr>
          <a:xfrm rot="2802375">
            <a:off x="6394443" y="968925"/>
            <a:ext cx="1391774" cy="93156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6259284" y="1227344"/>
            <a:ext cx="36162" cy="361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935717" y="590720"/>
            <a:ext cx="36162" cy="361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885213" y="1606180"/>
            <a:ext cx="36162" cy="361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212359" y="2233131"/>
            <a:ext cx="36162" cy="361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373789" y="1039083"/>
            <a:ext cx="207856" cy="25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263352" y="2130614"/>
            <a:ext cx="215755" cy="25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536426" y="2441800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</a:t>
            </a:r>
            <a:r>
              <a:rPr lang="en-US" dirty="0" smtClean="0">
                <a:solidFill>
                  <a:schemeClr val="bg1"/>
                </a:solidFill>
              </a:rPr>
              <a:t>-a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H="1" flipV="1">
            <a:off x="6072674" y="2355458"/>
            <a:ext cx="927505" cy="980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622264" y="3638375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|b-a|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581645" y="4290650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⊥</a:t>
            </a:r>
            <a:r>
              <a:rPr lang="en-US" dirty="0" smtClean="0">
                <a:solidFill>
                  <a:schemeClr val="bg1"/>
                </a:solidFill>
              </a:rPr>
              <a:t>|b-a|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 flipH="1" flipV="1">
            <a:off x="6486348" y="3746555"/>
            <a:ext cx="126051" cy="13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6490479" y="4413669"/>
            <a:ext cx="124486" cy="98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699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Separating Axis 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3527" y="1200151"/>
            <a:ext cx="3581193" cy="339447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AU" dirty="0"/>
              <a:t>Each normal will be used as a possible </a:t>
            </a:r>
            <a:r>
              <a:rPr lang="en-AU" i="1" dirty="0">
                <a:solidFill>
                  <a:srgbClr val="00B0F0"/>
                </a:solidFill>
              </a:rPr>
              <a:t>Axis of </a:t>
            </a:r>
            <a:r>
              <a:rPr lang="en-AU" i="1" dirty="0" smtClean="0">
                <a:solidFill>
                  <a:srgbClr val="00B0F0"/>
                </a:solidFill>
              </a:rPr>
              <a:t>Separation</a:t>
            </a:r>
            <a:endParaRPr lang="en-AU" dirty="0" smtClean="0">
              <a:solidFill>
                <a:srgbClr val="00B0F0"/>
              </a:solidFill>
            </a:endParaRPr>
          </a:p>
          <a:p>
            <a:pPr lvl="1"/>
            <a:r>
              <a:rPr lang="en-AU" dirty="0" smtClean="0"/>
              <a:t>Their positions don’t matter, the planes are just for </a:t>
            </a:r>
            <a:r>
              <a:rPr lang="en-AU" dirty="0" smtClean="0"/>
              <a:t>visualization</a:t>
            </a: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  <p:grpSp>
        <p:nvGrpSpPr>
          <p:cNvPr id="15" name="Group 14"/>
          <p:cNvGrpSpPr/>
          <p:nvPr/>
        </p:nvGrpSpPr>
        <p:grpSpPr>
          <a:xfrm>
            <a:off x="3689424" y="205979"/>
            <a:ext cx="4446424" cy="4565448"/>
            <a:chOff x="3668876" y="174842"/>
            <a:chExt cx="2982088" cy="3061914"/>
          </a:xfrm>
        </p:grpSpPr>
        <p:sp>
          <p:nvSpPr>
            <p:cNvPr id="26" name="Isosceles Triangle 25"/>
            <p:cNvSpPr/>
            <p:nvPr/>
          </p:nvSpPr>
          <p:spPr>
            <a:xfrm>
              <a:off x="5118774" y="1431598"/>
              <a:ext cx="500347" cy="431333"/>
            </a:xfrm>
            <a:prstGeom prst="triangle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4172846" y="3086927"/>
              <a:ext cx="1858084" cy="0"/>
            </a:xfrm>
            <a:prstGeom prst="line">
              <a:avLst/>
            </a:prstGeom>
            <a:ln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V="1">
              <a:off x="3668876" y="646058"/>
              <a:ext cx="1047701" cy="1806376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936768" y="324670"/>
              <a:ext cx="1361329" cy="2347109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>
              <a:off x="5451625" y="2106803"/>
              <a:ext cx="1199339" cy="1129953"/>
            </a:xfrm>
            <a:prstGeom prst="line">
              <a:avLst/>
            </a:prstGeom>
            <a:ln>
              <a:solidFill>
                <a:schemeClr val="tx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H="1">
              <a:off x="3789930" y="174842"/>
              <a:ext cx="1675574" cy="1578635"/>
            </a:xfrm>
            <a:prstGeom prst="line">
              <a:avLst/>
            </a:prstGeom>
            <a:ln>
              <a:solidFill>
                <a:schemeClr val="tx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986044" y="459644"/>
              <a:ext cx="1664920" cy="1767156"/>
            </a:xfrm>
            <a:prstGeom prst="line">
              <a:avLst/>
            </a:prstGeom>
            <a:ln>
              <a:solidFill>
                <a:schemeClr val="tx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 flipV="1">
              <a:off x="3739793" y="2039835"/>
              <a:ext cx="1070349" cy="1136075"/>
            </a:xfrm>
            <a:prstGeom prst="line">
              <a:avLst/>
            </a:prstGeom>
            <a:ln>
              <a:solidFill>
                <a:schemeClr val="tx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ectangle 44"/>
          <p:cNvSpPr/>
          <p:nvPr/>
        </p:nvSpPr>
        <p:spPr>
          <a:xfrm rot="2802375">
            <a:off x="4970162" y="2695844"/>
            <a:ext cx="845048" cy="56561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6412034" y="2269715"/>
            <a:ext cx="216623" cy="12847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4818702" y="1643275"/>
            <a:ext cx="1220314" cy="754919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6225525" y="2719761"/>
            <a:ext cx="0" cy="182826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45" idx="0"/>
          </p:cNvCxnSpPr>
          <p:nvPr/>
        </p:nvCxnSpPr>
        <p:spPr>
          <a:xfrm flipV="1">
            <a:off x="5598528" y="1754711"/>
            <a:ext cx="1105006" cy="1030009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45" idx="1"/>
          </p:cNvCxnSpPr>
          <p:nvPr/>
        </p:nvCxnSpPr>
        <p:spPr>
          <a:xfrm flipH="1" flipV="1">
            <a:off x="4455673" y="2019657"/>
            <a:ext cx="647271" cy="65146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45" idx="2"/>
          </p:cNvCxnSpPr>
          <p:nvPr/>
        </p:nvCxnSpPr>
        <p:spPr>
          <a:xfrm flipH="1">
            <a:off x="4521572" y="3172587"/>
            <a:ext cx="665272" cy="596275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5" idx="3"/>
          </p:cNvCxnSpPr>
          <p:nvPr/>
        </p:nvCxnSpPr>
        <p:spPr>
          <a:xfrm>
            <a:off x="5682427" y="3286187"/>
            <a:ext cx="1061273" cy="111841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3213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Group 159"/>
          <p:cNvGrpSpPr/>
          <p:nvPr/>
        </p:nvGrpSpPr>
        <p:grpSpPr>
          <a:xfrm>
            <a:off x="3689424" y="205979"/>
            <a:ext cx="4446424" cy="4565448"/>
            <a:chOff x="2456526" y="144020"/>
            <a:chExt cx="4446424" cy="4565448"/>
          </a:xfrm>
        </p:grpSpPr>
        <p:grpSp>
          <p:nvGrpSpPr>
            <p:cNvPr id="101" name="Group 100"/>
            <p:cNvGrpSpPr/>
            <p:nvPr/>
          </p:nvGrpSpPr>
          <p:grpSpPr>
            <a:xfrm>
              <a:off x="2456526" y="144020"/>
              <a:ext cx="4446424" cy="4565448"/>
              <a:chOff x="3668876" y="174842"/>
              <a:chExt cx="2982088" cy="3061914"/>
            </a:xfrm>
          </p:grpSpPr>
          <p:sp>
            <p:nvSpPr>
              <p:cNvPr id="238" name="Isosceles Triangle 237"/>
              <p:cNvSpPr/>
              <p:nvPr/>
            </p:nvSpPr>
            <p:spPr>
              <a:xfrm>
                <a:off x="5118774" y="1431598"/>
                <a:ext cx="500347" cy="431333"/>
              </a:xfrm>
              <a:prstGeom prst="triangle">
                <a:avLst/>
              </a:prstGeom>
              <a:noFill/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Rectangle 239"/>
              <p:cNvSpPr/>
              <p:nvPr/>
            </p:nvSpPr>
            <p:spPr>
              <a:xfrm rot="2802375">
                <a:off x="4527008" y="1846891"/>
                <a:ext cx="566749" cy="379344"/>
              </a:xfrm>
              <a:prstGeom prst="rect">
                <a:avLst/>
              </a:pr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3" name="Straight Connector 242"/>
              <p:cNvCxnSpPr/>
              <p:nvPr/>
            </p:nvCxnSpPr>
            <p:spPr>
              <a:xfrm>
                <a:off x="4172846" y="3086927"/>
                <a:ext cx="1858084" cy="0"/>
              </a:xfrm>
              <a:prstGeom prst="line">
                <a:avLst/>
              </a:prstGeom>
              <a:ln>
                <a:solidFill>
                  <a:schemeClr val="bg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/>
              <p:cNvCxnSpPr/>
              <p:nvPr/>
            </p:nvCxnSpPr>
            <p:spPr>
              <a:xfrm flipV="1">
                <a:off x="3668876" y="646058"/>
                <a:ext cx="1047701" cy="1806376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/>
              <p:cNvCxnSpPr/>
              <p:nvPr/>
            </p:nvCxnSpPr>
            <p:spPr>
              <a:xfrm>
                <a:off x="4936768" y="324670"/>
                <a:ext cx="1361329" cy="2347109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/>
              <p:cNvCxnSpPr/>
              <p:nvPr/>
            </p:nvCxnSpPr>
            <p:spPr>
              <a:xfrm flipH="1">
                <a:off x="5451625" y="2106803"/>
                <a:ext cx="1199339" cy="1129953"/>
              </a:xfrm>
              <a:prstGeom prst="line">
                <a:avLst/>
              </a:prstGeom>
              <a:ln>
                <a:solidFill>
                  <a:schemeClr val="tx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 flipH="1">
                <a:off x="3789930" y="174842"/>
                <a:ext cx="1675574" cy="1578635"/>
              </a:xfrm>
              <a:prstGeom prst="line">
                <a:avLst/>
              </a:prstGeom>
              <a:ln>
                <a:solidFill>
                  <a:schemeClr val="tx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/>
              <p:cNvCxnSpPr/>
              <p:nvPr/>
            </p:nvCxnSpPr>
            <p:spPr>
              <a:xfrm>
                <a:off x="4986044" y="459644"/>
                <a:ext cx="1664920" cy="1767156"/>
              </a:xfrm>
              <a:prstGeom prst="line">
                <a:avLst/>
              </a:prstGeom>
              <a:ln>
                <a:solidFill>
                  <a:schemeClr val="tx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 flipH="1" flipV="1">
                <a:off x="3739793" y="2039835"/>
                <a:ext cx="1070349" cy="1136075"/>
              </a:xfrm>
              <a:prstGeom prst="line">
                <a:avLst/>
              </a:prstGeom>
              <a:ln>
                <a:solidFill>
                  <a:schemeClr val="tx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3" name="Straight Arrow Connector 102"/>
            <p:cNvCxnSpPr>
              <a:stCxn id="238" idx="4"/>
            </p:cNvCxnSpPr>
            <p:nvPr/>
          </p:nvCxnSpPr>
          <p:spPr>
            <a:xfrm>
              <a:off x="5364427" y="2661034"/>
              <a:ext cx="0" cy="1825032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>
              <a:stCxn id="238" idx="2"/>
            </p:cNvCxnSpPr>
            <p:nvPr/>
          </p:nvCxnSpPr>
          <p:spPr>
            <a:xfrm>
              <a:off x="4618388" y="2661034"/>
              <a:ext cx="0" cy="1825032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>
              <a:stCxn id="238" idx="0"/>
            </p:cNvCxnSpPr>
            <p:nvPr/>
          </p:nvCxnSpPr>
          <p:spPr>
            <a:xfrm>
              <a:off x="4991408" y="2017898"/>
              <a:ext cx="1832" cy="2468168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/>
            <p:nvPr/>
          </p:nvCxnSpPr>
          <p:spPr>
            <a:xfrm>
              <a:off x="4653237" y="3024659"/>
              <a:ext cx="0" cy="1461407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Arrow Connector 183"/>
            <p:cNvCxnSpPr/>
            <p:nvPr/>
          </p:nvCxnSpPr>
          <p:spPr>
            <a:xfrm>
              <a:off x="4075387" y="2418460"/>
              <a:ext cx="0" cy="2067606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/>
            <p:nvPr/>
          </p:nvCxnSpPr>
          <p:spPr>
            <a:xfrm>
              <a:off x="4240487" y="3421395"/>
              <a:ext cx="0" cy="1064671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Arrow Connector 187"/>
            <p:cNvCxnSpPr/>
            <p:nvPr/>
          </p:nvCxnSpPr>
          <p:spPr>
            <a:xfrm>
              <a:off x="3662978" y="2802391"/>
              <a:ext cx="0" cy="1683675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3662978" y="4510088"/>
              <a:ext cx="990259" cy="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4618388" y="4548188"/>
              <a:ext cx="746039" cy="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>
              <a:off x="4618388" y="4591050"/>
              <a:ext cx="34849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1" name="Title 16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Separating Axis Theorem</a:t>
            </a:r>
            <a:endParaRPr lang="en-US" dirty="0"/>
          </a:p>
        </p:txBody>
      </p:sp>
      <p:sp>
        <p:nvSpPr>
          <p:cNvPr id="162" name="Content Placeholder 161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3566385" cy="3394472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r>
              <a:rPr lang="en-US" dirty="0" smtClean="0"/>
              <a:t>Using the vertices of each </a:t>
            </a:r>
            <a:r>
              <a:rPr lang="en-US" i="1" dirty="0" smtClean="0">
                <a:solidFill>
                  <a:srgbClr val="00B0F0"/>
                </a:solidFill>
              </a:rPr>
              <a:t>Convex Hull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smtClean="0"/>
              <a:t>and an </a:t>
            </a:r>
            <a:r>
              <a:rPr lang="en-US" i="1" dirty="0" smtClean="0">
                <a:solidFill>
                  <a:srgbClr val="00B0F0"/>
                </a:solidFill>
              </a:rPr>
              <a:t>Axis of Separation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smtClean="0"/>
              <a:t>we can determine and compare the </a:t>
            </a:r>
            <a:r>
              <a:rPr lang="en-US" i="1" dirty="0" smtClean="0">
                <a:solidFill>
                  <a:srgbClr val="00B0F0"/>
                </a:solidFill>
              </a:rPr>
              <a:t>minimum</a:t>
            </a:r>
            <a:r>
              <a:rPr lang="en-US" i="1" dirty="0" smtClean="0"/>
              <a:t> </a:t>
            </a:r>
            <a:r>
              <a:rPr lang="en-US" dirty="0" smtClean="0"/>
              <a:t>and </a:t>
            </a:r>
            <a:r>
              <a:rPr lang="en-US" i="1" dirty="0" smtClean="0">
                <a:solidFill>
                  <a:srgbClr val="00B0F0"/>
                </a:solidFill>
              </a:rPr>
              <a:t>maximum</a:t>
            </a:r>
            <a:r>
              <a:rPr lang="en-US" i="1" dirty="0" smtClean="0"/>
              <a:t> </a:t>
            </a:r>
            <a:r>
              <a:rPr lang="en-US" i="1" dirty="0" smtClean="0">
                <a:solidFill>
                  <a:srgbClr val="00B0F0"/>
                </a:solidFill>
              </a:rPr>
              <a:t>extents</a:t>
            </a:r>
            <a:r>
              <a:rPr lang="en-US" i="1" dirty="0" smtClean="0"/>
              <a:t> </a:t>
            </a:r>
            <a:r>
              <a:rPr lang="en-US" i="1" dirty="0" smtClean="0"/>
              <a:t>of </a:t>
            </a:r>
            <a:r>
              <a:rPr lang="en-US" dirty="0" smtClean="0"/>
              <a:t>each </a:t>
            </a:r>
            <a:r>
              <a:rPr lang="en-US" dirty="0" smtClean="0"/>
              <a:t>hull in that </a:t>
            </a:r>
            <a:r>
              <a:rPr lang="en-US" dirty="0" smtClean="0"/>
              <a:t>axis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4116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Separating Axis Theorem</a:t>
            </a:r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/>
              <p:cNvSpPr>
                <a:spLocks noGrp="1"/>
              </p:cNvSpPr>
              <p:nvPr>
                <p:ph idx="4294967295"/>
              </p:nvPr>
            </p:nvSpPr>
            <p:spPr>
              <a:xfrm>
                <a:off x="457200" y="1200151"/>
                <a:ext cx="4919292" cy="3394472"/>
              </a:xfrm>
              <a:prstGeom prst="rect">
                <a:avLst/>
              </a:prstGeom>
            </p:spPr>
            <p:txBody>
              <a:bodyPr>
                <a:normAutofit fontScale="70000" lnSpcReduction="20000"/>
              </a:bodyPr>
              <a:lstStyle/>
              <a:p>
                <a:r>
                  <a:rPr lang="en-AU" dirty="0" smtClean="0"/>
                  <a:t>Project each vertex of each convex hull onto an axis of </a:t>
                </a:r>
                <a:r>
                  <a:rPr lang="en-AU" dirty="0" smtClean="0"/>
                  <a:t>separation</a:t>
                </a:r>
                <a:endParaRPr lang="en-AU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AU" dirty="0" smtClean="0"/>
              </a:p>
              <a:p>
                <a:endParaRPr lang="en-AU" dirty="0" smtClean="0"/>
              </a:p>
              <a:p>
                <a:r>
                  <a:rPr lang="en-AU" dirty="0" smtClean="0"/>
                  <a:t>Determine the minimum and maximum </a:t>
                </a:r>
                <a:r>
                  <a:rPr lang="en-AU" i="1" dirty="0" smtClean="0">
                    <a:solidFill>
                      <a:srgbClr val="00B0F0"/>
                    </a:solidFill>
                  </a:rPr>
                  <a:t>extents</a:t>
                </a:r>
                <a:r>
                  <a:rPr lang="en-AU" dirty="0">
                    <a:solidFill>
                      <a:srgbClr val="00B0F0"/>
                    </a:solidFill>
                  </a:rPr>
                  <a:t> </a:t>
                </a:r>
                <a:r>
                  <a:rPr lang="en-AU" dirty="0" smtClean="0"/>
                  <a:t>for each convex hull on that </a:t>
                </a:r>
                <a:r>
                  <a:rPr lang="en-AU" dirty="0" smtClean="0"/>
                  <a:t>axis</a:t>
                </a:r>
                <a:endParaRPr lang="en-AU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endParaRPr lang="en-AU" dirty="0" smtClean="0"/>
              </a:p>
              <a:p>
                <a:r>
                  <a:rPr lang="en-AU" dirty="0" smtClean="0"/>
                  <a:t>Determine </a:t>
                </a:r>
                <a:r>
                  <a:rPr lang="en-AU" i="1" dirty="0" smtClean="0">
                    <a:solidFill>
                      <a:srgbClr val="00B0F0"/>
                    </a:solidFill>
                  </a:rPr>
                  <a:t>overlap</a:t>
                </a:r>
                <a:endParaRPr lang="en-AU" dirty="0" smtClean="0">
                  <a:solidFill>
                    <a:srgbClr val="00B0F0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AU" dirty="0"/>
              </a:p>
            </p:txBody>
          </p:sp>
        </mc:Choice>
        <mc:Fallback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457200" y="1200151"/>
                <a:ext cx="4919292" cy="3394472"/>
              </a:xfrm>
              <a:prstGeom prst="rect">
                <a:avLst/>
              </a:prstGeom>
              <a:blipFill rotWithShape="0">
                <a:blip r:embed="rId3"/>
                <a:stretch>
                  <a:fillRect l="-1115" t="-269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/>
          <p:nvPr/>
        </p:nvCxnSpPr>
        <p:spPr>
          <a:xfrm>
            <a:off x="7698052" y="1706365"/>
            <a:ext cx="0" cy="86300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5" idx="2"/>
          </p:cNvCxnSpPr>
          <p:nvPr/>
        </p:nvCxnSpPr>
        <p:spPr>
          <a:xfrm>
            <a:off x="6952013" y="1706365"/>
            <a:ext cx="0" cy="86300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7325033" y="1063229"/>
            <a:ext cx="1832" cy="150614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986862" y="2090156"/>
            <a:ext cx="0" cy="47921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409012" y="1463791"/>
            <a:ext cx="0" cy="1105581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574112" y="2466726"/>
            <a:ext cx="0" cy="10264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996603" y="1848856"/>
            <a:ext cx="0" cy="72051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Isosceles Triangle 14"/>
          <p:cNvSpPr/>
          <p:nvPr/>
        </p:nvSpPr>
        <p:spPr>
          <a:xfrm>
            <a:off x="6952013" y="1063229"/>
            <a:ext cx="746039" cy="643136"/>
          </a:xfrm>
          <a:prstGeom prst="triangl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 rot="2802375">
            <a:off x="6069663" y="1682449"/>
            <a:ext cx="845048" cy="56561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5541592" y="2569372"/>
            <a:ext cx="2770485" cy="0"/>
          </a:xfrm>
          <a:prstGeom prst="line">
            <a:avLst/>
          </a:prstGeom>
          <a:ln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/>
          <p:cNvGrpSpPr/>
          <p:nvPr/>
        </p:nvGrpSpPr>
        <p:grpSpPr>
          <a:xfrm>
            <a:off x="5996603" y="4075515"/>
            <a:ext cx="1701449" cy="80962"/>
            <a:chOff x="5996603" y="2621969"/>
            <a:chExt cx="1701449" cy="80962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5996603" y="2621969"/>
              <a:ext cx="990259" cy="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952013" y="2660069"/>
              <a:ext cx="746039" cy="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52013" y="2702931"/>
              <a:ext cx="34849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Straight Connector 38"/>
          <p:cNvCxnSpPr/>
          <p:nvPr/>
        </p:nvCxnSpPr>
        <p:spPr>
          <a:xfrm>
            <a:off x="5541591" y="2934497"/>
            <a:ext cx="2770485" cy="0"/>
          </a:xfrm>
          <a:prstGeom prst="line">
            <a:avLst/>
          </a:prstGeom>
          <a:ln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5996603" y="2931526"/>
            <a:ext cx="0" cy="111125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6409011" y="2931531"/>
            <a:ext cx="0" cy="111125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6986862" y="2931528"/>
            <a:ext cx="0" cy="111125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7698052" y="2931530"/>
            <a:ext cx="0" cy="111125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7325032" y="2931529"/>
            <a:ext cx="0" cy="111125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6950690" y="2931527"/>
            <a:ext cx="0" cy="111125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5541591" y="3391697"/>
            <a:ext cx="2770485" cy="0"/>
          </a:xfrm>
          <a:prstGeom prst="line">
            <a:avLst/>
          </a:prstGeom>
          <a:ln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5996603" y="3388726"/>
            <a:ext cx="0" cy="111125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6986862" y="3388728"/>
            <a:ext cx="0" cy="111125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7698052" y="3388730"/>
            <a:ext cx="0" cy="111125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6950690" y="3388727"/>
            <a:ext cx="0" cy="111125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5996603" y="3499851"/>
            <a:ext cx="0" cy="575664"/>
          </a:xfrm>
          <a:prstGeom prst="straightConnector1">
            <a:avLst/>
          </a:prstGeom>
          <a:ln>
            <a:solidFill>
              <a:schemeClr val="tx2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6986862" y="3499851"/>
            <a:ext cx="0" cy="575664"/>
          </a:xfrm>
          <a:prstGeom prst="straightConnector1">
            <a:avLst/>
          </a:prstGeom>
          <a:ln>
            <a:solidFill>
              <a:schemeClr val="tx2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7698052" y="3499851"/>
            <a:ext cx="0" cy="575664"/>
          </a:xfrm>
          <a:prstGeom prst="straightConnector1">
            <a:avLst/>
          </a:prstGeom>
          <a:ln>
            <a:solidFill>
              <a:schemeClr val="accent2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6950690" y="3499851"/>
            <a:ext cx="0" cy="575664"/>
          </a:xfrm>
          <a:prstGeom prst="straightConnector1">
            <a:avLst/>
          </a:prstGeom>
          <a:ln>
            <a:solidFill>
              <a:schemeClr val="accent2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5697822" y="2569372"/>
            <a:ext cx="0" cy="150968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5462604" y="229263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68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0"/>
  <p:tag name="MMPROD_UIDATA" val="&lt;database version=&quot;9.0&quot;&gt;&lt;object type=&quot;1&quot; unique_id=&quot;10001&quot;&gt;&lt;object type=&quot;2&quot; unique_id=&quot;10618&quot;&gt;&lt;object type=&quot;3&quot; unique_id=&quot;10619&quot;&gt;&lt;property id=&quot;20148&quot; value=&quot;5&quot;/&gt;&lt;property id=&quot;20300&quot; value=&quot;Slide 1 - &amp;quot;Geometry Intersection Part 2&amp;quot;&quot;/&gt;&lt;property id=&quot;20307&quot; value=&quot;263&quot;/&gt;&lt;/object&gt;&lt;object type=&quot;3&quot; unique_id=&quot;10877&quot;&gt;&lt;property id=&quot;20148&quot; value=&quot;5&quot;/&gt;&lt;property id=&quot;20300&quot; value=&quot;Slide 2 - &amp;quot;Contents&amp;quot;&quot;/&gt;&lt;property id=&quot;20307&quot; value=&quot;272&quot;/&gt;&lt;/object&gt;&lt;object type=&quot;3&quot; unique_id=&quot;10878&quot;&gt;&lt;property id=&quot;20148&quot; value=&quot;5&quot;/&gt;&lt;property id=&quot;20300&quot; value=&quot;Slide 3 - &amp;quot;Overview&amp;quot;&quot;/&gt;&lt;property id=&quot;20307&quot; value=&quot;273&quot;/&gt;&lt;/object&gt;&lt;object type=&quot;3&quot; unique_id=&quot;10879&quot;&gt;&lt;property id=&quot;20148&quot; value=&quot;5&quot;/&gt;&lt;property id=&quot;20300&quot; value=&quot;Slide 4 - &amp;quot;Overview&amp;quot;&quot;/&gt;&lt;property id=&quot;20307&quot; value=&quot;274&quot;/&gt;&lt;/object&gt;&lt;object type=&quot;3&quot; unique_id=&quot;10880&quot;&gt;&lt;property id=&quot;20148&quot; value=&quot;5&quot;/&gt;&lt;property id=&quot;20300&quot; value=&quot;Slide 5 - &amp;quot;Separating Axis Theorem&amp;quot;&quot;/&gt;&lt;property id=&quot;20307&quot; value=&quot;275&quot;/&gt;&lt;/object&gt;&lt;object type=&quot;3&quot; unique_id=&quot;10881&quot;&gt;&lt;property id=&quot;20148&quot; value=&quot;5&quot;/&gt;&lt;property id=&quot;20300&quot; value=&quot;Slide 6 - &amp;quot;Separating Axis Theorem&amp;quot;&quot;/&gt;&lt;property id=&quot;20307&quot; value=&quot;276&quot;/&gt;&lt;/object&gt;&lt;object type=&quot;3&quot; unique_id=&quot;10882&quot;&gt;&lt;property id=&quot;20148&quot; value=&quot;5&quot;/&gt;&lt;property id=&quot;20300&quot; value=&quot;Slide 7 - &amp;quot;Separating Axis Theorem&amp;quot;&quot;/&gt;&lt;property id=&quot;20307&quot; value=&quot;277&quot;/&gt;&lt;/object&gt;&lt;object type=&quot;3&quot; unique_id=&quot;10883&quot;&gt;&lt;property id=&quot;20148&quot; value=&quot;5&quot;/&gt;&lt;property id=&quot;20300&quot; value=&quot;Slide 8 - &amp;quot;Separating Axis Theorem&amp;quot;&quot;/&gt;&lt;property id=&quot;20307&quot; value=&quot;278&quot;/&gt;&lt;/object&gt;&lt;object type=&quot;3&quot; unique_id=&quot;10884&quot;&gt;&lt;property id=&quot;20148&quot; value=&quot;5&quot;/&gt;&lt;property id=&quot;20300&quot; value=&quot;Slide 9 - &amp;quot;Separating Axis Theorem&amp;quot;&quot;/&gt;&lt;property id=&quot;20307&quot; value=&quot;279&quot;/&gt;&lt;/object&gt;&lt;object type=&quot;3&quot; unique_id=&quot;10885&quot;&gt;&lt;property id=&quot;20148&quot; value=&quot;5&quot;/&gt;&lt;property id=&quot;20300&quot; value=&quot;Slide 10 - &amp;quot;Separating Axis Theorem&amp;quot;&quot;/&gt;&lt;property id=&quot;20307&quot; value=&quot;280&quot;/&gt;&lt;/object&gt;&lt;object type=&quot;3&quot; unique_id=&quot;10886&quot;&gt;&lt;property id=&quot;20148&quot; value=&quot;5&quot;/&gt;&lt;property id=&quot;20300&quot; value=&quot;Slide 11 - &amp;quot;Separating Axis Theorem&amp;quot;&quot;/&gt;&lt;property id=&quot;20307&quot; value=&quot;281&quot;/&gt;&lt;/object&gt;&lt;object type=&quot;3&quot; unique_id=&quot;10887&quot;&gt;&lt;property id=&quot;20148&quot; value=&quot;5&quot;/&gt;&lt;property id=&quot;20300&quot; value=&quot;Slide 12 - &amp;quot;Separating Axis Theorem&amp;quot;&quot;/&gt;&lt;property id=&quot;20307&quot; value=&quot;282&quot;/&gt;&lt;/object&gt;&lt;object type=&quot;3&quot; unique_id=&quot;10888&quot;&gt;&lt;property id=&quot;20148&quot; value=&quot;5&quot;/&gt;&lt;property id=&quot;20300&quot; value=&quot;Slide 13 - &amp;quot;Separating Axis Theorem&amp;quot;&quot;/&gt;&lt;property id=&quot;20307&quot; value=&quot;283&quot;/&gt;&lt;/object&gt;&lt;object type=&quot;3&quot; unique_id=&quot;10889&quot;&gt;&lt;property id=&quot;20148&quot; value=&quot;5&quot;/&gt;&lt;property id=&quot;20300&quot; value=&quot;Slide 14 - &amp;quot;Separating Axis Theorem&amp;quot;&quot;/&gt;&lt;property id=&quot;20307&quot; value=&quot;284&quot;/&gt;&lt;/object&gt;&lt;object type=&quot;3&quot; unique_id=&quot;10890&quot;&gt;&lt;property id=&quot;20148&quot; value=&quot;5&quot;/&gt;&lt;property id=&quot;20300&quot; value=&quot;Slide 15 - &amp;quot;Separating Axis Theorem&amp;quot;&quot;/&gt;&lt;property id=&quot;20307&quot; value=&quot;285&quot;/&gt;&lt;/object&gt;&lt;object type=&quot;3&quot; unique_id=&quot;10891&quot;&gt;&lt;property id=&quot;20148&quot; value=&quot;5&quot;/&gt;&lt;property id=&quot;20300&quot; value=&quot;Slide 16 - &amp;quot;Separating Axis Theorem&amp;quot;&quot;/&gt;&lt;property id=&quot;20307&quot; value=&quot;286&quot;/&gt;&lt;/object&gt;&lt;object type=&quot;3&quot; unique_id=&quot;10892&quot;&gt;&lt;property id=&quot;20148&quot; value=&quot;5&quot;/&gt;&lt;property id=&quot;20300&quot; value=&quot;Slide 17 - &amp;quot;Engineering Considerations&amp;quot;&quot;/&gt;&lt;property id=&quot;20307&quot; value=&quot;287&quot;/&gt;&lt;/object&gt;&lt;object type=&quot;3&quot; unique_id=&quot;10893&quot;&gt;&lt;property id=&quot;20148&quot; value=&quot;5&quot;/&gt;&lt;property id=&quot;20300&quot; value=&quot;Slide 18 - &amp;quot;Summary&amp;quot;&quot;/&gt;&lt;property id=&quot;20307&quot; value=&quot;288&quot;/&gt;&lt;/object&gt;&lt;object type=&quot;3&quot; unique_id=&quot;10894&quot;&gt;&lt;property id=&quot;20148&quot; value=&quot;5&quot;/&gt;&lt;property id=&quot;20300&quot; value=&quot;Slide 19 - &amp;quot;References&amp;quot;&quot;/&gt;&lt;property id=&quot;20307&quot; value=&quot;289&quot;/&gt;&lt;/object&gt;&lt;/object&gt;&lt;object type=&quot;8&quot; unique_id=&quot;10636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BFBF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557</TotalTime>
  <Words>697</Words>
  <Application>Microsoft Office PowerPoint</Application>
  <PresentationFormat>On-screen Show (16:9)</PresentationFormat>
  <Paragraphs>130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Cambria Math</vt:lpstr>
      <vt:lpstr>Office Theme</vt:lpstr>
      <vt:lpstr>Geometry - Narrow-phase Collision Detection</vt:lpstr>
      <vt:lpstr>Contents</vt:lpstr>
      <vt:lpstr>Overview</vt:lpstr>
      <vt:lpstr>Overview</vt:lpstr>
      <vt:lpstr>Separating Axis Theorem</vt:lpstr>
      <vt:lpstr>Separating Axis Theorem</vt:lpstr>
      <vt:lpstr>Separating Axis Theorem</vt:lpstr>
      <vt:lpstr>Separating Axis Theorem</vt:lpstr>
      <vt:lpstr>Separating Axis Theorem</vt:lpstr>
      <vt:lpstr>Separating Axis Theorem</vt:lpstr>
      <vt:lpstr>Separating Axis Theorem</vt:lpstr>
      <vt:lpstr>Separating Axis Theorem</vt:lpstr>
      <vt:lpstr>Separating Axis Theorem</vt:lpstr>
      <vt:lpstr>Separating Axis Theorem</vt:lpstr>
      <vt:lpstr>Separating Axis Theorem</vt:lpstr>
      <vt:lpstr>Separating Axis Theorem</vt:lpstr>
      <vt:lpstr>Engineering Considerations</vt:lpstr>
      <vt:lpstr>Summary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Neil</dc:creator>
  <cp:lastModifiedBy>Conan Bourke</cp:lastModifiedBy>
  <cp:revision>33</cp:revision>
  <dcterms:created xsi:type="dcterms:W3CDTF">2014-07-14T04:04:52Z</dcterms:created>
  <dcterms:modified xsi:type="dcterms:W3CDTF">2017-04-03T06:41:13Z</dcterms:modified>
</cp:coreProperties>
</file>