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7" r:id="rId4"/>
    <p:sldId id="265" r:id="rId5"/>
    <p:sldId id="264" r:id="rId6"/>
    <p:sldId id="276" r:id="rId7"/>
    <p:sldId id="278" r:id="rId8"/>
    <p:sldId id="266" r:id="rId9"/>
    <p:sldId id="267" r:id="rId10"/>
    <p:sldId id="277" r:id="rId11"/>
    <p:sldId id="268" r:id="rId12"/>
    <p:sldId id="269" r:id="rId13"/>
    <p:sldId id="281" r:id="rId14"/>
    <p:sldId id="270" r:id="rId15"/>
    <p:sldId id="279" r:id="rId16"/>
    <p:sldId id="271" r:id="rId17"/>
    <p:sldId id="274" r:id="rId18"/>
    <p:sldId id="275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1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17/03/2017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98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asings.ne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://easings.net/#easeOutSin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easings.net/#easeInS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easings.net/#easeInOutS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ilmoreorless.github.io/sydjs-preso-easing/" TargetMode="External"/><Relationship Id="rId2" Type="http://schemas.openxmlformats.org/officeDocument/2006/relationships/hyperlink" Target="http://easing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Interpolation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Getting from point A to point B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Maths for Games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75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Easing Functions – Linear Ease Example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Implementing a full </a:t>
            </a:r>
            <a:r>
              <a:rPr lang="en-AU" dirty="0" smtClean="0">
                <a:solidFill>
                  <a:srgbClr val="00B0F0"/>
                </a:solidFill>
              </a:rPr>
              <a:t>Linear Easing Interpolation </a:t>
            </a:r>
            <a:r>
              <a:rPr lang="en-AU" dirty="0" smtClean="0"/>
              <a:t>function that linearly interpolates over a set duration would simply be: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Over the next few slides we’ll take a look at various other implementations of </a:t>
            </a:r>
            <a:r>
              <a:rPr lang="en-AU" dirty="0" smtClean="0">
                <a:solidFill>
                  <a:srgbClr val="00B0F0"/>
                </a:solidFill>
              </a:rPr>
              <a:t>Easing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989" t="12667" r="9989" b="9556"/>
          <a:stretch/>
        </p:blipFill>
        <p:spPr>
          <a:xfrm>
            <a:off x="5436096" y="1995686"/>
            <a:ext cx="2448290" cy="16107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47664" y="2355726"/>
                <a:ext cx="35599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𝑙𝑖𝑛𝑒𝑎𝑟𝐸𝑎𝑠𝑒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355726"/>
                <a:ext cx="3559949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1961" r="-514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10981" y="2703567"/>
                <a:ext cx="1894941" cy="555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81" y="2703567"/>
                <a:ext cx="1894941" cy="5559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6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Easing Functions</a:t>
            </a:r>
            <a:endParaRPr lang="en-AU" dirty="0"/>
          </a:p>
        </p:txBody>
      </p:sp>
      <p:pic>
        <p:nvPicPr>
          <p:cNvPr id="2050" name="Picture 2" descr="Image result for easing func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42908"/>
            <a:ext cx="5472608" cy="390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2433983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Example Easing </a:t>
            </a:r>
            <a:r>
              <a:rPr lang="en-AU" dirty="0">
                <a:solidFill>
                  <a:schemeClr val="bg1"/>
                </a:solidFill>
              </a:rPr>
              <a:t>Functions from </a:t>
            </a:r>
            <a:r>
              <a:rPr lang="en-AU" dirty="0">
                <a:solidFill>
                  <a:schemeClr val="bg1"/>
                </a:solidFill>
                <a:hlinkClick r:id="rId3"/>
              </a:rPr>
              <a:t>http://easings.net/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Easing Functions – Ease Out Sine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4968230" cy="208850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AU" dirty="0" smtClean="0"/>
                  <a:t>One of the basic Easing Functions is the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Ease Out Sine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It uses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dirty="0" smtClean="0"/>
                  <a:t> as the interpolation scale in a Sine function</a:t>
                </a:r>
              </a:p>
              <a:p>
                <a:pPr lvl="1"/>
                <a:r>
                  <a:rPr lang="en-AU" dirty="0" smtClean="0"/>
                  <a:t>This results in the interpolation “easing into” the ending </a:t>
                </a:r>
                <a:r>
                  <a:rPr lang="en-AU" dirty="0" smtClean="0"/>
                  <a:t>value, decelerating towards it</a:t>
                </a:r>
                <a:endParaRPr lang="en-AU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4968230" cy="2088505"/>
              </a:xfrm>
              <a:blipFill rotWithShape="0">
                <a:blip r:embed="rId2"/>
                <a:stretch>
                  <a:fillRect l="-1104" t="-4082" r="-9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61" y="1203325"/>
            <a:ext cx="3190957" cy="2787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2903" y="3946083"/>
            <a:ext cx="325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hlinkClick r:id="rId4"/>
              </a:rPr>
              <a:t>http://easings.net/#easeOutSine</a:t>
            </a:r>
            <a:endParaRPr lang="en-A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03648" y="3815085"/>
                <a:ext cx="2598212" cy="500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815085"/>
                <a:ext cx="2598212" cy="500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87113" y="3399569"/>
                <a:ext cx="36417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𝑒𝑎𝑠𝑒𝑂𝑢𝑡𝑆𝑖𝑛𝑒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3" y="3399569"/>
                <a:ext cx="364170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05" t="-4000" r="-1843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1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Easing Functions – Ease In Sine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968230" cy="2088505"/>
          </a:xfrm>
        </p:spPr>
        <p:txBody>
          <a:bodyPr>
            <a:normAutofit/>
          </a:bodyPr>
          <a:lstStyle/>
          <a:p>
            <a:r>
              <a:rPr lang="en-AU" dirty="0" smtClean="0"/>
              <a:t>“</a:t>
            </a:r>
            <a:r>
              <a:rPr lang="en-AU" dirty="0" smtClean="0">
                <a:solidFill>
                  <a:srgbClr val="00B0F0"/>
                </a:solidFill>
              </a:rPr>
              <a:t>In</a:t>
            </a:r>
            <a:r>
              <a:rPr lang="en-AU" dirty="0" smtClean="0"/>
              <a:t>” </a:t>
            </a:r>
            <a:r>
              <a:rPr lang="en-AU" dirty="0" err="1" smtClean="0"/>
              <a:t>easings</a:t>
            </a:r>
            <a:r>
              <a:rPr lang="en-AU" dirty="0" smtClean="0"/>
              <a:t> work in reverse of the “</a:t>
            </a:r>
            <a:r>
              <a:rPr lang="en-AU" dirty="0" smtClean="0">
                <a:solidFill>
                  <a:srgbClr val="00B0F0"/>
                </a:solidFill>
              </a:rPr>
              <a:t>out</a:t>
            </a:r>
            <a:r>
              <a:rPr lang="en-AU" dirty="0" smtClean="0"/>
              <a:t>” functions</a:t>
            </a:r>
          </a:p>
          <a:p>
            <a:pPr lvl="1"/>
            <a:r>
              <a:rPr lang="en-AU" dirty="0" smtClean="0"/>
              <a:t>They slowly accelerate out of their starting value</a:t>
            </a:r>
          </a:p>
          <a:p>
            <a:pPr lvl="1"/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452903" y="3946083"/>
            <a:ext cx="30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hlinkClick r:id="rId2"/>
              </a:rPr>
              <a:t>http://easings.net/#easeInSine</a:t>
            </a:r>
            <a:endParaRPr lang="en-A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03647" y="3727604"/>
                <a:ext cx="3034485" cy="500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7" y="3727604"/>
                <a:ext cx="3034485" cy="500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88204" y="3146775"/>
                <a:ext cx="34653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𝑒𝑎𝑠𝑒𝐼𝑛𝑆𝑖𝑛𝑒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04" y="3146775"/>
                <a:ext cx="346537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56" t="-1961" r="-1937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903" y="1203324"/>
            <a:ext cx="3086551" cy="27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Easing Functions – Ease In-Out Sine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179973" y="3893170"/>
            <a:ext cx="355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hlinkClick r:id="rId2"/>
              </a:rPr>
              <a:t>http://easings.net/#easeInOutSine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968230" cy="2088505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There are various </a:t>
            </a:r>
            <a:r>
              <a:rPr lang="en-AU" dirty="0" smtClean="0">
                <a:solidFill>
                  <a:srgbClr val="00B0F0"/>
                </a:solidFill>
              </a:rPr>
              <a:t>In-Out </a:t>
            </a:r>
            <a:r>
              <a:rPr lang="en-AU" dirty="0" smtClean="0"/>
              <a:t>easing functions that causes the interpolation to slowly accelerate then slowly decelerate</a:t>
            </a:r>
          </a:p>
          <a:p>
            <a:pPr lvl="1"/>
            <a:endParaRPr lang="en-AU" dirty="0"/>
          </a:p>
          <a:p>
            <a:r>
              <a:rPr lang="en-AU" dirty="0" smtClean="0"/>
              <a:t>In-Out’s work different depending on if t is less than half of the duration d or not</a:t>
            </a:r>
          </a:p>
          <a:p>
            <a:pPr lvl="1"/>
            <a:r>
              <a:rPr lang="en-AU" dirty="0" smtClean="0"/>
              <a:t>If less than half then they work similar to an In method, scaled by half</a:t>
            </a:r>
          </a:p>
          <a:p>
            <a:pPr lvl="1"/>
            <a:r>
              <a:rPr lang="en-AU" dirty="0" smtClean="0"/>
              <a:t>If greater than half then they work similar to an Out method, scaled by half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67163" y="3466374"/>
                <a:ext cx="3064364" cy="506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AU" b="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63" y="3466374"/>
                <a:ext cx="3064364" cy="5062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99592" y="3071291"/>
                <a:ext cx="38869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𝑒𝑎𝑠𝑒𝐼𝑛𝑂𝑢𝑡𝑆𝑖𝑛𝑒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071291"/>
                <a:ext cx="388696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785" t="-2000" r="-1727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1203325"/>
            <a:ext cx="3191207" cy="26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Complex Easing Functions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400278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There are many more Easing Functions, including ones which perform complex animations</a:t>
            </a:r>
          </a:p>
          <a:p>
            <a:pPr lvl="1"/>
            <a:r>
              <a:rPr lang="en-AU" dirty="0" smtClean="0"/>
              <a:t>Elastic</a:t>
            </a:r>
          </a:p>
          <a:p>
            <a:pPr lvl="1"/>
            <a:r>
              <a:rPr lang="en-AU" dirty="0" smtClean="0"/>
              <a:t>Bounce</a:t>
            </a:r>
          </a:p>
          <a:p>
            <a:pPr lvl="1"/>
            <a:endParaRPr lang="en-AU" dirty="0"/>
          </a:p>
          <a:p>
            <a:r>
              <a:rPr lang="en-AU" dirty="0" smtClean="0"/>
              <a:t>Some take the interpolation scale outside of the usual 0.0 to 1.0 range</a:t>
            </a:r>
          </a:p>
          <a:p>
            <a:pPr lvl="1"/>
            <a:r>
              <a:rPr lang="en-AU" dirty="0" smtClean="0"/>
              <a:t>You need to ensure whatever value you are interpolating allows going outside of this range</a:t>
            </a:r>
          </a:p>
          <a:p>
            <a:pPr lvl="1"/>
            <a:r>
              <a:rPr lang="en-AU" dirty="0" smtClean="0"/>
              <a:t>Scale and Position are good things to animate this way, but colour and transparency </a:t>
            </a:r>
            <a:r>
              <a:rPr lang="en-AU" dirty="0" smtClean="0"/>
              <a:t>are not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098553"/>
            <a:ext cx="2107571" cy="1774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7" y="2873088"/>
            <a:ext cx="2107570" cy="17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Tweening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Interpolation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00B0F0"/>
                </a:solidFill>
              </a:rPr>
              <a:t>Easing Functions</a:t>
            </a:r>
            <a:r>
              <a:rPr lang="en-AU" dirty="0" smtClean="0"/>
              <a:t> can be applied to many things, but when they are applied to visual elements that animate across multiple frames the technique is usually called </a:t>
            </a:r>
            <a:r>
              <a:rPr lang="en-AU" dirty="0" err="1" smtClean="0">
                <a:solidFill>
                  <a:srgbClr val="00B0F0"/>
                </a:solidFill>
              </a:rPr>
              <a:t>Tweening</a:t>
            </a:r>
            <a:endParaRPr lang="en-AU" dirty="0" smtClean="0">
              <a:solidFill>
                <a:srgbClr val="00B0F0"/>
              </a:solidFill>
            </a:endParaRPr>
          </a:p>
          <a:p>
            <a:pPr lvl="1"/>
            <a:r>
              <a:rPr lang="en-AU" dirty="0" smtClean="0"/>
              <a:t>Or </a:t>
            </a:r>
            <a:r>
              <a:rPr lang="en-AU" dirty="0" err="1" smtClean="0">
                <a:solidFill>
                  <a:srgbClr val="00B0F0"/>
                </a:solidFill>
              </a:rPr>
              <a:t>Inbetweening</a:t>
            </a:r>
            <a:endParaRPr lang="en-AU" dirty="0" smtClean="0">
              <a:solidFill>
                <a:srgbClr val="00B0F0"/>
              </a:solidFill>
            </a:endParaRPr>
          </a:p>
          <a:p>
            <a:pPr lvl="1"/>
            <a:endParaRPr lang="en-AU" dirty="0"/>
          </a:p>
          <a:p>
            <a:r>
              <a:rPr lang="en-AU" dirty="0" err="1" smtClean="0">
                <a:solidFill>
                  <a:srgbClr val="00B0F0"/>
                </a:solidFill>
              </a:rPr>
              <a:t>Inbetweening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is a traditional method for drawing animations</a:t>
            </a:r>
          </a:p>
          <a:p>
            <a:pPr lvl="1"/>
            <a:r>
              <a:rPr lang="en-AU" dirty="0" smtClean="0"/>
              <a:t>Key frames of animations are first drawn by a senior animator to define the overall movement of the animation</a:t>
            </a:r>
          </a:p>
          <a:p>
            <a:pPr lvl="1"/>
            <a:r>
              <a:rPr lang="en-AU" dirty="0" smtClean="0"/>
              <a:t>Then assistants draw the “</a:t>
            </a:r>
            <a:r>
              <a:rPr lang="en-AU" dirty="0" err="1" smtClean="0"/>
              <a:t>inbetween</a:t>
            </a:r>
            <a:r>
              <a:rPr lang="en-AU" dirty="0" smtClean="0"/>
              <a:t>” frames to </a:t>
            </a:r>
            <a:r>
              <a:rPr lang="en-AU" dirty="0" smtClean="0"/>
              <a:t>create </a:t>
            </a:r>
            <a:r>
              <a:rPr lang="en-AU" dirty="0" smtClean="0"/>
              <a:t>fluid movement</a:t>
            </a:r>
          </a:p>
          <a:p>
            <a:pPr lvl="1"/>
            <a:endParaRPr lang="en-AU" dirty="0"/>
          </a:p>
          <a:p>
            <a:r>
              <a:rPr lang="en-AU" dirty="0" smtClean="0"/>
              <a:t>In games, </a:t>
            </a:r>
            <a:r>
              <a:rPr lang="en-AU" dirty="0" err="1" smtClean="0">
                <a:solidFill>
                  <a:srgbClr val="00B0F0"/>
                </a:solidFill>
              </a:rPr>
              <a:t>Tweening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is </a:t>
            </a:r>
            <a:r>
              <a:rPr lang="en-AU" dirty="0" smtClean="0"/>
              <a:t>used </a:t>
            </a:r>
            <a:r>
              <a:rPr lang="en-AU" dirty="0" smtClean="0"/>
              <a:t>in various locations including animating GUI elements, such as buttons and pop-ups</a:t>
            </a:r>
          </a:p>
          <a:p>
            <a:pPr lvl="1"/>
            <a:r>
              <a:rPr lang="en-AU" dirty="0" smtClean="0"/>
              <a:t>They typically use Easing Functions to add extra flare to the animation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73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Interpolatio</a:t>
            </a:r>
            <a:r>
              <a:rPr lang="en-AU" dirty="0" smtClean="0">
                <a:solidFill>
                  <a:srgbClr val="00B0F0"/>
                </a:solidFill>
              </a:rPr>
              <a:t>n</a:t>
            </a:r>
            <a:r>
              <a:rPr lang="en-AU" dirty="0" smtClean="0"/>
              <a:t> is a method of blending between data across a set time-frame</a:t>
            </a:r>
          </a:p>
          <a:p>
            <a:pPr lvl="1"/>
            <a:r>
              <a:rPr lang="en-AU" dirty="0" smtClean="0"/>
              <a:t>Linear Interpolation is the most common technique, interpolating linearly between two values</a:t>
            </a:r>
          </a:p>
          <a:p>
            <a:pPr lvl="1"/>
            <a:endParaRPr lang="en-AU" dirty="0"/>
          </a:p>
          <a:p>
            <a:r>
              <a:rPr lang="en-AU" dirty="0" smtClean="0">
                <a:solidFill>
                  <a:srgbClr val="00B0F0"/>
                </a:solidFill>
              </a:rPr>
              <a:t>Easing Functions</a:t>
            </a:r>
            <a:r>
              <a:rPr lang="en-AU" dirty="0" smtClean="0"/>
              <a:t> are used to add flare to interpolations</a:t>
            </a:r>
          </a:p>
          <a:p>
            <a:pPr lvl="1"/>
            <a:r>
              <a:rPr lang="en-AU" dirty="0" smtClean="0"/>
              <a:t>They manipulate the rate-of-change and how the values are blended together</a:t>
            </a:r>
          </a:p>
          <a:p>
            <a:pPr lvl="1"/>
            <a:endParaRPr lang="en-AU" dirty="0"/>
          </a:p>
          <a:p>
            <a:r>
              <a:rPr lang="en-AU" dirty="0" smtClean="0"/>
              <a:t>Often called </a:t>
            </a:r>
            <a:r>
              <a:rPr lang="en-AU" dirty="0" err="1" smtClean="0">
                <a:solidFill>
                  <a:srgbClr val="00B0F0"/>
                </a:solidFill>
              </a:rPr>
              <a:t>Tweening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when applied to animations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13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Dunn, F, </a:t>
            </a:r>
            <a:r>
              <a:rPr lang="en-AU" dirty="0" err="1"/>
              <a:t>Parberry</a:t>
            </a:r>
            <a:r>
              <a:rPr lang="en-AU" dirty="0"/>
              <a:t>, I, 2011, </a:t>
            </a:r>
            <a:r>
              <a:rPr lang="en-AU" i="1" dirty="0"/>
              <a:t>3D Math Primer For Graphics And Game Development</a:t>
            </a:r>
            <a:r>
              <a:rPr lang="en-AU" dirty="0"/>
              <a:t>, 2</a:t>
            </a:r>
            <a:r>
              <a:rPr lang="en-AU" baseline="30000" dirty="0"/>
              <a:t>nd</a:t>
            </a:r>
            <a:r>
              <a:rPr lang="en-AU" dirty="0"/>
              <a:t> Edition, CRC Press</a:t>
            </a:r>
          </a:p>
          <a:p>
            <a:pPr lvl="1"/>
            <a:endParaRPr lang="en-AU" dirty="0"/>
          </a:p>
          <a:p>
            <a:r>
              <a:rPr lang="en-AU" dirty="0" err="1"/>
              <a:t>Lengyel</a:t>
            </a:r>
            <a:r>
              <a:rPr lang="en-AU" dirty="0"/>
              <a:t>, E, 2012, </a:t>
            </a:r>
            <a:r>
              <a:rPr lang="en-AU" i="1" dirty="0"/>
              <a:t>Mathematics for 3D Game Programming and Computer Graphics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CENGAGE Learning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Easing.net</a:t>
            </a:r>
          </a:p>
          <a:p>
            <a:pPr lvl="1"/>
            <a:r>
              <a:rPr lang="en-AU" dirty="0">
                <a:hlinkClick r:id="rId2"/>
              </a:rPr>
              <a:t>http://easings.net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</a:p>
          <a:p>
            <a:pPr lvl="1"/>
            <a:endParaRPr lang="en-AU" dirty="0"/>
          </a:p>
          <a:p>
            <a:r>
              <a:rPr lang="en-AU" dirty="0" smtClean="0"/>
              <a:t>Davidson, G, 2012, </a:t>
            </a:r>
            <a:r>
              <a:rPr lang="en-AU" i="1" dirty="0" smtClean="0"/>
              <a:t>Ease Yourself Into Animation</a:t>
            </a:r>
            <a:r>
              <a:rPr lang="en-AU" dirty="0" smtClean="0"/>
              <a:t>, </a:t>
            </a:r>
            <a:r>
              <a:rPr lang="en-AU" dirty="0" err="1" smtClean="0"/>
              <a:t>SydJS</a:t>
            </a:r>
            <a:r>
              <a:rPr lang="en-AU" dirty="0" smtClean="0"/>
              <a:t> Presentation</a:t>
            </a:r>
          </a:p>
          <a:p>
            <a:pPr lvl="1"/>
            <a:r>
              <a:rPr lang="en-AU" dirty="0" smtClean="0">
                <a:hlinkClick r:id="rId3"/>
              </a:rPr>
              <a:t>http://gilmoreorless.github.io/sydjs-preso-easing/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A great dynamic presentation that demonstrates easing functions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98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What is Interpolation</a:t>
            </a:r>
          </a:p>
          <a:p>
            <a:pPr lvl="1"/>
            <a:endParaRPr lang="en-AU" dirty="0"/>
          </a:p>
          <a:p>
            <a:r>
              <a:rPr lang="en-AU" dirty="0" smtClean="0"/>
              <a:t>Linear Interpolation</a:t>
            </a:r>
          </a:p>
          <a:p>
            <a:pPr lvl="1"/>
            <a:endParaRPr lang="en-AU" dirty="0"/>
          </a:p>
          <a:p>
            <a:r>
              <a:rPr lang="en-AU" dirty="0" smtClean="0"/>
              <a:t>Easing Functions</a:t>
            </a:r>
          </a:p>
          <a:p>
            <a:pPr lvl="1"/>
            <a:endParaRPr lang="en-AU" dirty="0"/>
          </a:p>
          <a:p>
            <a:r>
              <a:rPr lang="en-AU" dirty="0" err="1" smtClean="0"/>
              <a:t>Tweening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04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Interpolation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Interpolation</a:t>
            </a:r>
            <a:r>
              <a:rPr lang="en-AU" dirty="0" smtClean="0"/>
              <a:t> is the process of finding new unknown values that are between known existing values</a:t>
            </a:r>
          </a:p>
          <a:p>
            <a:pPr lvl="1"/>
            <a:r>
              <a:rPr lang="en-AU" dirty="0" smtClean="0"/>
              <a:t>For example, half way between 3 and 5 is 4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As another example, we might know the location of point </a:t>
            </a:r>
            <a:r>
              <a:rPr lang="en-AU" dirty="0" smtClean="0">
                <a:solidFill>
                  <a:srgbClr val="00B0F0"/>
                </a:solidFill>
              </a:rPr>
              <a:t>A</a:t>
            </a:r>
            <a:r>
              <a:rPr lang="en-AU" dirty="0" smtClean="0"/>
              <a:t> and point </a:t>
            </a:r>
            <a:r>
              <a:rPr lang="en-AU" dirty="0" smtClean="0">
                <a:solidFill>
                  <a:srgbClr val="00B0F0"/>
                </a:solidFill>
              </a:rPr>
              <a:t>B</a:t>
            </a:r>
            <a:r>
              <a:rPr lang="en-AU" dirty="0" smtClean="0"/>
              <a:t>, but what is the location if we are 25% of the way between A and B?</a:t>
            </a:r>
          </a:p>
          <a:p>
            <a:pPr lvl="1"/>
            <a:endParaRPr lang="en-AU" dirty="0"/>
          </a:p>
          <a:p>
            <a:r>
              <a:rPr lang="en-AU" dirty="0" smtClean="0"/>
              <a:t>Interpolation is used in many different areas in game development</a:t>
            </a:r>
          </a:p>
          <a:p>
            <a:pPr lvl="1"/>
            <a:r>
              <a:rPr lang="en-AU" dirty="0" smtClean="0"/>
              <a:t>Animation</a:t>
            </a:r>
          </a:p>
          <a:p>
            <a:pPr lvl="1"/>
            <a:r>
              <a:rPr lang="en-AU" dirty="0" smtClean="0"/>
              <a:t>Movement</a:t>
            </a:r>
          </a:p>
          <a:p>
            <a:pPr lvl="1"/>
            <a:r>
              <a:rPr lang="en-AU" dirty="0" smtClean="0"/>
              <a:t>Artificial Intelligence</a:t>
            </a:r>
          </a:p>
          <a:p>
            <a:pPr lvl="1"/>
            <a:r>
              <a:rPr lang="en-AU" dirty="0" smtClean="0"/>
              <a:t>Graphical User Interfaces and Menus</a:t>
            </a:r>
          </a:p>
        </p:txBody>
      </p:sp>
    </p:spTree>
    <p:extLst>
      <p:ext uri="{BB962C8B-B14F-4D97-AF65-F5344CB8AC3E}">
        <p14:creationId xmlns:p14="http://schemas.microsoft.com/office/powerpoint/2010/main" val="12668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Interpolation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AU" dirty="0" smtClean="0"/>
                  <a:t>Interpolation can be described as a function that has the following parameters:</a:t>
                </a:r>
              </a:p>
              <a:p>
                <a:pPr lvl="1"/>
                <a:r>
                  <a:rPr lang="en-AU" dirty="0" smtClean="0"/>
                  <a:t>Starting value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AU" dirty="0" smtClean="0">
                  <a:solidFill>
                    <a:srgbClr val="00B0F0"/>
                  </a:solidFill>
                </a:endParaRPr>
              </a:p>
              <a:p>
                <a:pPr lvl="1"/>
                <a:r>
                  <a:rPr lang="en-AU" dirty="0" smtClean="0"/>
                  <a:t>Ending value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AU" dirty="0" smtClean="0">
                  <a:solidFill>
                    <a:srgbClr val="00B0F0"/>
                  </a:solidFill>
                </a:endParaRPr>
              </a:p>
              <a:p>
                <a:pPr lvl="1"/>
                <a:r>
                  <a:rPr lang="en-AU" dirty="0" smtClean="0"/>
                  <a:t>Interpolation scale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dirty="0" smtClean="0">
                  <a:solidFill>
                    <a:srgbClr val="00B0F0"/>
                  </a:solidFill>
                </a:endParaRPr>
              </a:p>
              <a:p>
                <a:pPr lvl="2"/>
                <a:r>
                  <a:rPr lang="en-AU" dirty="0" smtClean="0"/>
                  <a:t>More on this in a moment</a:t>
                </a:r>
              </a:p>
              <a:p>
                <a:pPr lvl="1"/>
                <a:endParaRPr lang="en-AU" dirty="0" smtClean="0"/>
              </a:p>
              <a:p>
                <a:r>
                  <a:rPr lang="en-AU" dirty="0" smtClean="0"/>
                  <a:t>The function would return the </a:t>
                </a:r>
                <a:br>
                  <a:rPr lang="en-AU" dirty="0" smtClean="0"/>
                </a:br>
                <a:r>
                  <a:rPr lang="en-AU" dirty="0" smtClean="0"/>
                  <a:t>new unknown value that lies </a:t>
                </a:r>
                <a:br>
                  <a:rPr lang="en-AU" dirty="0" smtClean="0"/>
                </a:br>
                <a:r>
                  <a:rPr lang="en-AU" dirty="0" smtClean="0"/>
                  <a:t>between the starting and </a:t>
                </a:r>
                <a:br>
                  <a:rPr lang="en-AU" dirty="0" smtClean="0"/>
                </a:br>
                <a:r>
                  <a:rPr lang="en-AU" dirty="0" smtClean="0"/>
                  <a:t>ending values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862" t="-28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46256" y="1923678"/>
                <a:ext cx="286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56" y="1923678"/>
                <a:ext cx="286783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linear interpo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95649"/>
            <a:ext cx="1800200" cy="160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Interpolation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AU" dirty="0" smtClean="0"/>
                  <a:t>The interpolation scale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 is </a:t>
                </a:r>
                <a:r>
                  <a:rPr lang="en-AU" dirty="0" smtClean="0"/>
                  <a:t>usually a value between 0.0 and 1.0</a:t>
                </a:r>
              </a:p>
              <a:p>
                <a:pPr lvl="1"/>
                <a:endParaRPr lang="en-AU" dirty="0" smtClean="0"/>
              </a:p>
              <a:p>
                <a:r>
                  <a:rPr lang="en-AU" dirty="0" smtClean="0"/>
                  <a:t>Think of it as a percentage value stating…</a:t>
                </a:r>
              </a:p>
              <a:p>
                <a:pPr lvl="1"/>
                <a:r>
                  <a:rPr lang="en-AU" i="1" dirty="0" smtClean="0"/>
                  <a:t>“X percentage of the way between the start and end”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There are different ways to implement an interpolation, with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Linear Interpolation </a:t>
                </a:r>
                <a:r>
                  <a:rPr lang="en-AU" dirty="0" smtClean="0"/>
                  <a:t>being one of the most well know methods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176" t="-35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6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Interpolation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7776542" cy="23765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AU" dirty="0"/>
                  <a:t>Perhaps the most common form of interpolation in games is Linear Interpolation</a:t>
                </a:r>
              </a:p>
              <a:p>
                <a:pPr lvl="1"/>
                <a:r>
                  <a:rPr lang="en-AU" dirty="0"/>
                  <a:t>Also referred to as </a:t>
                </a:r>
                <a:r>
                  <a:rPr lang="en-AU" dirty="0">
                    <a:solidFill>
                      <a:srgbClr val="00B0F0"/>
                    </a:solidFill>
                  </a:rPr>
                  <a:t>LERP</a:t>
                </a:r>
              </a:p>
              <a:p>
                <a:pPr lvl="1"/>
                <a:endParaRPr lang="en-AU" dirty="0"/>
              </a:p>
              <a:p>
                <a:r>
                  <a:rPr lang="en-AU" dirty="0"/>
                  <a:t>In Linear Interpolation the scale value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 changes linearly from 0.0 to 1.0</a:t>
                </a:r>
              </a:p>
              <a:p>
                <a:pPr lvl="1"/>
                <a:r>
                  <a:rPr lang="en-AU" i="1" dirty="0"/>
                  <a:t>i.e. </a:t>
                </a:r>
                <a:r>
                  <a:rPr lang="en-AU" i="1" dirty="0" smtClean="0"/>
                  <a:t>at t = 0.0 the result of the interpolation would be the starting value, if t = 1.0 it would be the ending value, and at t = 0.5 the result is halfway between the start and end</a:t>
                </a:r>
                <a:endParaRPr lang="en-AU" i="1" dirty="0"/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The function for Linear Interpolation is usually implemented in one of three ways:</a:t>
                </a:r>
              </a:p>
              <a:p>
                <a:pPr lvl="1"/>
                <a:r>
                  <a:rPr lang="en-AU" dirty="0" smtClean="0"/>
                  <a:t>The first two use exact values for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dirty="0" smtClean="0"/>
                  <a:t> </a:t>
                </a:r>
                <a:r>
                  <a:rPr lang="en-AU" dirty="0" smtClean="0"/>
                  <a:t>and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dirty="0" smtClean="0"/>
                  <a:t>, i.e. </a:t>
                </a:r>
                <a:r>
                  <a:rPr lang="en-AU" dirty="0" smtClean="0"/>
                  <a:t>two points</a:t>
                </a:r>
              </a:p>
              <a:p>
                <a:pPr lvl="1"/>
                <a:r>
                  <a:rPr lang="en-AU" dirty="0" smtClean="0"/>
                  <a:t>The third uses a starting value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dirty="0" smtClean="0"/>
                  <a:t> </a:t>
                </a:r>
                <a:r>
                  <a:rPr lang="en-AU" dirty="0" smtClean="0"/>
                  <a:t>and an offset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dirty="0" smtClean="0"/>
                  <a:t> from </a:t>
                </a:r>
                <a:r>
                  <a:rPr lang="en-AU" dirty="0" smtClean="0"/>
                  <a:t>it rather than an exact value, like a point and a vector offset</a:t>
                </a:r>
                <a:endParaRPr lang="en-AU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7776542" cy="2376538"/>
              </a:xfrm>
              <a:blipFill rotWithShape="0">
                <a:blip r:embed="rId2"/>
                <a:stretch>
                  <a:fillRect l="-235" t="-20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39752" y="3363838"/>
                <a:ext cx="25657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363838"/>
                <a:ext cx="2565767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900" r="-1900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91208" y="4056148"/>
                <a:ext cx="2469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208" y="4056148"/>
                <a:ext cx="2469137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975" t="-1961" r="-1481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61917" y="3709993"/>
                <a:ext cx="3214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17" y="3709993"/>
                <a:ext cx="32143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1321" r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96136" y="3709993"/>
                <a:ext cx="1796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09993"/>
                <a:ext cx="179658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3051" r="-2712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3528" y="3709992"/>
                <a:ext cx="3214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28" y="3709992"/>
                <a:ext cx="32143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434" r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4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can we Interpolate?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Interpolation works for values that can be added, subtracted, multiplied and divided</a:t>
            </a:r>
          </a:p>
          <a:p>
            <a:pPr lvl="1"/>
            <a:r>
              <a:rPr lang="en-AU" dirty="0" smtClean="0"/>
              <a:t>Integers</a:t>
            </a:r>
          </a:p>
          <a:p>
            <a:pPr lvl="1"/>
            <a:r>
              <a:rPr lang="en-AU" dirty="0" smtClean="0"/>
              <a:t>Floating-point</a:t>
            </a:r>
          </a:p>
          <a:p>
            <a:pPr lvl="1"/>
            <a:r>
              <a:rPr lang="en-AU" dirty="0" smtClean="0"/>
              <a:t>Points</a:t>
            </a:r>
          </a:p>
          <a:p>
            <a:pPr lvl="1"/>
            <a:r>
              <a:rPr lang="en-AU" dirty="0" smtClean="0"/>
              <a:t>Vectors</a:t>
            </a:r>
          </a:p>
          <a:p>
            <a:pPr lvl="1"/>
            <a:endParaRPr lang="en-AU" dirty="0"/>
          </a:p>
          <a:p>
            <a:r>
              <a:rPr lang="en-AU" dirty="0" smtClean="0"/>
              <a:t>We can use it to interpolate transparency </a:t>
            </a:r>
            <a:br>
              <a:rPr lang="en-AU" dirty="0" smtClean="0"/>
            </a:br>
            <a:r>
              <a:rPr lang="en-AU" dirty="0" smtClean="0"/>
              <a:t>of objects, positions of moving platforms, </a:t>
            </a:r>
            <a:br>
              <a:rPr lang="en-AU" dirty="0" smtClean="0"/>
            </a:br>
            <a:r>
              <a:rPr lang="en-AU" dirty="0" smtClean="0"/>
              <a:t>sizes of health bars, and many </a:t>
            </a:r>
            <a:r>
              <a:rPr lang="en-AU" dirty="0" smtClean="0"/>
              <a:t>other things</a:t>
            </a:r>
            <a:endParaRPr lang="en-AU" dirty="0" smtClean="0"/>
          </a:p>
          <a:p>
            <a:pPr lvl="1"/>
            <a:r>
              <a:rPr lang="en-AU" dirty="0" smtClean="0"/>
              <a:t>We can also use it for dynamic animations!</a:t>
            </a:r>
          </a:p>
          <a:p>
            <a:pPr lvl="1"/>
            <a:endParaRPr lang="en-AU" dirty="0"/>
          </a:p>
        </p:txBody>
      </p:sp>
      <p:pic>
        <p:nvPicPr>
          <p:cNvPr id="3074" name="Picture 2" descr="Image result for potion of shrink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15766"/>
            <a:ext cx="2853338" cy="14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Easing Functions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AU" dirty="0" smtClean="0"/>
                  <a:t>Generally the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 value used in interpolation is between 0.0 and 1.0, and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Linear Interpolation </a:t>
                </a:r>
                <a:r>
                  <a:rPr lang="en-AU" dirty="0" smtClean="0"/>
                  <a:t>maps the change in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 linearly, as its name suggests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But rather than linearly adjust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 between 0.0 and 1.0 we could scale it across a duration and also modify how it is used within an interpolation function</a:t>
                </a:r>
              </a:p>
              <a:p>
                <a:pPr lvl="1"/>
                <a:r>
                  <a:rPr lang="en-AU" dirty="0" smtClean="0"/>
                  <a:t>Rather than increase at a constant pace, why not have it accelerate? Or </a:t>
                </a:r>
                <a:r>
                  <a:rPr lang="en-AU" dirty="0" smtClean="0"/>
                  <a:t>decelerate</a:t>
                </a:r>
                <a:r>
                  <a:rPr lang="en-AU" dirty="0" smtClean="0"/>
                  <a:t>? Maybe have it slow down in the middle…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Enter the domain of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Easing Functions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862" t="-2878"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5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Easing Functions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5150920" cy="338464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AU" dirty="0" smtClean="0"/>
                  <a:t>We can think of a basic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Easing Function </a:t>
                </a:r>
                <a:r>
                  <a:rPr lang="en-AU" dirty="0" smtClean="0"/>
                  <a:t>as a method that takes in parameter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 between 0.0 and 1.0, and outputs parameter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dirty="0" smtClean="0">
                  <a:solidFill>
                    <a:srgbClr val="00B0F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 smtClean="0"/>
                  <a:t> is then used within our interpolation </a:t>
                </a:r>
                <a:br>
                  <a:rPr lang="en-AU" dirty="0" smtClean="0"/>
                </a:br>
                <a:r>
                  <a:rPr lang="en-AU" dirty="0" smtClean="0"/>
                  <a:t>functions rather than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A Linear Ease would simply return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 as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 smtClean="0"/>
                  <a:t> to be used within the Linear Interpolation function</a:t>
                </a:r>
              </a:p>
              <a:p>
                <a:pPr lvl="1"/>
                <a:endParaRPr lang="en-AU" dirty="0" smtClean="0"/>
              </a:p>
              <a:p>
                <a:r>
                  <a:rPr lang="en-AU" dirty="0" smtClean="0"/>
                  <a:t>But we can combine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Interpolation</a:t>
                </a:r>
                <a:r>
                  <a:rPr lang="en-AU" dirty="0" smtClean="0"/>
                  <a:t> and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Easing Functions </a:t>
                </a:r>
                <a:r>
                  <a:rPr lang="en-AU" dirty="0" smtClean="0"/>
                  <a:t>within a single function that takes in a parameter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, value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dirty="0" smtClean="0"/>
                  <a:t>, offset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dirty="0" smtClean="0"/>
                  <a:t> and duration value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dirty="0" smtClean="0"/>
                  <a:t>, that gives us more control</a:t>
                </a:r>
              </a:p>
              <a:p>
                <a:pPr lvl="1"/>
                <a:r>
                  <a:rPr lang="en-AU" dirty="0" smtClean="0"/>
                  <a:t>The function first scales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 over the duration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dirty="0" smtClean="0"/>
                  <a:t>, then uses the result to modify how it interpolates from value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dirty="0" smtClean="0"/>
                  <a:t> to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/>
              </a:p>
              <a:p>
                <a:pPr lvl="1"/>
                <a:endParaRPr lang="en-AU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5150920" cy="3384649"/>
              </a:xfrm>
              <a:blipFill rotWithShape="0">
                <a:blip r:embed="rId2"/>
                <a:stretch>
                  <a:fillRect l="-710" t="-2338" b="-5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86047" y="1563638"/>
                <a:ext cx="20088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𝑏𝑎𝑠𝑖𝑐𝐸𝑎𝑠𝑒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047" y="1563638"/>
                <a:ext cx="2008820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520" t="-4000" r="-4255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84678" y="1946839"/>
                <a:ext cx="24115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𝑙𝑒𝑟𝑝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78" y="1946839"/>
                <a:ext cx="241155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025" t="-1961" r="-3544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03932" y="3435846"/>
                <a:ext cx="32735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𝑒𝑎𝑠𝑒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32" y="3435846"/>
                <a:ext cx="327358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490" r="-2421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4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1086</Words>
  <Application>Microsoft Office PowerPoint</Application>
  <PresentationFormat>On-screen Show (16:9)</PresentationFormat>
  <Paragraphs>152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Interpolation</vt:lpstr>
      <vt:lpstr>Contents</vt:lpstr>
      <vt:lpstr>What Is Interpolation</vt:lpstr>
      <vt:lpstr>What is Interpolation</vt:lpstr>
      <vt:lpstr>What is Interpolation</vt:lpstr>
      <vt:lpstr>Linear Interpolation</vt:lpstr>
      <vt:lpstr>What can we Interpolate?</vt:lpstr>
      <vt:lpstr>Easing Functions</vt:lpstr>
      <vt:lpstr>Easing Functions</vt:lpstr>
      <vt:lpstr>Easing Functions – Linear Ease Example</vt:lpstr>
      <vt:lpstr>Easing Functions</vt:lpstr>
      <vt:lpstr>Easing Functions – Ease Out Sine</vt:lpstr>
      <vt:lpstr>Easing Functions – Ease In Sine</vt:lpstr>
      <vt:lpstr>Easing Functions – Ease In-Out Sine</vt:lpstr>
      <vt:lpstr>Complex Easing Functions</vt:lpstr>
      <vt:lpstr>Tweening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61</cp:revision>
  <dcterms:created xsi:type="dcterms:W3CDTF">2014-07-14T04:04:52Z</dcterms:created>
  <dcterms:modified xsi:type="dcterms:W3CDTF">2017-03-16T23:31:46Z</dcterms:modified>
</cp:coreProperties>
</file>