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0" r:id="rId4"/>
    <p:sldId id="268" r:id="rId5"/>
    <p:sldId id="261" r:id="rId6"/>
    <p:sldId id="262" r:id="rId7"/>
    <p:sldId id="270" r:id="rId8"/>
    <p:sldId id="271" r:id="rId9"/>
    <p:sldId id="264" r:id="rId10"/>
    <p:sldId id="265" r:id="rId11"/>
    <p:sldId id="266" r:id="rId12"/>
    <p:sldId id="272" r:id="rId13"/>
    <p:sldId id="267" r:id="rId14"/>
    <p:sldId id="273" r:id="rId15"/>
    <p:sldId id="274" r:id="rId16"/>
    <p:sldId id="275" r:id="rId17"/>
    <p:sldId id="258" r:id="rId18"/>
    <p:sldId id="259" r:id="rId19"/>
  </p:sldIdLst>
  <p:sldSz cx="9144000" cy="5143500" type="screen16x9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114" y="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8691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8053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7808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4637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7268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3792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9729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665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0684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7000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i="0" u="none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b="0" i="0" u="none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anacademy.org/computing/computer-science/cryptography/crypt/v/random-vs-pseudorandom-number-generators" TargetMode="External"/><Relationship Id="rId2" Type="http://schemas.openxmlformats.org/officeDocument/2006/relationships/hyperlink" Target="https://www.random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Random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Things aren’t quite as random as you might expect…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Maths for Games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443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The C Run-Time Library – rand()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 smtClean="0"/>
              <a:t>The C Run-Time Library </a:t>
            </a:r>
            <a:r>
              <a:rPr lang="en-AU" dirty="0" err="1" smtClean="0">
                <a:solidFill>
                  <a:srgbClr val="00B0F0"/>
                </a:solidFill>
              </a:rPr>
              <a:t>stdlib.h</a:t>
            </a:r>
            <a:r>
              <a:rPr lang="en-AU" dirty="0" smtClean="0"/>
              <a:t> provides a single function that generates random </a:t>
            </a:r>
            <a:r>
              <a:rPr lang="en-AU" dirty="0" smtClean="0">
                <a:solidFill>
                  <a:srgbClr val="00B0F0"/>
                </a:solidFill>
              </a:rPr>
              <a:t>integer</a:t>
            </a:r>
            <a:r>
              <a:rPr lang="en-AU" dirty="0" smtClean="0"/>
              <a:t> numbers: </a:t>
            </a:r>
          </a:p>
          <a:p>
            <a:pPr lvl="1"/>
            <a:endParaRPr lang="en-AU" dirty="0" smtClean="0"/>
          </a:p>
          <a:p>
            <a:pPr lvl="1"/>
            <a:endParaRPr lang="en-AU" dirty="0"/>
          </a:p>
          <a:p>
            <a:r>
              <a:rPr lang="en-AU" dirty="0" smtClean="0"/>
              <a:t>It generates a 32-bit integer in the range [0..RAND_MAX]</a:t>
            </a:r>
          </a:p>
          <a:p>
            <a:pPr lvl="1"/>
            <a:r>
              <a:rPr lang="en-AU" dirty="0" smtClean="0">
                <a:solidFill>
                  <a:srgbClr val="00B0F0"/>
                </a:solidFill>
              </a:rPr>
              <a:t>RAND_MAX</a:t>
            </a:r>
            <a:r>
              <a:rPr lang="en-AU" dirty="0" smtClean="0"/>
              <a:t> is a constant typically defined as 32767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You can seed the generator by calling the function </a:t>
            </a:r>
            <a:r>
              <a:rPr lang="en-AU" dirty="0" err="1" smtClean="0"/>
              <a:t>srand</a:t>
            </a:r>
            <a:r>
              <a:rPr lang="en-AU" dirty="0" smtClean="0"/>
              <a:t>():</a:t>
            </a:r>
          </a:p>
          <a:p>
            <a:endParaRPr lang="en-AU" dirty="0" smtClean="0"/>
          </a:p>
        </p:txBody>
      </p:sp>
      <p:sp>
        <p:nvSpPr>
          <p:cNvPr id="6" name="TextBox 4"/>
          <p:cNvSpPr txBox="1"/>
          <p:nvPr/>
        </p:nvSpPr>
        <p:spPr>
          <a:xfrm>
            <a:off x="3580303" y="2067694"/>
            <a:ext cx="184972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AU" sz="1200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AU" sz="1200" dirty="0" smtClean="0">
                <a:solidFill>
                  <a:prstClr val="black"/>
                </a:solidFill>
                <a:latin typeface="Consolas"/>
              </a:rPr>
              <a:t> rand(</a:t>
            </a:r>
            <a:r>
              <a:rPr lang="en-AU" sz="12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AU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AU" sz="1200" dirty="0">
              <a:latin typeface="Consolas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2884983" y="4227934"/>
            <a:ext cx="32403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AU" sz="12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AU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AU" sz="1200" dirty="0" err="1" smtClean="0">
                <a:solidFill>
                  <a:prstClr val="black"/>
                </a:solidFill>
                <a:latin typeface="Consolas"/>
              </a:rPr>
              <a:t>srand</a:t>
            </a:r>
            <a:r>
              <a:rPr lang="en-AU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AU" sz="1200" dirty="0" smtClean="0">
                <a:solidFill>
                  <a:srgbClr val="0000FF"/>
                </a:solidFill>
                <a:latin typeface="Consolas"/>
              </a:rPr>
              <a:t>unsigned int </a:t>
            </a:r>
            <a:r>
              <a:rPr lang="en-AU" sz="1200" dirty="0" smtClean="0">
                <a:solidFill>
                  <a:prstClr val="black"/>
                </a:solidFill>
                <a:latin typeface="Consolas"/>
              </a:rPr>
              <a:t>seed);</a:t>
            </a:r>
            <a:endParaRPr lang="en-AU" sz="12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3394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 rand() Examples</a:t>
            </a:r>
            <a:endParaRPr lang="en-AU" dirty="0"/>
          </a:p>
        </p:txBody>
      </p:sp>
      <p:sp>
        <p:nvSpPr>
          <p:cNvPr id="9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4680198" cy="3024609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If we re-seed with the same number it will generate the same sequence again</a:t>
            </a:r>
          </a:p>
          <a:p>
            <a:pPr lvl="1"/>
            <a:endParaRPr lang="en-AU" dirty="0"/>
          </a:p>
          <a:p>
            <a:r>
              <a:rPr lang="en-AU" dirty="0" smtClean="0"/>
              <a:t>We can also seed using C time library</a:t>
            </a:r>
          </a:p>
          <a:p>
            <a:pPr lvl="1"/>
            <a:endParaRPr lang="en-AU" dirty="0"/>
          </a:p>
          <a:p>
            <a:r>
              <a:rPr lang="en-AU" dirty="0" smtClean="0"/>
              <a:t>And we can generate a random float between 0.0 and 1.0, not including 1.0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5004048" y="780037"/>
            <a:ext cx="3456384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800" dirty="0" smtClean="0">
                <a:solidFill>
                  <a:srgbClr val="0000FF"/>
                </a:solidFill>
                <a:latin typeface="Consolas"/>
              </a:rPr>
              <a:t>#</a:t>
            </a:r>
            <a:r>
              <a:rPr lang="fr-FR" sz="800" dirty="0" err="1" smtClean="0">
                <a:solidFill>
                  <a:srgbClr val="0000FF"/>
                </a:solidFill>
                <a:latin typeface="Consolas"/>
              </a:rPr>
              <a:t>include</a:t>
            </a:r>
            <a:r>
              <a:rPr lang="fr-FR" sz="8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800" dirty="0" smtClean="0">
                <a:solidFill>
                  <a:srgbClr val="880000"/>
                </a:solidFill>
                <a:latin typeface="Consolas"/>
              </a:rPr>
              <a:t>&lt;</a:t>
            </a:r>
            <a:r>
              <a:rPr lang="fr-FR" sz="800" dirty="0" err="1" smtClean="0">
                <a:solidFill>
                  <a:srgbClr val="880000"/>
                </a:solidFill>
                <a:latin typeface="Consolas"/>
              </a:rPr>
              <a:t>stdlib.h</a:t>
            </a:r>
            <a:r>
              <a:rPr lang="fr-FR" sz="800" dirty="0" smtClean="0">
                <a:solidFill>
                  <a:srgbClr val="880000"/>
                </a:solidFill>
                <a:latin typeface="Consolas"/>
              </a:rPr>
              <a:t>&gt;</a:t>
            </a:r>
          </a:p>
          <a:p>
            <a:endParaRPr lang="fr-FR" sz="800" dirty="0" smtClean="0">
              <a:solidFill>
                <a:srgbClr val="00B050"/>
              </a:solidFill>
              <a:latin typeface="Consolas"/>
            </a:endParaRPr>
          </a:p>
          <a:p>
            <a:r>
              <a:rPr lang="fr-FR" sz="8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8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AU" sz="800" dirty="0" smtClean="0">
                <a:solidFill>
                  <a:prstClr val="black"/>
                </a:solidFill>
                <a:latin typeface="Consolas"/>
              </a:rPr>
              <a:t>main </a:t>
            </a:r>
            <a:r>
              <a:rPr lang="fr-FR" sz="800" dirty="0" smtClean="0">
                <a:solidFill>
                  <a:prstClr val="black"/>
                </a:solidFill>
                <a:latin typeface="Consolas"/>
              </a:rPr>
              <a:t>() </a:t>
            </a:r>
            <a:r>
              <a:rPr lang="en-AU" sz="8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endParaRPr lang="en-AU" sz="8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AU" sz="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AU" sz="8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AU" sz="800" dirty="0" smtClean="0">
                <a:solidFill>
                  <a:srgbClr val="008000"/>
                </a:solidFill>
                <a:latin typeface="Consolas"/>
              </a:rPr>
              <a:t>// seed the PRNG and get two integers</a:t>
            </a:r>
          </a:p>
          <a:p>
            <a:r>
              <a:rPr lang="en-AU" sz="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AU" sz="8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AU" sz="800" dirty="0" err="1" smtClean="0">
                <a:solidFill>
                  <a:prstClr val="black"/>
                </a:solidFill>
                <a:latin typeface="Consolas"/>
              </a:rPr>
              <a:t>srand</a:t>
            </a:r>
            <a:r>
              <a:rPr lang="en-AU" sz="800" dirty="0" smtClean="0">
                <a:solidFill>
                  <a:prstClr val="black"/>
                </a:solidFill>
                <a:latin typeface="Consolas"/>
              </a:rPr>
              <a:t>( 42);  </a:t>
            </a:r>
            <a:endParaRPr lang="en-AU" sz="800" dirty="0" smtClean="0">
              <a:solidFill>
                <a:srgbClr val="00B050"/>
              </a:solidFill>
              <a:latin typeface="Consolas"/>
            </a:endParaRPr>
          </a:p>
          <a:p>
            <a:r>
              <a:rPr lang="en-AU" sz="8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AU" sz="800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AU" sz="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AU" sz="800" dirty="0" err="1" smtClean="0">
                <a:solidFill>
                  <a:prstClr val="black"/>
                </a:solidFill>
                <a:latin typeface="Consolas"/>
              </a:rPr>
              <a:t>randomInt</a:t>
            </a:r>
            <a:r>
              <a:rPr lang="en-AU" sz="800" dirty="0" smtClean="0">
                <a:solidFill>
                  <a:prstClr val="black"/>
                </a:solidFill>
                <a:latin typeface="Consolas"/>
              </a:rPr>
              <a:t> = rand();</a:t>
            </a:r>
          </a:p>
          <a:p>
            <a:r>
              <a:rPr lang="en-AU" sz="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AU" sz="8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AU" sz="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AU" sz="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AU" sz="800" dirty="0" smtClean="0">
                <a:solidFill>
                  <a:prstClr val="black"/>
                </a:solidFill>
                <a:latin typeface="Consolas"/>
              </a:rPr>
              <a:t>randomInt2 </a:t>
            </a:r>
            <a:r>
              <a:rPr lang="en-AU" sz="800" dirty="0">
                <a:solidFill>
                  <a:prstClr val="black"/>
                </a:solidFill>
                <a:latin typeface="Consolas"/>
              </a:rPr>
              <a:t>= rand</a:t>
            </a:r>
            <a:r>
              <a:rPr lang="en-AU" sz="800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en-AU" sz="8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AU" sz="800" dirty="0" smtClean="0">
                <a:solidFill>
                  <a:srgbClr val="008000"/>
                </a:solidFill>
                <a:latin typeface="Consolas"/>
              </a:rPr>
              <a:t>   // re-seed </a:t>
            </a:r>
            <a:r>
              <a:rPr lang="en-AU" sz="800" dirty="0">
                <a:solidFill>
                  <a:srgbClr val="008000"/>
                </a:solidFill>
                <a:latin typeface="Consolas"/>
              </a:rPr>
              <a:t>the PRNG and get </a:t>
            </a:r>
            <a:r>
              <a:rPr lang="en-AU" sz="800" dirty="0" smtClean="0">
                <a:solidFill>
                  <a:srgbClr val="008000"/>
                </a:solidFill>
                <a:latin typeface="Consolas"/>
              </a:rPr>
              <a:t>same integers</a:t>
            </a:r>
            <a:endParaRPr lang="en-AU" sz="800" dirty="0">
              <a:solidFill>
                <a:srgbClr val="008000"/>
              </a:solidFill>
              <a:latin typeface="Consolas"/>
            </a:endParaRPr>
          </a:p>
          <a:p>
            <a:r>
              <a:rPr lang="en-AU" sz="8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AU" sz="800" dirty="0" err="1">
                <a:solidFill>
                  <a:prstClr val="black"/>
                </a:solidFill>
                <a:latin typeface="Consolas"/>
              </a:rPr>
              <a:t>srand</a:t>
            </a:r>
            <a:r>
              <a:rPr lang="en-AU" sz="800" dirty="0">
                <a:solidFill>
                  <a:prstClr val="black"/>
                </a:solidFill>
                <a:latin typeface="Consolas"/>
              </a:rPr>
              <a:t>( 42);  </a:t>
            </a:r>
            <a:endParaRPr lang="en-AU" sz="800" dirty="0">
              <a:solidFill>
                <a:srgbClr val="00B050"/>
              </a:solidFill>
              <a:latin typeface="Consolas"/>
            </a:endParaRPr>
          </a:p>
          <a:p>
            <a:r>
              <a:rPr lang="en-AU" sz="8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AU" sz="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AU" sz="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AU" sz="800" dirty="0" smtClean="0">
                <a:solidFill>
                  <a:prstClr val="black"/>
                </a:solidFill>
                <a:latin typeface="Consolas"/>
              </a:rPr>
              <a:t>randomInt3 </a:t>
            </a:r>
            <a:r>
              <a:rPr lang="en-AU" sz="800" dirty="0">
                <a:solidFill>
                  <a:prstClr val="black"/>
                </a:solidFill>
                <a:latin typeface="Consolas"/>
              </a:rPr>
              <a:t>= rand();</a:t>
            </a:r>
          </a:p>
          <a:p>
            <a:r>
              <a:rPr lang="en-AU" sz="8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AU" sz="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AU" sz="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AU" sz="800" dirty="0" smtClean="0">
                <a:solidFill>
                  <a:prstClr val="black"/>
                </a:solidFill>
                <a:latin typeface="Consolas"/>
              </a:rPr>
              <a:t>randomInt4 </a:t>
            </a:r>
            <a:r>
              <a:rPr lang="en-AU" sz="800" dirty="0">
                <a:solidFill>
                  <a:prstClr val="black"/>
                </a:solidFill>
                <a:latin typeface="Consolas"/>
              </a:rPr>
              <a:t>= rand</a:t>
            </a:r>
            <a:r>
              <a:rPr lang="en-AU" sz="800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en-AU" sz="800" dirty="0">
              <a:solidFill>
                <a:prstClr val="black"/>
              </a:solidFill>
              <a:latin typeface="Consolas"/>
            </a:endParaRPr>
          </a:p>
          <a:p>
            <a:r>
              <a:rPr lang="en-AU" sz="8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AU" sz="8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AU" sz="800" dirty="0" smtClean="0">
                <a:solidFill>
                  <a:prstClr val="black"/>
                </a:solidFill>
                <a:latin typeface="Consolas"/>
              </a:rPr>
              <a:t> 0;</a:t>
            </a:r>
          </a:p>
          <a:p>
            <a:r>
              <a:rPr lang="en-AU" sz="8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AU" sz="8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591741" y="4174072"/>
            <a:ext cx="4176464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sz="1000" dirty="0" smtClean="0">
              <a:solidFill>
                <a:srgbClr val="00B050"/>
              </a:solidFill>
              <a:latin typeface="Consolas"/>
            </a:endParaRPr>
          </a:p>
          <a:p>
            <a:r>
              <a:rPr lang="en-AU" sz="10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AU" sz="1000" dirty="0" smtClean="0">
                <a:solidFill>
                  <a:srgbClr val="0000FF"/>
                </a:solidFill>
                <a:latin typeface="Consolas"/>
              </a:rPr>
              <a:t>float </a:t>
            </a:r>
            <a:r>
              <a:rPr lang="en-AU" sz="1000" dirty="0" err="1" smtClean="0">
                <a:solidFill>
                  <a:prstClr val="black"/>
                </a:solidFill>
                <a:latin typeface="Consolas"/>
              </a:rPr>
              <a:t>randomFloat</a:t>
            </a:r>
            <a:r>
              <a:rPr lang="en-AU" sz="1000" dirty="0" smtClean="0">
                <a:solidFill>
                  <a:prstClr val="black"/>
                </a:solidFill>
                <a:latin typeface="Consolas"/>
              </a:rPr>
              <a:t> = (</a:t>
            </a:r>
            <a:r>
              <a:rPr lang="en-AU" sz="1000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AU" sz="1000" dirty="0" smtClean="0">
                <a:solidFill>
                  <a:prstClr val="black"/>
                </a:solidFill>
                <a:latin typeface="Consolas"/>
              </a:rPr>
              <a:t>)rand() / (</a:t>
            </a:r>
            <a:r>
              <a:rPr lang="en-AU" sz="1000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AU" sz="1000" dirty="0" smtClean="0">
                <a:solidFill>
                  <a:prstClr val="black"/>
                </a:solidFill>
                <a:latin typeface="Consolas"/>
              </a:rPr>
              <a:t>)RAND_MAX;</a:t>
            </a:r>
          </a:p>
          <a:p>
            <a:endParaRPr lang="en-AU" sz="1000" dirty="0" smtClean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2" name="TextBox 4"/>
          <p:cNvSpPr txBox="1"/>
          <p:nvPr/>
        </p:nvSpPr>
        <p:spPr>
          <a:xfrm>
            <a:off x="5004048" y="2912188"/>
            <a:ext cx="3456384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800" dirty="0" smtClean="0">
                <a:solidFill>
                  <a:srgbClr val="0000FF"/>
                </a:solidFill>
                <a:latin typeface="Consolas"/>
              </a:rPr>
              <a:t>#</a:t>
            </a:r>
            <a:r>
              <a:rPr lang="fr-FR" sz="800" dirty="0" err="1" smtClean="0">
                <a:solidFill>
                  <a:srgbClr val="0000FF"/>
                </a:solidFill>
                <a:latin typeface="Consolas"/>
              </a:rPr>
              <a:t>include</a:t>
            </a:r>
            <a:r>
              <a:rPr lang="fr-FR" sz="8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800" dirty="0" smtClean="0">
                <a:solidFill>
                  <a:srgbClr val="880000"/>
                </a:solidFill>
                <a:latin typeface="Consolas"/>
              </a:rPr>
              <a:t>&lt;</a:t>
            </a:r>
            <a:r>
              <a:rPr lang="fr-FR" sz="800" dirty="0" err="1" smtClean="0">
                <a:solidFill>
                  <a:srgbClr val="880000"/>
                </a:solidFill>
                <a:latin typeface="Consolas"/>
              </a:rPr>
              <a:t>stdlib.h</a:t>
            </a:r>
            <a:r>
              <a:rPr lang="fr-FR" sz="800" dirty="0" smtClean="0">
                <a:solidFill>
                  <a:srgbClr val="880000"/>
                </a:solidFill>
                <a:latin typeface="Consolas"/>
              </a:rPr>
              <a:t>&gt;</a:t>
            </a:r>
          </a:p>
          <a:p>
            <a:r>
              <a:rPr lang="fr-FR" sz="800" dirty="0">
                <a:solidFill>
                  <a:srgbClr val="0000FF"/>
                </a:solidFill>
                <a:latin typeface="Consolas"/>
              </a:rPr>
              <a:t>#</a:t>
            </a:r>
            <a:r>
              <a:rPr lang="fr-FR" sz="800" dirty="0" err="1">
                <a:solidFill>
                  <a:srgbClr val="0000FF"/>
                </a:solidFill>
                <a:latin typeface="Consolas"/>
              </a:rPr>
              <a:t>include</a:t>
            </a:r>
            <a:r>
              <a:rPr lang="fr-FR" sz="8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800" dirty="0" smtClean="0">
                <a:solidFill>
                  <a:srgbClr val="880000"/>
                </a:solidFill>
                <a:latin typeface="Consolas"/>
              </a:rPr>
              <a:t>&lt;</a:t>
            </a:r>
            <a:r>
              <a:rPr lang="fr-FR" sz="800" dirty="0" err="1" smtClean="0">
                <a:solidFill>
                  <a:srgbClr val="880000"/>
                </a:solidFill>
                <a:latin typeface="Consolas"/>
              </a:rPr>
              <a:t>time.h</a:t>
            </a:r>
            <a:r>
              <a:rPr lang="fr-FR" sz="800" dirty="0" smtClean="0">
                <a:solidFill>
                  <a:srgbClr val="880000"/>
                </a:solidFill>
                <a:latin typeface="Consolas"/>
              </a:rPr>
              <a:t>&gt;</a:t>
            </a:r>
          </a:p>
          <a:p>
            <a:endParaRPr lang="fr-FR" sz="800" dirty="0" smtClean="0">
              <a:solidFill>
                <a:srgbClr val="00B050"/>
              </a:solidFill>
              <a:latin typeface="Consolas"/>
            </a:endParaRPr>
          </a:p>
          <a:p>
            <a:r>
              <a:rPr lang="fr-FR" sz="8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8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AU" sz="800" dirty="0" smtClean="0">
                <a:solidFill>
                  <a:prstClr val="black"/>
                </a:solidFill>
                <a:latin typeface="Consolas"/>
              </a:rPr>
              <a:t>main </a:t>
            </a:r>
            <a:r>
              <a:rPr lang="fr-FR" sz="800" dirty="0" smtClean="0">
                <a:solidFill>
                  <a:prstClr val="black"/>
                </a:solidFill>
                <a:latin typeface="Consolas"/>
              </a:rPr>
              <a:t>() </a:t>
            </a:r>
            <a:r>
              <a:rPr lang="en-AU" sz="8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endParaRPr lang="en-AU" sz="8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AU" sz="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AU" sz="8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AU" sz="800" dirty="0" smtClean="0">
                <a:solidFill>
                  <a:srgbClr val="008000"/>
                </a:solidFill>
                <a:latin typeface="Consolas"/>
              </a:rPr>
              <a:t>// seed the PRNG using the current time</a:t>
            </a:r>
          </a:p>
          <a:p>
            <a:r>
              <a:rPr lang="en-AU" sz="8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AU" sz="800" dirty="0" smtClean="0">
                <a:solidFill>
                  <a:srgbClr val="008000"/>
                </a:solidFill>
                <a:latin typeface="Consolas"/>
              </a:rPr>
              <a:t>  // passing </a:t>
            </a:r>
            <a:r>
              <a:rPr lang="en-AU" sz="800" dirty="0" err="1" smtClean="0">
                <a:solidFill>
                  <a:srgbClr val="008000"/>
                </a:solidFill>
                <a:latin typeface="Consolas"/>
              </a:rPr>
              <a:t>nullptr</a:t>
            </a:r>
            <a:r>
              <a:rPr lang="en-AU" sz="800" dirty="0" smtClean="0">
                <a:solidFill>
                  <a:srgbClr val="008000"/>
                </a:solidFill>
                <a:latin typeface="Consolas"/>
              </a:rPr>
              <a:t> to time() means now</a:t>
            </a:r>
          </a:p>
          <a:p>
            <a:r>
              <a:rPr lang="en-AU" sz="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AU" sz="8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AU" sz="800" dirty="0" err="1" smtClean="0">
                <a:solidFill>
                  <a:prstClr val="black"/>
                </a:solidFill>
                <a:latin typeface="Consolas"/>
              </a:rPr>
              <a:t>srand</a:t>
            </a:r>
            <a:r>
              <a:rPr lang="en-AU" sz="800" dirty="0" smtClean="0">
                <a:solidFill>
                  <a:prstClr val="black"/>
                </a:solidFill>
                <a:latin typeface="Consolas"/>
              </a:rPr>
              <a:t>( (</a:t>
            </a:r>
            <a:r>
              <a:rPr lang="en-AU" sz="800" dirty="0" smtClean="0">
                <a:solidFill>
                  <a:srgbClr val="0000FF"/>
                </a:solidFill>
                <a:latin typeface="Consolas"/>
              </a:rPr>
              <a:t>unsigned </a:t>
            </a:r>
            <a:r>
              <a:rPr lang="en-AU" sz="8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AU" sz="800" dirty="0" smtClean="0">
                <a:solidFill>
                  <a:prstClr val="black"/>
                </a:solidFill>
                <a:latin typeface="Consolas"/>
              </a:rPr>
              <a:t>)time(</a:t>
            </a:r>
            <a:r>
              <a:rPr lang="en-AU" sz="800" dirty="0" err="1" smtClean="0">
                <a:solidFill>
                  <a:srgbClr val="0000FF"/>
                </a:solidFill>
                <a:latin typeface="Consolas"/>
              </a:rPr>
              <a:t>nullptr</a:t>
            </a:r>
            <a:r>
              <a:rPr lang="en-AU" sz="800" dirty="0" smtClean="0">
                <a:solidFill>
                  <a:prstClr val="black"/>
                </a:solidFill>
                <a:latin typeface="Consolas"/>
              </a:rPr>
              <a:t>) );</a:t>
            </a:r>
          </a:p>
          <a:p>
            <a:r>
              <a:rPr lang="en-AU" sz="800" dirty="0" smtClean="0">
                <a:solidFill>
                  <a:prstClr val="black"/>
                </a:solidFill>
                <a:latin typeface="Consolas"/>
              </a:rPr>
              <a:t>  </a:t>
            </a:r>
            <a:endParaRPr lang="en-AU" sz="800" dirty="0" smtClean="0">
              <a:solidFill>
                <a:srgbClr val="00B050"/>
              </a:solidFill>
              <a:latin typeface="Consolas"/>
            </a:endParaRPr>
          </a:p>
          <a:p>
            <a:r>
              <a:rPr lang="en-AU" sz="8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AU" sz="800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AU" sz="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AU" sz="800" dirty="0" err="1" smtClean="0">
                <a:solidFill>
                  <a:prstClr val="black"/>
                </a:solidFill>
                <a:latin typeface="Consolas"/>
              </a:rPr>
              <a:t>randomInt</a:t>
            </a:r>
            <a:r>
              <a:rPr lang="en-AU" sz="800" dirty="0" smtClean="0">
                <a:solidFill>
                  <a:prstClr val="black"/>
                </a:solidFill>
                <a:latin typeface="Consolas"/>
              </a:rPr>
              <a:t> = rand();</a:t>
            </a:r>
          </a:p>
          <a:p>
            <a:r>
              <a:rPr lang="en-AU" sz="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AU" sz="8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AU" sz="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AU" sz="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AU" sz="800" dirty="0" smtClean="0">
                <a:solidFill>
                  <a:prstClr val="black"/>
                </a:solidFill>
                <a:latin typeface="Consolas"/>
              </a:rPr>
              <a:t>randomInt2 </a:t>
            </a:r>
            <a:r>
              <a:rPr lang="en-AU" sz="800" dirty="0">
                <a:solidFill>
                  <a:prstClr val="black"/>
                </a:solidFill>
                <a:latin typeface="Consolas"/>
              </a:rPr>
              <a:t>= rand</a:t>
            </a:r>
            <a:r>
              <a:rPr lang="en-AU" sz="800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en-AU" sz="800" dirty="0">
              <a:solidFill>
                <a:prstClr val="black"/>
              </a:solidFill>
              <a:latin typeface="Consolas"/>
            </a:endParaRPr>
          </a:p>
          <a:p>
            <a:r>
              <a:rPr lang="en-AU" sz="8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AU" sz="8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AU" sz="800" dirty="0" smtClean="0">
                <a:solidFill>
                  <a:prstClr val="black"/>
                </a:solidFill>
                <a:latin typeface="Consolas"/>
              </a:rPr>
              <a:t> 0;</a:t>
            </a:r>
          </a:p>
          <a:p>
            <a:r>
              <a:rPr lang="en-AU" sz="8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AU" sz="8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554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The C++ Standard Library – &lt;random&gt;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 smtClean="0"/>
              <a:t>The C++ Standard Library provides dozens of classes for dealing with random numbers</a:t>
            </a:r>
          </a:p>
          <a:p>
            <a:pPr lvl="1"/>
            <a:r>
              <a:rPr lang="en-AU" dirty="0" smtClean="0"/>
              <a:t>These are all contained in the </a:t>
            </a:r>
            <a:r>
              <a:rPr lang="en-AU" dirty="0" smtClean="0">
                <a:solidFill>
                  <a:srgbClr val="00B0F0"/>
                </a:solidFill>
              </a:rPr>
              <a:t>&lt;random&gt; </a:t>
            </a:r>
            <a:r>
              <a:rPr lang="en-AU" dirty="0" smtClean="0"/>
              <a:t>header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 library contains pseudorandom number generators called </a:t>
            </a:r>
            <a:r>
              <a:rPr lang="en-AU" dirty="0" smtClean="0">
                <a:solidFill>
                  <a:srgbClr val="00B0F0"/>
                </a:solidFill>
              </a:rPr>
              <a:t>Generators </a:t>
            </a:r>
            <a:r>
              <a:rPr lang="en-AU" dirty="0" smtClean="0"/>
              <a:t>or</a:t>
            </a:r>
            <a:r>
              <a:rPr lang="en-AU" dirty="0" smtClean="0">
                <a:solidFill>
                  <a:srgbClr val="00B0F0"/>
                </a:solidFill>
              </a:rPr>
              <a:t> Engines</a:t>
            </a:r>
          </a:p>
          <a:p>
            <a:pPr lvl="1"/>
            <a:r>
              <a:rPr lang="en-AU" dirty="0" smtClean="0"/>
              <a:t>These create uniformly distributed numbers</a:t>
            </a:r>
          </a:p>
          <a:p>
            <a:pPr lvl="1"/>
            <a:endParaRPr lang="en-AU" dirty="0"/>
          </a:p>
          <a:p>
            <a:r>
              <a:rPr lang="en-AU" dirty="0" smtClean="0"/>
              <a:t>The library also contains various </a:t>
            </a:r>
            <a:r>
              <a:rPr lang="en-AU" dirty="0" smtClean="0">
                <a:solidFill>
                  <a:srgbClr val="00B0F0"/>
                </a:solidFill>
              </a:rPr>
              <a:t>Distribution </a:t>
            </a:r>
            <a:r>
              <a:rPr lang="en-AU" dirty="0" smtClean="0"/>
              <a:t>schemes</a:t>
            </a:r>
          </a:p>
          <a:p>
            <a:pPr lvl="1"/>
            <a:r>
              <a:rPr lang="en-AU" dirty="0" smtClean="0"/>
              <a:t>These convert values generated by an engine into usable numbers that fit within the distribution used, such as </a:t>
            </a:r>
            <a:r>
              <a:rPr lang="en-AU" dirty="0" smtClean="0">
                <a:solidFill>
                  <a:srgbClr val="00B0F0"/>
                </a:solidFill>
              </a:rPr>
              <a:t>uniform</a:t>
            </a:r>
            <a:r>
              <a:rPr lang="en-AU" dirty="0" smtClean="0"/>
              <a:t>, </a:t>
            </a:r>
            <a:r>
              <a:rPr lang="en-AU" dirty="0" smtClean="0">
                <a:solidFill>
                  <a:srgbClr val="00B0F0"/>
                </a:solidFill>
              </a:rPr>
              <a:t>normal</a:t>
            </a:r>
            <a:r>
              <a:rPr lang="en-AU" dirty="0" smtClean="0"/>
              <a:t> and </a:t>
            </a:r>
            <a:r>
              <a:rPr lang="en-AU" dirty="0" err="1" smtClean="0">
                <a:solidFill>
                  <a:srgbClr val="00B0F0"/>
                </a:solidFill>
              </a:rPr>
              <a:t>binormial</a:t>
            </a:r>
            <a:endParaRPr lang="en-AU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05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C++ Random Generators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AU" dirty="0" smtClean="0"/>
              <a:t>There are multiple PRNG’s within the library that use various algorithms for generating their random sequences, and there are different versions of each type</a:t>
            </a:r>
          </a:p>
          <a:p>
            <a:pPr lvl="1"/>
            <a:r>
              <a:rPr lang="en-AU" dirty="0" smtClean="0">
                <a:solidFill>
                  <a:srgbClr val="00B0F0"/>
                </a:solidFill>
              </a:rPr>
              <a:t>Linear</a:t>
            </a:r>
            <a:r>
              <a:rPr lang="en-AU" dirty="0" smtClean="0"/>
              <a:t> </a:t>
            </a:r>
            <a:r>
              <a:rPr lang="en-AU" dirty="0" err="1" smtClean="0">
                <a:solidFill>
                  <a:srgbClr val="00B0F0"/>
                </a:solidFill>
              </a:rPr>
              <a:t>Congruential</a:t>
            </a:r>
            <a:r>
              <a:rPr lang="en-AU" dirty="0" smtClean="0">
                <a:solidFill>
                  <a:srgbClr val="00B0F0"/>
                </a:solidFill>
              </a:rPr>
              <a:t> Engines</a:t>
            </a:r>
          </a:p>
          <a:p>
            <a:pPr lvl="1"/>
            <a:r>
              <a:rPr lang="en-AU" dirty="0" err="1" smtClean="0">
                <a:solidFill>
                  <a:srgbClr val="00B0F0"/>
                </a:solidFill>
              </a:rPr>
              <a:t>Mersenne</a:t>
            </a:r>
            <a:r>
              <a:rPr lang="en-AU" dirty="0" smtClean="0">
                <a:solidFill>
                  <a:srgbClr val="00B0F0"/>
                </a:solidFill>
              </a:rPr>
              <a:t> Twister Engines</a:t>
            </a:r>
          </a:p>
          <a:p>
            <a:pPr lvl="1"/>
            <a:r>
              <a:rPr lang="en-AU" dirty="0" smtClean="0">
                <a:solidFill>
                  <a:srgbClr val="00B0F0"/>
                </a:solidFill>
              </a:rPr>
              <a:t>Subtract with Carry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00B0F0"/>
                </a:solidFill>
              </a:rPr>
              <a:t>Engines</a:t>
            </a:r>
          </a:p>
          <a:p>
            <a:pPr lvl="1"/>
            <a:endParaRPr lang="en-AU" dirty="0"/>
          </a:p>
          <a:p>
            <a:r>
              <a:rPr lang="en-AU" dirty="0" smtClean="0"/>
              <a:t>There is also a default engine that is platform dependant and will be set to one of the </a:t>
            </a:r>
            <a:r>
              <a:rPr lang="en-AU" dirty="0" smtClean="0"/>
              <a:t>previously listed </a:t>
            </a:r>
            <a:r>
              <a:rPr lang="en-AU" dirty="0" smtClean="0"/>
              <a:t>engines</a:t>
            </a:r>
          </a:p>
          <a:p>
            <a:pPr lvl="1"/>
            <a:endParaRPr lang="en-AU" dirty="0"/>
          </a:p>
          <a:p>
            <a:r>
              <a:rPr lang="en-AU" dirty="0" smtClean="0"/>
              <a:t>Each engine has at least the following methods</a:t>
            </a:r>
          </a:p>
          <a:p>
            <a:pPr lvl="1"/>
            <a:r>
              <a:rPr lang="en-AU" dirty="0" smtClean="0">
                <a:solidFill>
                  <a:srgbClr val="00B0F0"/>
                </a:solidFill>
              </a:rPr>
              <a:t>min</a:t>
            </a:r>
            <a:r>
              <a:rPr lang="en-AU" dirty="0" smtClean="0"/>
              <a:t> – returns minimum value that can be generated by the engine</a:t>
            </a:r>
          </a:p>
          <a:p>
            <a:pPr lvl="1"/>
            <a:r>
              <a:rPr lang="en-AU" dirty="0">
                <a:solidFill>
                  <a:srgbClr val="00B0F0"/>
                </a:solidFill>
              </a:rPr>
              <a:t>m</a:t>
            </a:r>
            <a:r>
              <a:rPr lang="en-AU" dirty="0" smtClean="0">
                <a:solidFill>
                  <a:srgbClr val="00B0F0"/>
                </a:solidFill>
              </a:rPr>
              <a:t>ax</a:t>
            </a:r>
            <a:r>
              <a:rPr lang="en-AU" dirty="0" smtClean="0"/>
              <a:t> – returns the maximum value</a:t>
            </a:r>
          </a:p>
          <a:p>
            <a:pPr lvl="1"/>
            <a:r>
              <a:rPr lang="en-AU" dirty="0">
                <a:solidFill>
                  <a:srgbClr val="00B0F0"/>
                </a:solidFill>
              </a:rPr>
              <a:t>s</a:t>
            </a:r>
            <a:r>
              <a:rPr lang="en-AU" dirty="0" smtClean="0">
                <a:solidFill>
                  <a:srgbClr val="00B0F0"/>
                </a:solidFill>
              </a:rPr>
              <a:t>eed</a:t>
            </a:r>
            <a:r>
              <a:rPr lang="en-AU" dirty="0" smtClean="0"/>
              <a:t> – seeds the generator</a:t>
            </a:r>
          </a:p>
          <a:p>
            <a:pPr lvl="1"/>
            <a:r>
              <a:rPr lang="en-AU" dirty="0">
                <a:solidFill>
                  <a:srgbClr val="00B0F0"/>
                </a:solidFill>
              </a:rPr>
              <a:t>o</a:t>
            </a:r>
            <a:r>
              <a:rPr lang="en-AU" dirty="0" smtClean="0">
                <a:solidFill>
                  <a:srgbClr val="00B0F0"/>
                </a:solidFill>
              </a:rPr>
              <a:t>perator ()</a:t>
            </a:r>
            <a:r>
              <a:rPr lang="en-AU" dirty="0" smtClean="0"/>
              <a:t> – returns the next random number from the engine</a:t>
            </a:r>
          </a:p>
          <a:p>
            <a:pPr lvl="1"/>
            <a:r>
              <a:rPr lang="en-AU" dirty="0">
                <a:solidFill>
                  <a:srgbClr val="00B0F0"/>
                </a:solidFill>
              </a:rPr>
              <a:t>d</a:t>
            </a:r>
            <a:r>
              <a:rPr lang="en-AU" dirty="0" smtClean="0">
                <a:solidFill>
                  <a:srgbClr val="00B0F0"/>
                </a:solidFill>
              </a:rPr>
              <a:t>iscard</a:t>
            </a:r>
            <a:r>
              <a:rPr lang="en-AU" dirty="0" smtClean="0"/>
              <a:t> – discards the next random number from the engine and progresses to the next</a:t>
            </a:r>
          </a:p>
        </p:txBody>
      </p:sp>
    </p:spTree>
    <p:extLst>
      <p:ext uri="{BB962C8B-B14F-4D97-AF65-F5344CB8AC3E}">
        <p14:creationId xmlns:p14="http://schemas.microsoft.com/office/powerpoint/2010/main" val="25499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C++ Random Distributions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dirty="0" smtClean="0"/>
              <a:t>The library also contains various methods of distributing the numbers generated by the engines, including:</a:t>
            </a:r>
          </a:p>
          <a:p>
            <a:pPr lvl="1"/>
            <a:r>
              <a:rPr lang="en-AU" dirty="0" smtClean="0">
                <a:solidFill>
                  <a:srgbClr val="00B0F0"/>
                </a:solidFill>
              </a:rPr>
              <a:t>Uniform Integer Distribution </a:t>
            </a:r>
            <a:r>
              <a:rPr lang="en-AU" dirty="0" smtClean="0"/>
              <a:t>for integer ranges</a:t>
            </a:r>
          </a:p>
          <a:p>
            <a:pPr lvl="1"/>
            <a:r>
              <a:rPr lang="en-AU" dirty="0" smtClean="0">
                <a:solidFill>
                  <a:srgbClr val="00B0F0"/>
                </a:solidFill>
              </a:rPr>
              <a:t>Uniform Real Distribution</a:t>
            </a:r>
            <a:r>
              <a:rPr lang="en-AU" dirty="0" smtClean="0"/>
              <a:t> for floating-point ranges</a:t>
            </a:r>
          </a:p>
          <a:p>
            <a:pPr lvl="1"/>
            <a:r>
              <a:rPr lang="en-AU" dirty="0" smtClean="0">
                <a:solidFill>
                  <a:srgbClr val="00B0F0"/>
                </a:solidFill>
              </a:rPr>
              <a:t>Normal</a:t>
            </a:r>
            <a:r>
              <a:rPr lang="en-AU" dirty="0" smtClean="0"/>
              <a:t>, </a:t>
            </a:r>
            <a:r>
              <a:rPr lang="en-AU" dirty="0" smtClean="0">
                <a:solidFill>
                  <a:srgbClr val="00B0F0"/>
                </a:solidFill>
              </a:rPr>
              <a:t>Binomial</a:t>
            </a:r>
            <a:r>
              <a:rPr lang="en-AU" dirty="0" smtClean="0"/>
              <a:t> and other statistical distributions</a:t>
            </a:r>
          </a:p>
          <a:p>
            <a:pPr lvl="1"/>
            <a:endParaRPr lang="en-AU" dirty="0"/>
          </a:p>
          <a:p>
            <a:r>
              <a:rPr lang="en-AU" dirty="0" smtClean="0"/>
              <a:t>Distributions allow us to map the numbers generated by an engine to a certain range or domain</a:t>
            </a:r>
          </a:p>
          <a:p>
            <a:pPr lvl="1"/>
            <a:r>
              <a:rPr lang="en-AU" dirty="0" smtClean="0"/>
              <a:t>For example, the uniform integer distributions allow us to map values to an </a:t>
            </a:r>
            <a:r>
              <a:rPr lang="en-AU" dirty="0" err="1" smtClean="0"/>
              <a:t>interger</a:t>
            </a:r>
            <a:r>
              <a:rPr lang="en-AU" dirty="0" smtClean="0"/>
              <a:t> range, such as 1-6 for a dice roller</a:t>
            </a:r>
          </a:p>
          <a:p>
            <a:pPr lvl="1"/>
            <a:r>
              <a:rPr lang="en-AU" dirty="0" smtClean="0"/>
              <a:t>The uniform float distribution allows us to map a floating-point range, such as 0.0 to 1.0</a:t>
            </a:r>
          </a:p>
          <a:p>
            <a:pPr lvl="1"/>
            <a:endParaRPr lang="en-AU" dirty="0"/>
          </a:p>
          <a:p>
            <a:r>
              <a:rPr lang="en-AU" dirty="0" smtClean="0"/>
              <a:t>Distributions implement the </a:t>
            </a:r>
            <a:r>
              <a:rPr lang="en-AU" dirty="0" smtClean="0">
                <a:solidFill>
                  <a:srgbClr val="00B0F0"/>
                </a:solidFill>
              </a:rPr>
              <a:t>() operator </a:t>
            </a:r>
            <a:r>
              <a:rPr lang="en-AU" dirty="0" smtClean="0"/>
              <a:t>and take an </a:t>
            </a:r>
            <a:r>
              <a:rPr lang="en-AU" dirty="0" smtClean="0">
                <a:solidFill>
                  <a:srgbClr val="00B0F0"/>
                </a:solidFill>
              </a:rPr>
              <a:t>engine</a:t>
            </a:r>
            <a:r>
              <a:rPr lang="en-AU" dirty="0" smtClean="0"/>
              <a:t> as a parameter and output a result in the desired distribution range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53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C++ Random Examples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4464174" cy="3384649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The following is an example of integer range generation and of floating-point range generation</a:t>
            </a:r>
          </a:p>
          <a:p>
            <a:pPr lvl="1"/>
            <a:endParaRPr lang="en-AU" dirty="0"/>
          </a:p>
          <a:p>
            <a:r>
              <a:rPr lang="en-AU" dirty="0" smtClean="0"/>
              <a:t>We also have access to </a:t>
            </a:r>
            <a:r>
              <a:rPr lang="en-AU" dirty="0" err="1" smtClean="0">
                <a:solidFill>
                  <a:srgbClr val="00B0F0"/>
                </a:solidFill>
              </a:rPr>
              <a:t>std</a:t>
            </a:r>
            <a:r>
              <a:rPr lang="en-AU" dirty="0" smtClean="0">
                <a:solidFill>
                  <a:srgbClr val="00B0F0"/>
                </a:solidFill>
              </a:rPr>
              <a:t>::bind</a:t>
            </a:r>
            <a:r>
              <a:rPr lang="en-AU" dirty="0" smtClean="0"/>
              <a:t> that can couple an </a:t>
            </a:r>
            <a:r>
              <a:rPr lang="en-AU" dirty="0" smtClean="0">
                <a:solidFill>
                  <a:srgbClr val="00B0F0"/>
                </a:solidFill>
              </a:rPr>
              <a:t>engine</a:t>
            </a:r>
            <a:r>
              <a:rPr lang="en-AU" dirty="0" smtClean="0"/>
              <a:t> and </a:t>
            </a:r>
            <a:r>
              <a:rPr lang="en-AU" dirty="0" smtClean="0">
                <a:solidFill>
                  <a:srgbClr val="00B0F0"/>
                </a:solidFill>
              </a:rPr>
              <a:t>distribution</a:t>
            </a:r>
            <a:r>
              <a:rPr lang="en-AU" dirty="0" smtClean="0"/>
              <a:t> together</a:t>
            </a:r>
          </a:p>
          <a:p>
            <a:pPr lvl="1"/>
            <a:r>
              <a:rPr lang="en-AU" dirty="0" smtClean="0"/>
              <a:t>When we do this we can use the () operator on the bind to call the distribution’s () operator and have it automatically pass it the engine</a:t>
            </a:r>
            <a:endParaRPr lang="en-AU" dirty="0"/>
          </a:p>
        </p:txBody>
      </p:sp>
      <p:sp>
        <p:nvSpPr>
          <p:cNvPr id="4" name="TextBox 4"/>
          <p:cNvSpPr txBox="1"/>
          <p:nvPr/>
        </p:nvSpPr>
        <p:spPr>
          <a:xfrm>
            <a:off x="4788024" y="987574"/>
            <a:ext cx="4248472" cy="38318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900" dirty="0" smtClean="0">
                <a:solidFill>
                  <a:srgbClr val="0000FF"/>
                </a:solidFill>
                <a:latin typeface="Consolas"/>
              </a:rPr>
              <a:t>#</a:t>
            </a:r>
            <a:r>
              <a:rPr lang="fr-FR" sz="900" dirty="0" err="1" smtClean="0">
                <a:solidFill>
                  <a:srgbClr val="0000FF"/>
                </a:solidFill>
                <a:latin typeface="Consolas"/>
              </a:rPr>
              <a:t>include</a:t>
            </a:r>
            <a:r>
              <a:rPr lang="fr-FR" sz="9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900" dirty="0" smtClean="0">
                <a:solidFill>
                  <a:srgbClr val="880000"/>
                </a:solidFill>
                <a:latin typeface="Consolas"/>
              </a:rPr>
              <a:t>&lt;</a:t>
            </a:r>
            <a:r>
              <a:rPr lang="fr-FR" sz="900" dirty="0" err="1" smtClean="0">
                <a:solidFill>
                  <a:srgbClr val="880000"/>
                </a:solidFill>
                <a:latin typeface="Consolas"/>
              </a:rPr>
              <a:t>random</a:t>
            </a:r>
            <a:r>
              <a:rPr lang="fr-FR" sz="900" dirty="0" smtClean="0">
                <a:solidFill>
                  <a:srgbClr val="880000"/>
                </a:solidFill>
                <a:latin typeface="Consolas"/>
              </a:rPr>
              <a:t>&gt;</a:t>
            </a:r>
          </a:p>
          <a:p>
            <a:r>
              <a:rPr lang="fr-FR" sz="900" dirty="0">
                <a:solidFill>
                  <a:srgbClr val="0000FF"/>
                </a:solidFill>
                <a:latin typeface="Consolas"/>
              </a:rPr>
              <a:t>#</a:t>
            </a:r>
            <a:r>
              <a:rPr lang="fr-FR" sz="900" dirty="0" err="1">
                <a:solidFill>
                  <a:srgbClr val="0000FF"/>
                </a:solidFill>
                <a:latin typeface="Consolas"/>
              </a:rPr>
              <a:t>include</a:t>
            </a:r>
            <a:r>
              <a:rPr lang="fr-FR" sz="9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900" dirty="0" smtClean="0">
                <a:solidFill>
                  <a:srgbClr val="880000"/>
                </a:solidFill>
                <a:latin typeface="Consolas"/>
              </a:rPr>
              <a:t>&lt;</a:t>
            </a:r>
            <a:r>
              <a:rPr lang="fr-FR" sz="900" dirty="0" err="1" smtClean="0">
                <a:solidFill>
                  <a:srgbClr val="880000"/>
                </a:solidFill>
                <a:latin typeface="Consolas"/>
              </a:rPr>
              <a:t>functional</a:t>
            </a:r>
            <a:r>
              <a:rPr lang="fr-FR" sz="900" dirty="0" smtClean="0">
                <a:solidFill>
                  <a:srgbClr val="880000"/>
                </a:solidFill>
                <a:latin typeface="Consolas"/>
              </a:rPr>
              <a:t>&gt;</a:t>
            </a:r>
          </a:p>
          <a:p>
            <a:endParaRPr lang="fr-FR" sz="900" dirty="0" smtClean="0">
              <a:solidFill>
                <a:srgbClr val="00B050"/>
              </a:solidFill>
              <a:latin typeface="Consolas"/>
            </a:endParaRPr>
          </a:p>
          <a:p>
            <a:r>
              <a:rPr lang="fr-FR" sz="9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9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main </a:t>
            </a:r>
            <a:r>
              <a:rPr lang="fr-FR" sz="900" dirty="0" smtClean="0">
                <a:solidFill>
                  <a:prstClr val="black"/>
                </a:solidFill>
                <a:latin typeface="Consolas"/>
              </a:rPr>
              <a:t>() </a:t>
            </a:r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endParaRPr lang="en-AU" sz="9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AU" sz="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AU" sz="900" dirty="0" err="1" smtClean="0">
                <a:solidFill>
                  <a:prstClr val="black"/>
                </a:solidFill>
                <a:latin typeface="Consolas"/>
              </a:rPr>
              <a:t>std</a:t>
            </a:r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::</a:t>
            </a:r>
            <a:r>
              <a:rPr lang="en-AU" sz="900" dirty="0" err="1" smtClean="0">
                <a:solidFill>
                  <a:prstClr val="black"/>
                </a:solidFill>
                <a:latin typeface="Consolas"/>
              </a:rPr>
              <a:t>default_random_engine</a:t>
            </a:r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AU" sz="900" dirty="0" err="1" smtClean="0">
                <a:solidFill>
                  <a:prstClr val="black"/>
                </a:solidFill>
                <a:latin typeface="Consolas"/>
              </a:rPr>
              <a:t>prng</a:t>
            </a:r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AU" sz="900" dirty="0">
              <a:solidFill>
                <a:prstClr val="black"/>
              </a:solidFill>
              <a:latin typeface="Consolas"/>
            </a:endParaRPr>
          </a:p>
          <a:p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AU" sz="900" dirty="0" smtClean="0">
                <a:solidFill>
                  <a:srgbClr val="008000"/>
                </a:solidFill>
                <a:latin typeface="Consolas"/>
              </a:rPr>
              <a:t>// an example integer distribution between 0 and 100</a:t>
            </a:r>
          </a:p>
          <a:p>
            <a:r>
              <a:rPr lang="en-AU" sz="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AU" sz="900" dirty="0" err="1" smtClean="0">
                <a:solidFill>
                  <a:prstClr val="black"/>
                </a:solidFill>
                <a:latin typeface="Consolas"/>
              </a:rPr>
              <a:t>std</a:t>
            </a:r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::</a:t>
            </a:r>
            <a:r>
              <a:rPr lang="en-AU" sz="900" dirty="0" err="1" smtClean="0">
                <a:solidFill>
                  <a:prstClr val="black"/>
                </a:solidFill>
                <a:latin typeface="Consolas"/>
              </a:rPr>
              <a:t>uniform_int_distribution</a:t>
            </a:r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AU" sz="9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&gt; percentage(0,100);</a:t>
            </a:r>
          </a:p>
          <a:p>
            <a:endParaRPr lang="en-AU" sz="900" dirty="0">
              <a:solidFill>
                <a:prstClr val="black"/>
              </a:solidFill>
              <a:latin typeface="Consolas"/>
            </a:endParaRPr>
          </a:p>
          <a:p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AU" sz="9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AU" sz="9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AU" sz="9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AU" sz="900" dirty="0" err="1" smtClean="0">
                <a:solidFill>
                  <a:prstClr val="black"/>
                </a:solidFill>
                <a:latin typeface="Consolas"/>
              </a:rPr>
              <a:t>myPercentage</a:t>
            </a:r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 = percentage(</a:t>
            </a:r>
            <a:r>
              <a:rPr lang="en-AU" sz="900" dirty="0" err="1" smtClean="0">
                <a:solidFill>
                  <a:prstClr val="black"/>
                </a:solidFill>
                <a:latin typeface="Consolas"/>
              </a:rPr>
              <a:t>prng</a:t>
            </a:r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AU" sz="900" dirty="0">
              <a:solidFill>
                <a:prstClr val="black"/>
              </a:solidFill>
              <a:latin typeface="Consolas"/>
            </a:endParaRPr>
          </a:p>
          <a:p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AU" sz="900" dirty="0" smtClean="0">
                <a:solidFill>
                  <a:srgbClr val="008000"/>
                </a:solidFill>
                <a:latin typeface="Consolas"/>
              </a:rPr>
              <a:t>// an example floating-point 0-1</a:t>
            </a:r>
          </a:p>
          <a:p>
            <a:r>
              <a:rPr lang="en-AU" sz="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AU" sz="900" dirty="0" err="1" smtClean="0">
                <a:solidFill>
                  <a:prstClr val="black"/>
                </a:solidFill>
                <a:latin typeface="Consolas"/>
              </a:rPr>
              <a:t>std</a:t>
            </a:r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::</a:t>
            </a:r>
            <a:r>
              <a:rPr lang="en-AU" sz="900" dirty="0" err="1" smtClean="0">
                <a:solidFill>
                  <a:prstClr val="black"/>
                </a:solidFill>
                <a:latin typeface="Consolas"/>
              </a:rPr>
              <a:t>uniform_real_distribution</a:t>
            </a:r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AU" sz="900" dirty="0" smtClean="0">
                <a:solidFill>
                  <a:srgbClr val="0000FF"/>
                </a:solidFill>
                <a:latin typeface="Consolas"/>
              </a:rPr>
              <a:t>float</a:t>
            </a:r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&gt; scale(0.0f, 1.0f);</a:t>
            </a:r>
          </a:p>
          <a:p>
            <a:endParaRPr lang="en-AU" sz="900" dirty="0">
              <a:solidFill>
                <a:prstClr val="black"/>
              </a:solidFill>
              <a:latin typeface="Consolas"/>
            </a:endParaRPr>
          </a:p>
          <a:p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AU" sz="900" dirty="0" smtClean="0">
                <a:solidFill>
                  <a:srgbClr val="0000FF"/>
                </a:solidFill>
                <a:latin typeface="Consolas"/>
              </a:rPr>
              <a:t>float </a:t>
            </a:r>
            <a:r>
              <a:rPr lang="en-AU" sz="900" dirty="0" err="1" smtClean="0">
                <a:solidFill>
                  <a:prstClr val="black"/>
                </a:solidFill>
                <a:latin typeface="Consolas"/>
              </a:rPr>
              <a:t>myScale</a:t>
            </a:r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 = scale(</a:t>
            </a:r>
            <a:r>
              <a:rPr lang="en-AU" sz="900" dirty="0" err="1" smtClean="0">
                <a:solidFill>
                  <a:prstClr val="black"/>
                </a:solidFill>
                <a:latin typeface="Consolas"/>
              </a:rPr>
              <a:t>prng</a:t>
            </a:r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AU" sz="900" dirty="0">
              <a:solidFill>
                <a:prstClr val="black"/>
              </a:solidFill>
              <a:latin typeface="Consolas"/>
            </a:endParaRPr>
          </a:p>
          <a:p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AU" sz="900" dirty="0" smtClean="0">
                <a:solidFill>
                  <a:srgbClr val="008000"/>
                </a:solidFill>
                <a:latin typeface="Consolas"/>
              </a:rPr>
              <a:t>// the </a:t>
            </a:r>
            <a:r>
              <a:rPr lang="en-AU" sz="900" dirty="0" err="1" smtClean="0">
                <a:solidFill>
                  <a:srgbClr val="008000"/>
                </a:solidFill>
                <a:latin typeface="Consolas"/>
              </a:rPr>
              <a:t>std</a:t>
            </a:r>
            <a:r>
              <a:rPr lang="en-AU" sz="900" dirty="0" smtClean="0">
                <a:solidFill>
                  <a:srgbClr val="008000"/>
                </a:solidFill>
                <a:latin typeface="Consolas"/>
              </a:rPr>
              <a:t>::bind example for a 6-sided dice</a:t>
            </a:r>
          </a:p>
          <a:p>
            <a:r>
              <a:rPr lang="en-AU" sz="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AU" sz="900" dirty="0" smtClean="0">
                <a:solidFill>
                  <a:srgbClr val="0000FF"/>
                </a:solidFill>
                <a:latin typeface="Consolas"/>
              </a:rPr>
              <a:t>auto</a:t>
            </a:r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 d6 = </a:t>
            </a:r>
            <a:r>
              <a:rPr lang="en-AU" sz="900" dirty="0" err="1" smtClean="0">
                <a:solidFill>
                  <a:prstClr val="black"/>
                </a:solidFill>
                <a:latin typeface="Consolas"/>
              </a:rPr>
              <a:t>std</a:t>
            </a:r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::bind(</a:t>
            </a:r>
            <a:r>
              <a:rPr lang="en-AU" sz="9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AU" sz="9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AU" sz="900" dirty="0" err="1">
                <a:solidFill>
                  <a:prstClr val="black"/>
                </a:solidFill>
                <a:latin typeface="Consolas"/>
              </a:rPr>
              <a:t>uniform_int_distribution</a:t>
            </a:r>
            <a:r>
              <a:rPr lang="en-AU" sz="9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AU" sz="9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&gt;(1,6),</a:t>
            </a:r>
          </a:p>
          <a:p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                       </a:t>
            </a:r>
            <a:r>
              <a:rPr lang="en-AU" sz="900" dirty="0" err="1" smtClean="0">
                <a:solidFill>
                  <a:prstClr val="black"/>
                </a:solidFill>
                <a:latin typeface="Consolas"/>
              </a:rPr>
              <a:t>prng</a:t>
            </a:r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AU" sz="900" dirty="0">
              <a:solidFill>
                <a:prstClr val="black"/>
              </a:solidFill>
              <a:latin typeface="Consolas"/>
            </a:endParaRPr>
          </a:p>
          <a:p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AU" sz="9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AU" sz="9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AU" sz="900" dirty="0" err="1" smtClean="0">
                <a:solidFill>
                  <a:prstClr val="black"/>
                </a:solidFill>
                <a:latin typeface="Consolas"/>
              </a:rPr>
              <a:t>myRoll</a:t>
            </a:r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 = d6();</a:t>
            </a:r>
          </a:p>
          <a:p>
            <a:r>
              <a:rPr lang="en-AU" sz="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AU" sz="9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AU" sz="9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AU" sz="900" dirty="0" err="1" smtClean="0">
                <a:solidFill>
                  <a:prstClr val="black"/>
                </a:solidFill>
                <a:latin typeface="Consolas"/>
              </a:rPr>
              <a:t>yourRoll</a:t>
            </a:r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 = d6();</a:t>
            </a:r>
          </a:p>
          <a:p>
            <a:endParaRPr lang="en-AU" sz="900" dirty="0">
              <a:solidFill>
                <a:prstClr val="black"/>
              </a:solidFill>
              <a:latin typeface="Consolas"/>
            </a:endParaRPr>
          </a:p>
          <a:p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AU" sz="9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 0;</a:t>
            </a:r>
          </a:p>
          <a:p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AU" sz="9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944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Seeding C++ Random with Chrono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4392166" cy="3384649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We could also seed an engine using the </a:t>
            </a:r>
            <a:r>
              <a:rPr lang="en-AU" dirty="0" err="1" smtClean="0">
                <a:solidFill>
                  <a:srgbClr val="00B0F0"/>
                </a:solidFill>
              </a:rPr>
              <a:t>chrono</a:t>
            </a:r>
            <a:r>
              <a:rPr lang="en-AU" dirty="0" smtClean="0">
                <a:solidFill>
                  <a:srgbClr val="00B0F0"/>
                </a:solidFill>
              </a:rPr>
              <a:t> </a:t>
            </a:r>
            <a:r>
              <a:rPr lang="en-AU" dirty="0" smtClean="0"/>
              <a:t>standard template library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We could query </a:t>
            </a:r>
            <a:r>
              <a:rPr lang="en-AU" dirty="0" smtClean="0"/>
              <a:t>time </a:t>
            </a:r>
            <a:r>
              <a:rPr lang="en-AU" dirty="0" smtClean="0"/>
              <a:t>since the </a:t>
            </a:r>
            <a:r>
              <a:rPr lang="en-AU" dirty="0" smtClean="0">
                <a:solidFill>
                  <a:srgbClr val="00B0F0"/>
                </a:solidFill>
              </a:rPr>
              <a:t>epoch</a:t>
            </a:r>
            <a:r>
              <a:rPr lang="en-AU" dirty="0" smtClean="0"/>
              <a:t> and use it as the seed value</a:t>
            </a:r>
          </a:p>
          <a:p>
            <a:pPr lvl="1"/>
            <a:r>
              <a:rPr lang="en-AU" dirty="0" smtClean="0"/>
              <a:t>Epoch is the starting point for a computer’s reference in </a:t>
            </a:r>
            <a:r>
              <a:rPr lang="en-AU" dirty="0" smtClean="0"/>
              <a:t>time</a:t>
            </a:r>
          </a:p>
          <a:p>
            <a:pPr lvl="1"/>
            <a:r>
              <a:rPr lang="en-AU" dirty="0" smtClean="0"/>
              <a:t>This value is constantly changing so is a </a:t>
            </a:r>
            <a:r>
              <a:rPr lang="en-AU" smtClean="0"/>
              <a:t>good candidate for a seed</a:t>
            </a:r>
            <a:endParaRPr lang="en-AU" dirty="0"/>
          </a:p>
        </p:txBody>
      </p:sp>
      <p:sp>
        <p:nvSpPr>
          <p:cNvPr id="4" name="TextBox 4"/>
          <p:cNvSpPr txBox="1"/>
          <p:nvPr/>
        </p:nvSpPr>
        <p:spPr>
          <a:xfrm>
            <a:off x="4788024" y="1063229"/>
            <a:ext cx="4248472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900" dirty="0" smtClean="0">
                <a:solidFill>
                  <a:srgbClr val="0000FF"/>
                </a:solidFill>
                <a:latin typeface="Consolas"/>
              </a:rPr>
              <a:t>#</a:t>
            </a:r>
            <a:r>
              <a:rPr lang="fr-FR" sz="900" dirty="0" err="1" smtClean="0">
                <a:solidFill>
                  <a:srgbClr val="0000FF"/>
                </a:solidFill>
                <a:latin typeface="Consolas"/>
              </a:rPr>
              <a:t>include</a:t>
            </a:r>
            <a:r>
              <a:rPr lang="fr-FR" sz="9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900" dirty="0" smtClean="0">
                <a:solidFill>
                  <a:srgbClr val="880000"/>
                </a:solidFill>
                <a:latin typeface="Consolas"/>
              </a:rPr>
              <a:t>&lt;</a:t>
            </a:r>
            <a:r>
              <a:rPr lang="fr-FR" sz="900" dirty="0" err="1" smtClean="0">
                <a:solidFill>
                  <a:srgbClr val="880000"/>
                </a:solidFill>
                <a:latin typeface="Consolas"/>
              </a:rPr>
              <a:t>random</a:t>
            </a:r>
            <a:r>
              <a:rPr lang="fr-FR" sz="900" dirty="0" smtClean="0">
                <a:solidFill>
                  <a:srgbClr val="880000"/>
                </a:solidFill>
                <a:latin typeface="Consolas"/>
              </a:rPr>
              <a:t>&gt;</a:t>
            </a:r>
          </a:p>
          <a:p>
            <a:r>
              <a:rPr lang="fr-FR" sz="900" dirty="0">
                <a:solidFill>
                  <a:srgbClr val="0000FF"/>
                </a:solidFill>
                <a:latin typeface="Consolas"/>
              </a:rPr>
              <a:t>#</a:t>
            </a:r>
            <a:r>
              <a:rPr lang="fr-FR" sz="900" dirty="0" err="1">
                <a:solidFill>
                  <a:srgbClr val="0000FF"/>
                </a:solidFill>
                <a:latin typeface="Consolas"/>
              </a:rPr>
              <a:t>include</a:t>
            </a:r>
            <a:r>
              <a:rPr lang="fr-FR" sz="9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900" dirty="0" smtClean="0">
                <a:solidFill>
                  <a:srgbClr val="880000"/>
                </a:solidFill>
                <a:latin typeface="Consolas"/>
              </a:rPr>
              <a:t>&lt;chrono&gt;</a:t>
            </a:r>
          </a:p>
          <a:p>
            <a:endParaRPr lang="fr-FR" sz="900" dirty="0" smtClean="0">
              <a:solidFill>
                <a:srgbClr val="00B050"/>
              </a:solidFill>
              <a:latin typeface="Consolas"/>
            </a:endParaRPr>
          </a:p>
          <a:p>
            <a:r>
              <a:rPr lang="fr-FR" sz="9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9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main </a:t>
            </a:r>
            <a:r>
              <a:rPr lang="fr-FR" sz="900" dirty="0" smtClean="0">
                <a:solidFill>
                  <a:prstClr val="black"/>
                </a:solidFill>
                <a:latin typeface="Consolas"/>
              </a:rPr>
              <a:t>() </a:t>
            </a:r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endParaRPr lang="en-AU" sz="9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AU" sz="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AU" sz="900" dirty="0" err="1" smtClean="0">
                <a:solidFill>
                  <a:prstClr val="black"/>
                </a:solidFill>
                <a:latin typeface="Consolas"/>
              </a:rPr>
              <a:t>std</a:t>
            </a:r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::</a:t>
            </a:r>
            <a:r>
              <a:rPr lang="en-AU" sz="900" dirty="0" err="1" smtClean="0">
                <a:solidFill>
                  <a:prstClr val="black"/>
                </a:solidFill>
                <a:latin typeface="Consolas"/>
              </a:rPr>
              <a:t>default_random_engine</a:t>
            </a:r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AU" sz="900" dirty="0" err="1" smtClean="0">
                <a:solidFill>
                  <a:prstClr val="black"/>
                </a:solidFill>
                <a:latin typeface="Consolas"/>
              </a:rPr>
              <a:t>prng</a:t>
            </a:r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AU" sz="9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AU" sz="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AU" sz="900" dirty="0" smtClean="0">
                <a:solidFill>
                  <a:srgbClr val="008000"/>
                </a:solidFill>
                <a:latin typeface="Consolas"/>
              </a:rPr>
              <a:t>// query system time for the epoch</a:t>
            </a:r>
            <a:endParaRPr lang="en-AU" sz="900" dirty="0">
              <a:solidFill>
                <a:srgbClr val="008000"/>
              </a:solidFill>
              <a:latin typeface="Consolas"/>
            </a:endParaRPr>
          </a:p>
          <a:p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AU" sz="900" dirty="0" smtClean="0">
                <a:solidFill>
                  <a:srgbClr val="0000FF"/>
                </a:solidFill>
                <a:latin typeface="Consolas"/>
              </a:rPr>
              <a:t>auto</a:t>
            </a:r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AU" sz="900" dirty="0" err="1" smtClean="0">
                <a:solidFill>
                  <a:prstClr val="black"/>
                </a:solidFill>
                <a:latin typeface="Consolas"/>
              </a:rPr>
              <a:t>timePoint</a:t>
            </a:r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AU" sz="900" dirty="0" err="1" smtClean="0">
                <a:solidFill>
                  <a:prstClr val="black"/>
                </a:solidFill>
                <a:latin typeface="Consolas"/>
              </a:rPr>
              <a:t>std</a:t>
            </a:r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::</a:t>
            </a:r>
            <a:r>
              <a:rPr lang="en-AU" sz="900" dirty="0" err="1" smtClean="0">
                <a:solidFill>
                  <a:prstClr val="black"/>
                </a:solidFill>
                <a:latin typeface="Consolas"/>
              </a:rPr>
              <a:t>chrono</a:t>
            </a:r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::</a:t>
            </a:r>
            <a:r>
              <a:rPr lang="en-AU" sz="900" dirty="0" err="1" smtClean="0">
                <a:solidFill>
                  <a:prstClr val="black"/>
                </a:solidFill>
                <a:latin typeface="Consolas"/>
              </a:rPr>
              <a:t>system_clock</a:t>
            </a:r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::now();</a:t>
            </a:r>
          </a:p>
          <a:p>
            <a:r>
              <a:rPr lang="en-AU" sz="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AU" sz="900" dirty="0" smtClean="0">
                <a:solidFill>
                  <a:srgbClr val="0000FF"/>
                </a:solidFill>
                <a:latin typeface="Consolas"/>
              </a:rPr>
              <a:t>auto</a:t>
            </a:r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 epoch = </a:t>
            </a:r>
            <a:r>
              <a:rPr lang="en-AU" sz="900" dirty="0" err="1" smtClean="0">
                <a:solidFill>
                  <a:prstClr val="black"/>
                </a:solidFill>
                <a:latin typeface="Consolas"/>
              </a:rPr>
              <a:t>timePoint.time_since_epoch</a:t>
            </a:r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en-AU" sz="9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AU" sz="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AU" sz="900" dirty="0" smtClean="0">
                <a:solidFill>
                  <a:srgbClr val="008000"/>
                </a:solidFill>
                <a:latin typeface="Consolas"/>
              </a:rPr>
              <a:t>// count the ticks in the epoch</a:t>
            </a:r>
            <a:endParaRPr lang="en-AU" sz="900" dirty="0">
              <a:solidFill>
                <a:srgbClr val="008000"/>
              </a:solidFill>
              <a:latin typeface="Consolas"/>
            </a:endParaRPr>
          </a:p>
          <a:p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AU" sz="900" dirty="0" smtClean="0">
                <a:solidFill>
                  <a:srgbClr val="0000FF"/>
                </a:solidFill>
                <a:latin typeface="Consolas"/>
              </a:rPr>
              <a:t>auto</a:t>
            </a:r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 seed = </a:t>
            </a:r>
            <a:r>
              <a:rPr lang="en-AU" sz="900" dirty="0" err="1" smtClean="0">
                <a:solidFill>
                  <a:prstClr val="black"/>
                </a:solidFill>
                <a:latin typeface="Consolas"/>
              </a:rPr>
              <a:t>epoch.count</a:t>
            </a:r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en-AU" sz="9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AU" sz="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AU" sz="900" dirty="0" smtClean="0">
                <a:solidFill>
                  <a:srgbClr val="008000"/>
                </a:solidFill>
                <a:latin typeface="Consolas"/>
              </a:rPr>
              <a:t>// seed our </a:t>
            </a:r>
            <a:r>
              <a:rPr lang="en-AU" sz="900" dirty="0" err="1" smtClean="0">
                <a:solidFill>
                  <a:srgbClr val="008000"/>
                </a:solidFill>
                <a:latin typeface="Consolas"/>
              </a:rPr>
              <a:t>prng</a:t>
            </a:r>
            <a:r>
              <a:rPr lang="en-AU" sz="900" dirty="0" smtClean="0">
                <a:solidFill>
                  <a:srgbClr val="008000"/>
                </a:solidFill>
                <a:latin typeface="Consolas"/>
              </a:rPr>
              <a:t> with the epoch</a:t>
            </a:r>
            <a:endParaRPr lang="en-AU" sz="900" dirty="0">
              <a:solidFill>
                <a:srgbClr val="008000"/>
              </a:solidFill>
              <a:latin typeface="Consolas"/>
            </a:endParaRPr>
          </a:p>
          <a:p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AU" sz="900" dirty="0" err="1" smtClean="0">
                <a:solidFill>
                  <a:prstClr val="black"/>
                </a:solidFill>
                <a:latin typeface="Consolas"/>
              </a:rPr>
              <a:t>prng.seed</a:t>
            </a:r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( seed );</a:t>
            </a:r>
          </a:p>
          <a:p>
            <a:endParaRPr lang="en-AU" sz="900" dirty="0">
              <a:solidFill>
                <a:prstClr val="black"/>
              </a:solidFill>
              <a:latin typeface="Consolas"/>
            </a:endParaRPr>
          </a:p>
          <a:p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AU" sz="900" dirty="0" smtClean="0">
                <a:solidFill>
                  <a:srgbClr val="008000"/>
                </a:solidFill>
                <a:latin typeface="Consolas"/>
              </a:rPr>
              <a:t>// an example integer distribution between 0 and 100</a:t>
            </a:r>
          </a:p>
          <a:p>
            <a:r>
              <a:rPr lang="en-AU" sz="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AU" sz="900" dirty="0" err="1" smtClean="0">
                <a:solidFill>
                  <a:prstClr val="black"/>
                </a:solidFill>
                <a:latin typeface="Consolas"/>
              </a:rPr>
              <a:t>std</a:t>
            </a:r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::</a:t>
            </a:r>
            <a:r>
              <a:rPr lang="en-AU" sz="900" dirty="0" err="1" smtClean="0">
                <a:solidFill>
                  <a:prstClr val="black"/>
                </a:solidFill>
                <a:latin typeface="Consolas"/>
              </a:rPr>
              <a:t>uniform_int_distribution</a:t>
            </a:r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AU" sz="9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&gt; percentage(0,100);</a:t>
            </a:r>
          </a:p>
          <a:p>
            <a:endParaRPr lang="en-AU" sz="900" dirty="0">
              <a:solidFill>
                <a:prstClr val="black"/>
              </a:solidFill>
              <a:latin typeface="Consolas"/>
            </a:endParaRPr>
          </a:p>
          <a:p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AU" sz="9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AU" sz="9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AU" sz="9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AU" sz="900" dirty="0" err="1" smtClean="0">
                <a:solidFill>
                  <a:prstClr val="black"/>
                </a:solidFill>
                <a:latin typeface="Consolas"/>
              </a:rPr>
              <a:t>myPercentage</a:t>
            </a:r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 = percentage(</a:t>
            </a:r>
            <a:r>
              <a:rPr lang="en-AU" sz="900" dirty="0" err="1" smtClean="0">
                <a:solidFill>
                  <a:prstClr val="black"/>
                </a:solidFill>
                <a:latin typeface="Consolas"/>
              </a:rPr>
              <a:t>prng</a:t>
            </a:r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AU" sz="900" dirty="0">
              <a:solidFill>
                <a:prstClr val="black"/>
              </a:solidFill>
              <a:latin typeface="Consolas"/>
            </a:endParaRPr>
          </a:p>
          <a:p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AU" sz="9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 0;</a:t>
            </a:r>
          </a:p>
          <a:p>
            <a:r>
              <a:rPr lang="en-AU" sz="9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AU" sz="9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8806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 smtClean="0"/>
              <a:t>Computers are deterministic</a:t>
            </a:r>
          </a:p>
          <a:p>
            <a:pPr lvl="1"/>
            <a:r>
              <a:rPr lang="en-AU" dirty="0" smtClean="0"/>
              <a:t>We can predict what will happen after any action as each action is based on the preceding actions</a:t>
            </a:r>
          </a:p>
          <a:p>
            <a:pPr lvl="1"/>
            <a:endParaRPr lang="en-AU" dirty="0"/>
          </a:p>
          <a:p>
            <a:r>
              <a:rPr lang="en-AU" dirty="0" smtClean="0"/>
              <a:t>We can use Pseudorandom Number Generations to create approximations of random values</a:t>
            </a:r>
          </a:p>
          <a:p>
            <a:pPr lvl="1"/>
            <a:endParaRPr lang="en-AU" dirty="0"/>
          </a:p>
          <a:p>
            <a:r>
              <a:rPr lang="en-AU" dirty="0" smtClean="0"/>
              <a:t>Most programming languages will have some sort of PRNG available</a:t>
            </a:r>
          </a:p>
          <a:p>
            <a:pPr lvl="1"/>
            <a:r>
              <a:rPr lang="en-AU" dirty="0" smtClean="0"/>
              <a:t>The C++ Random library contains many different ways of generating random values and distributing them with various statistical distributions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50012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Further Reading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Random.org</a:t>
            </a:r>
          </a:p>
          <a:p>
            <a:pPr lvl="1"/>
            <a:r>
              <a:rPr lang="en-AU" dirty="0">
                <a:hlinkClick r:id="rId2"/>
              </a:rPr>
              <a:t>https://www.random.org</a:t>
            </a:r>
            <a:r>
              <a:rPr lang="en-AU" dirty="0" smtClean="0">
                <a:hlinkClick r:id="rId2"/>
              </a:rPr>
              <a:t>/</a:t>
            </a:r>
            <a:r>
              <a:rPr lang="en-AU" dirty="0" smtClean="0"/>
              <a:t> </a:t>
            </a:r>
          </a:p>
          <a:p>
            <a:pPr lvl="1"/>
            <a:endParaRPr lang="en-AU" dirty="0"/>
          </a:p>
          <a:p>
            <a:r>
              <a:rPr lang="en-AU" dirty="0" smtClean="0"/>
              <a:t>Cruise, B, </a:t>
            </a:r>
            <a:r>
              <a:rPr lang="en-AU" i="1" dirty="0" smtClean="0"/>
              <a:t>Pseudorandom number generators</a:t>
            </a:r>
            <a:r>
              <a:rPr lang="en-AU" dirty="0" smtClean="0"/>
              <a:t>, Khan Academy</a:t>
            </a:r>
          </a:p>
          <a:p>
            <a:pPr lvl="1"/>
            <a:r>
              <a:rPr lang="en-AU" dirty="0">
                <a:hlinkClick r:id="rId3"/>
              </a:rPr>
              <a:t>https://</a:t>
            </a:r>
            <a:r>
              <a:rPr lang="en-AU" dirty="0" smtClean="0">
                <a:hlinkClick r:id="rId3"/>
              </a:rPr>
              <a:t>www.khanacademy.org/computing/computer-science/cryptography/crypt/v/random-vs-pseudorandom-number-generators</a:t>
            </a: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579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Contents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Randomness in Computers</a:t>
            </a:r>
          </a:p>
          <a:p>
            <a:pPr lvl="1"/>
            <a:endParaRPr lang="en-AU" dirty="0"/>
          </a:p>
          <a:p>
            <a:r>
              <a:rPr lang="en-AU" dirty="0" smtClean="0"/>
              <a:t>Pseudorandom Numbers</a:t>
            </a:r>
          </a:p>
          <a:p>
            <a:pPr lvl="1"/>
            <a:endParaRPr lang="en-AU" dirty="0"/>
          </a:p>
          <a:p>
            <a:r>
              <a:rPr lang="en-AU" dirty="0" smtClean="0"/>
              <a:t>Seeding Pseudorandom Numbers</a:t>
            </a:r>
          </a:p>
          <a:p>
            <a:pPr lvl="1"/>
            <a:endParaRPr lang="en-AU" dirty="0"/>
          </a:p>
          <a:p>
            <a:r>
              <a:rPr lang="en-AU" dirty="0" smtClean="0"/>
              <a:t>Pseudo-random Number Generators (PRNGs)</a:t>
            </a:r>
          </a:p>
          <a:p>
            <a:pPr lvl="1"/>
            <a:r>
              <a:rPr lang="en-AU" dirty="0" smtClean="0"/>
              <a:t>PRNG’s in Code</a:t>
            </a:r>
            <a:endParaRPr lang="en-AU" dirty="0"/>
          </a:p>
        </p:txBody>
      </p:sp>
      <p:pic>
        <p:nvPicPr>
          <p:cNvPr id="1026" name="Picture 2" descr="Image result for rand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275606"/>
            <a:ext cx="1855594" cy="185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00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Randomness in Computers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We often want to introduce </a:t>
            </a:r>
            <a:br>
              <a:rPr lang="en-AU" dirty="0" smtClean="0"/>
            </a:br>
            <a:r>
              <a:rPr lang="en-AU" dirty="0" smtClean="0"/>
              <a:t>randomness into our programs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For example:</a:t>
            </a:r>
          </a:p>
          <a:p>
            <a:pPr lvl="1"/>
            <a:r>
              <a:rPr lang="en-AU" dirty="0" smtClean="0"/>
              <a:t>In games: to randomly vary the way in which an event will happen, such as a bullet hitting a target, or an AI algorithm deciding between alternative actions</a:t>
            </a:r>
          </a:p>
          <a:p>
            <a:pPr lvl="1"/>
            <a:r>
              <a:rPr lang="en-AU" dirty="0" smtClean="0"/>
              <a:t>In simulations: to model the randomness that occurs in some natural process, such as turbulence in a flight simulator</a:t>
            </a:r>
          </a:p>
        </p:txBody>
      </p:sp>
      <p:pic>
        <p:nvPicPr>
          <p:cNvPr id="2050" name="Picture 2" descr="Image result for casi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495" y="771550"/>
            <a:ext cx="3187333" cy="169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40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Randomness in Computers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 smtClean="0"/>
              <a:t>But computers and the programs that run on them </a:t>
            </a:r>
            <a:r>
              <a:rPr lang="en-AU" dirty="0"/>
              <a:t>are </a:t>
            </a:r>
            <a:r>
              <a:rPr lang="en-AU" dirty="0" smtClean="0">
                <a:solidFill>
                  <a:srgbClr val="00B0F0"/>
                </a:solidFill>
              </a:rPr>
              <a:t>deterministic</a:t>
            </a:r>
          </a:p>
          <a:p>
            <a:pPr lvl="1"/>
            <a:endParaRPr lang="en-AU" dirty="0"/>
          </a:p>
          <a:p>
            <a:r>
              <a:rPr lang="en-AU" dirty="0"/>
              <a:t>A deterministic process is one that will produce the same outputs if repeated with the same </a:t>
            </a:r>
            <a:r>
              <a:rPr lang="en-AU" dirty="0" smtClean="0"/>
              <a:t>inputs, and can be predicted</a:t>
            </a:r>
            <a:endParaRPr lang="en-AU" dirty="0"/>
          </a:p>
          <a:p>
            <a:pPr lvl="1"/>
            <a:r>
              <a:rPr lang="en-AU" i="1" dirty="0"/>
              <a:t>If I press button A then action B happens</a:t>
            </a:r>
          </a:p>
          <a:p>
            <a:pPr lvl="1"/>
            <a:r>
              <a:rPr lang="en-AU" i="1" dirty="0"/>
              <a:t>If I press button A next time I play then action B will happen </a:t>
            </a:r>
            <a:r>
              <a:rPr lang="en-AU" i="1" dirty="0" smtClean="0"/>
              <a:t>again</a:t>
            </a:r>
            <a:endParaRPr lang="en-AU" dirty="0" smtClean="0"/>
          </a:p>
          <a:p>
            <a:pPr lvl="1"/>
            <a:endParaRPr lang="en-AU" dirty="0"/>
          </a:p>
          <a:p>
            <a:r>
              <a:rPr lang="en-AU" dirty="0" smtClean="0"/>
              <a:t>How can we achieve randomness when our programs themselves are deterministic?</a:t>
            </a:r>
          </a:p>
          <a:p>
            <a:pPr lvl="1"/>
            <a:r>
              <a:rPr lang="en-AU" dirty="0" smtClean="0"/>
              <a:t>This would appear to work against randomness</a:t>
            </a:r>
          </a:p>
        </p:txBody>
      </p:sp>
    </p:spTree>
    <p:extLst>
      <p:ext uri="{BB962C8B-B14F-4D97-AF65-F5344CB8AC3E}">
        <p14:creationId xmlns:p14="http://schemas.microsoft.com/office/powerpoint/2010/main" val="297256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Psuedorandom Numbers 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 smtClean="0"/>
              <a:t>Enter the </a:t>
            </a:r>
            <a:r>
              <a:rPr lang="en-AU" dirty="0" smtClean="0">
                <a:solidFill>
                  <a:srgbClr val="00B0F0"/>
                </a:solidFill>
              </a:rPr>
              <a:t>pseudorandom number</a:t>
            </a:r>
            <a:r>
              <a:rPr lang="en-AU" dirty="0" smtClean="0"/>
              <a:t>!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A pseudorandom number is a number that appears to be random but is generated by a process that is itself deterministic</a:t>
            </a:r>
          </a:p>
          <a:p>
            <a:pPr lvl="1"/>
            <a:r>
              <a:rPr lang="en-AU" dirty="0" smtClean="0"/>
              <a:t>Pseudorandom numbers only approximate genuine randomness, but they are often close enough for most situations that require random numbers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Almost all programming languages are equipped with a </a:t>
            </a:r>
            <a:r>
              <a:rPr lang="en-AU" dirty="0" smtClean="0">
                <a:solidFill>
                  <a:srgbClr val="00B0F0"/>
                </a:solidFill>
              </a:rPr>
              <a:t>Pseudorandom Number Generator </a:t>
            </a:r>
            <a:r>
              <a:rPr lang="en-AU" dirty="0" smtClean="0"/>
              <a:t>(PRNG)</a:t>
            </a:r>
          </a:p>
          <a:p>
            <a:pPr lvl="1"/>
            <a:r>
              <a:rPr lang="en-AU" dirty="0" smtClean="0"/>
              <a:t>i.e. a function or process that can generate a pseudorandom number or sequences of pseudorandom numbers for use in our programs</a:t>
            </a:r>
          </a:p>
        </p:txBody>
      </p:sp>
    </p:spTree>
    <p:extLst>
      <p:ext uri="{BB962C8B-B14F-4D97-AF65-F5344CB8AC3E}">
        <p14:creationId xmlns:p14="http://schemas.microsoft.com/office/powerpoint/2010/main" val="136285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Seeding Pseudorandom Numbers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5832326" cy="3384649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Pseudorandom number generators require a starting value to use to generate their random sequence</a:t>
            </a:r>
          </a:p>
          <a:p>
            <a:pPr lvl="1"/>
            <a:endParaRPr lang="en-AU" dirty="0"/>
          </a:p>
          <a:p>
            <a:r>
              <a:rPr lang="en-AU" dirty="0" smtClean="0"/>
              <a:t>This starting value is called a </a:t>
            </a:r>
            <a:r>
              <a:rPr lang="en-AU" dirty="0" smtClean="0">
                <a:solidFill>
                  <a:srgbClr val="00B0F0"/>
                </a:solidFill>
              </a:rPr>
              <a:t>Seed</a:t>
            </a:r>
          </a:p>
          <a:p>
            <a:pPr lvl="1"/>
            <a:endParaRPr lang="en-AU" dirty="0"/>
          </a:p>
          <a:p>
            <a:r>
              <a:rPr lang="en-AU" dirty="0" smtClean="0"/>
              <a:t>Each seed value will result in the pseudorandom number generator creating a different sequence of numbers</a:t>
            </a:r>
          </a:p>
          <a:p>
            <a:pPr lvl="1"/>
            <a:r>
              <a:rPr lang="en-AU" dirty="0" smtClean="0"/>
              <a:t>If we use the same seed then it will produce the same sequence again</a:t>
            </a:r>
          </a:p>
        </p:txBody>
      </p:sp>
      <p:pic>
        <p:nvPicPr>
          <p:cNvPr id="1026" name="Picture 2" descr="Image result for seedl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069331"/>
            <a:ext cx="1633493" cy="311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90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Seeding Pseudorandom Numbers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5832326" cy="3384649"/>
          </a:xfrm>
        </p:spPr>
        <p:txBody>
          <a:bodyPr>
            <a:normAutofit fontScale="62500" lnSpcReduction="20000"/>
          </a:bodyPr>
          <a:lstStyle/>
          <a:p>
            <a:r>
              <a:rPr lang="en-AU" dirty="0" smtClean="0"/>
              <a:t>Seed values actually allow us to either run our programs in a deterministic way, or in an apparently random way</a:t>
            </a:r>
          </a:p>
          <a:p>
            <a:pPr lvl="1"/>
            <a:endParaRPr lang="en-AU" dirty="0"/>
          </a:p>
          <a:p>
            <a:r>
              <a:rPr lang="en-AU" dirty="0" smtClean="0"/>
              <a:t>Using the same seed value we can determine what the random sequence will be</a:t>
            </a:r>
          </a:p>
          <a:p>
            <a:pPr lvl="1"/>
            <a:r>
              <a:rPr lang="en-AU" dirty="0" smtClean="0"/>
              <a:t>For example, generate a random level, and be able to regenerate the same level using the same seed</a:t>
            </a:r>
          </a:p>
          <a:p>
            <a:pPr lvl="1"/>
            <a:endParaRPr lang="en-AU" dirty="0"/>
          </a:p>
          <a:p>
            <a:r>
              <a:rPr lang="en-AU" dirty="0" smtClean="0"/>
              <a:t>Using a different seed value each time will give us what appears to be random non-deterministic results</a:t>
            </a:r>
          </a:p>
          <a:p>
            <a:pPr lvl="1"/>
            <a:r>
              <a:rPr lang="en-AU" dirty="0" smtClean="0"/>
              <a:t>For example, use the current time and date as the seed, thus creating a different sequence every time the program runs</a:t>
            </a:r>
          </a:p>
        </p:txBody>
      </p:sp>
      <p:pic>
        <p:nvPicPr>
          <p:cNvPr id="1026" name="Picture 2" descr="Image result for seedl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069331"/>
            <a:ext cx="1633493" cy="311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18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Pseudorandom Number Generators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7776542" cy="2664569"/>
          </a:xfrm>
        </p:spPr>
        <p:txBody>
          <a:bodyPr>
            <a:normAutofit fontScale="62500" lnSpcReduction="20000"/>
          </a:bodyPr>
          <a:lstStyle/>
          <a:p>
            <a:r>
              <a:rPr lang="en-AU" dirty="0" smtClean="0"/>
              <a:t>We could define a PRNG as a function that takes in a seed value and </a:t>
            </a:r>
            <a:br>
              <a:rPr lang="en-AU" dirty="0" smtClean="0"/>
            </a:br>
            <a:r>
              <a:rPr lang="en-AU" dirty="0" smtClean="0"/>
              <a:t>outputs a random result based on that seed:</a:t>
            </a:r>
          </a:p>
          <a:p>
            <a:pPr lvl="1"/>
            <a:r>
              <a:rPr lang="en-AU" dirty="0" smtClean="0"/>
              <a:t>Some PRNG’s use multiple seed values</a:t>
            </a:r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r>
              <a:rPr lang="en-AU" dirty="0" smtClean="0"/>
              <a:t>Some PRNG’s have their seed set in advance which generates a sequence of pseudorandom numbers, and each time we call the PRNG it returns the next number in the sequence:</a:t>
            </a:r>
          </a:p>
          <a:p>
            <a:pPr lvl="1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512" y="2067694"/>
                <a:ext cx="28913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𝑟𝑒𝑠𝑢𝑙𝑡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𝑝𝑟𝑛𝑔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𝑠𝑒𝑒𝑑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512" y="2067694"/>
                <a:ext cx="289130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110" r="-3376" b="-344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40748" y="2437026"/>
                <a:ext cx="53288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𝑟𝑒𝑠𝑢𝑙𝑡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𝑝𝑟𝑛𝑔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𝑠𝑒𝑒𝑑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𝑠𝑒𝑒𝑑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2, …,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𝑠𝑒𝑒𝑑𝑁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748" y="2437026"/>
                <a:ext cx="532883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915" r="-1487" b="-3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03527" y="4277061"/>
                <a:ext cx="22563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𝑟𝑒𝑠𝑢𝑙𝑡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𝑝𝑟𝑛𝑔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A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527" y="4277061"/>
                <a:ext cx="225638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973" r="-4324" b="-3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31840" y="3869317"/>
                <a:ext cx="24053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𝑠𝑒𝑒𝑑𝑃𝑅𝑁𝐺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𝑠𝑒𝑒𝑑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3869317"/>
                <a:ext cx="240533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792" r="-4061" b="-3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693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Pseudorandom Numbers Generators in Code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 smtClean="0"/>
              <a:t>Like most things in C/C++, there are many ways to achieve the same thing, each with their own pros and cons</a:t>
            </a:r>
          </a:p>
          <a:p>
            <a:pPr lvl="1"/>
            <a:r>
              <a:rPr lang="en-AU" dirty="0" smtClean="0"/>
              <a:t>Pseudorandom number generation is no exception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 </a:t>
            </a:r>
            <a:r>
              <a:rPr lang="en-AU" dirty="0" smtClean="0">
                <a:solidFill>
                  <a:srgbClr val="00B0F0"/>
                </a:solidFill>
              </a:rPr>
              <a:t>C run-time library </a:t>
            </a:r>
            <a:r>
              <a:rPr lang="en-AU" dirty="0" smtClean="0"/>
              <a:t>contains a very basic implementation of pseudorandom number generation</a:t>
            </a:r>
          </a:p>
          <a:p>
            <a:pPr lvl="1"/>
            <a:endParaRPr lang="en-AU" dirty="0"/>
          </a:p>
          <a:p>
            <a:r>
              <a:rPr lang="en-AU" dirty="0" smtClean="0"/>
              <a:t>The </a:t>
            </a:r>
            <a:r>
              <a:rPr lang="en-AU" dirty="0" smtClean="0">
                <a:solidFill>
                  <a:srgbClr val="00B0F0"/>
                </a:solidFill>
              </a:rPr>
              <a:t>C++ Standard Library </a:t>
            </a:r>
            <a:r>
              <a:rPr lang="en-AU" dirty="0" smtClean="0"/>
              <a:t>contains a somewhat more complex to use, but safer, faster, and more flexible, set of pseudorandom number generators that use various distributions</a:t>
            </a: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48058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Matrix Transformations&amp;quot;&quot;/&gt;&lt;property id=&quot;20307&quot; value=&quot;263&quot;/&gt;&lt;/object&gt;&lt;object type=&quot;3&quot; unique_id=&quot;10004&quot;&gt;&lt;property id=&quot;20148&quot; value=&quot;5&quot;/&gt;&lt;property id=&quot;20300&quot; value=&quot;Slide 2 - &amp;quot;Contents&amp;quot;&quot;/&gt;&lt;property id=&quot;20307&quot; value=&quot;265&quot;/&gt;&lt;/object&gt;&lt;object type=&quot;3&quot; unique_id=&quot;10009&quot;&gt;&lt;property id=&quot;20148&quot; value=&quot;5&quot;/&gt;&lt;property id=&quot;20300&quot; value=&quot;Slide 54 - &amp;quot;Summary&amp;quot;&quot;/&gt;&lt;property id=&quot;20307&quot; value=&quot;270&quot;/&gt;&lt;/object&gt;&lt;object type=&quot;3&quot; unique_id=&quot;10010&quot;&gt;&lt;property id=&quot;20148&quot; value=&quot;5&quot;/&gt;&lt;property id=&quot;20300&quot; value=&quot;Slide 55 - &amp;quot;References&amp;quot;&quot;/&gt;&lt;property id=&quot;20307&quot; value=&quot;271&quot;/&gt;&lt;/object&gt;&lt;object type=&quot;3&quot; unique_id=&quot;10709&quot;&gt;&lt;property id=&quot;20148&quot; value=&quot;5&quot;/&gt;&lt;property id=&quot;20300&quot; value=&quot;Slide 3 - &amp;quot;What is a matrix transformation?&amp;quot;&quot;/&gt;&lt;property id=&quot;20307&quot; value=&quot;273&quot;/&gt;&lt;/object&gt;&lt;object type=&quot;3&quot; unique_id=&quot;10710&quot;&gt;&lt;property id=&quot;20148&quot; value=&quot;5&quot;/&gt;&lt;property id=&quot;20300&quot; value=&quot;Slide 4 - &amp;quot;Coordinate spaces&amp;quot;&quot;/&gt;&lt;property id=&quot;20307&quot; value=&quot;274&quot;/&gt;&lt;/object&gt;&lt;object type=&quot;3&quot; unique_id=&quot;10711&quot;&gt;&lt;property id=&quot;20148&quot; value=&quot;5&quot;/&gt;&lt;property id=&quot;20300&quot; value=&quot;Slide 5&quot;/&gt;&lt;property id=&quot;20307&quot; value=&quot;275&quot;/&gt;&lt;/object&gt;&lt;object type=&quot;3&quot; unique_id=&quot;10712&quot;&gt;&lt;property id=&quot;20148&quot; value=&quot;5&quot;/&gt;&lt;property id=&quot;20300&quot; value=&quot;Slide 6&quot;/&gt;&lt;property id=&quot;20307&quot; value=&quot;276&quot;/&gt;&lt;/object&gt;&lt;object type=&quot;3&quot; unique_id=&quot;10713&quot;&gt;&lt;property id=&quot;20148&quot; value=&quot;5&quot;/&gt;&lt;property id=&quot;20300&quot; value=&quot;Slide 7&quot;/&gt;&lt;property id=&quot;20307&quot; value=&quot;277&quot;/&gt;&lt;/object&gt;&lt;object type=&quot;3&quot; unique_id=&quot;10714&quot;&gt;&lt;property id=&quot;20148&quot; value=&quot;5&quot;/&gt;&lt;property id=&quot;20300&quot; value=&quot;Slide 8&quot;/&gt;&lt;property id=&quot;20307&quot; value=&quot;278&quot;/&gt;&lt;/object&gt;&lt;object type=&quot;3&quot; unique_id=&quot;10715&quot;&gt;&lt;property id=&quot;20148&quot; value=&quot;5&quot;/&gt;&lt;property id=&quot;20300&quot; value=&quot;Slide 9&quot;/&gt;&lt;property id=&quot;20307&quot; value=&quot;279&quot;/&gt;&lt;/object&gt;&lt;object type=&quot;3&quot; unique_id=&quot;10716&quot;&gt;&lt;property id=&quot;20148&quot; value=&quot;5&quot;/&gt;&lt;property id=&quot;20300&quot; value=&quot;Slide 10 - &amp;quot;What does this have to do with matrices?&amp;quot;&quot;/&gt;&lt;property id=&quot;20307&quot; value=&quot;280&quot;/&gt;&lt;/object&gt;&lt;object type=&quot;3&quot; unique_id=&quot;10717&quot;&gt;&lt;property id=&quot;20148&quot; value=&quot;5&quot;/&gt;&lt;property id=&quot;20300&quot; value=&quot;Slide 11 - &amp;quot;Review of matrix multiplication&amp;quot;&quot;/&gt;&lt;property id=&quot;20307&quot; value=&quot;281&quot;/&gt;&lt;/object&gt;&lt;object type=&quot;3&quot; unique_id=&quot;10718&quot;&gt;&lt;property id=&quot;20148&quot; value=&quot;5&quot;/&gt;&lt;property id=&quot;20300&quot; value=&quot;Slide 12 - &amp;quot;Structure of a Transformation Matrix&amp;quot;&quot;/&gt;&lt;property id=&quot;20307&quot; value=&quot;282&quot;/&gt;&lt;/object&gt;&lt;object type=&quot;3&quot; unique_id=&quot;10719&quot;&gt;&lt;property id=&quot;20148&quot; value=&quot;5&quot;/&gt;&lt;property id=&quot;20300&quot; value=&quot;Slide 13 - &amp;quot;Structure of a Transformation Matrix&amp;quot;&quot;/&gt;&lt;property id=&quot;20307&quot; value=&quot;283&quot;/&gt;&lt;/object&gt;&lt;object type=&quot;3&quot; unique_id=&quot;10720&quot;&gt;&lt;property id=&quot;20148&quot; value=&quot;5&quot;/&gt;&lt;property id=&quot;20300&quot; value=&quot;Slide 14 - &amp;quot;How a transformation works?&amp;quot;&quot;/&gt;&lt;property id=&quot;20307&quot; value=&quot;284&quot;/&gt;&lt;/object&gt;&lt;object type=&quot;3&quot; unique_id=&quot;10721&quot;&gt;&lt;property id=&quot;20148&quot; value=&quot;5&quot;/&gt;&lt;property id=&quot;20300&quot; value=&quot;Slide 15&quot;/&gt;&lt;property id=&quot;20307&quot; value=&quot;285&quot;/&gt;&lt;/object&gt;&lt;object type=&quot;3&quot; unique_id=&quot;10722&quot;&gt;&lt;property id=&quot;20148&quot; value=&quot;5&quot;/&gt;&lt;property id=&quot;20300&quot; value=&quot;Slide 16&quot;/&gt;&lt;property id=&quot;20307&quot; value=&quot;286&quot;/&gt;&lt;/object&gt;&lt;object type=&quot;3&quot; unique_id=&quot;10723&quot;&gt;&lt;property id=&quot;20148&quot; value=&quot;5&quot;/&gt;&lt;property id=&quot;20300&quot; value=&quot;Slide 17 - &amp;quot;Translation&amp;quot;&quot;/&gt;&lt;property id=&quot;20307&quot; value=&quot;287&quot;/&gt;&lt;/object&gt;&lt;object type=&quot;3&quot; unique_id=&quot;10724&quot;&gt;&lt;property id=&quot;20148&quot; value=&quot;5&quot;/&gt;&lt;property id=&quot;20300&quot; value=&quot;Slide 18 - &amp;quot;Translation&amp;quot;&quot;/&gt;&lt;property id=&quot;20307&quot; value=&quot;288&quot;/&gt;&lt;/object&gt;&lt;object type=&quot;3&quot; unique_id=&quot;10725&quot;&gt;&lt;property id=&quot;20148&quot; value=&quot;5&quot;/&gt;&lt;property id=&quot;20300&quot; value=&quot;Slide 19&quot;/&gt;&lt;property id=&quot;20307&quot; value=&quot;289&quot;/&gt;&lt;/object&gt;&lt;object type=&quot;3&quot; unique_id=&quot;10726&quot;&gt;&lt;property id=&quot;20148&quot; value=&quot;5&quot;/&gt;&lt;property id=&quot;20300&quot; value=&quot;Slide 20&quot;/&gt;&lt;property id=&quot;20307&quot; value=&quot;290&quot;/&gt;&lt;/object&gt;&lt;object type=&quot;3&quot; unique_id=&quot;10727&quot;&gt;&lt;property id=&quot;20148&quot; value=&quot;5&quot;/&gt;&lt;property id=&quot;20300&quot; value=&quot;Slide 21 - &amp;quot;Rotations&amp;quot;&quot;/&gt;&lt;property id=&quot;20307&quot; value=&quot;291&quot;/&gt;&lt;/object&gt;&lt;object type=&quot;3&quot; unique_id=&quot;10728&quot;&gt;&lt;property id=&quot;20148&quot; value=&quot;5&quot;/&gt;&lt;property id=&quot;20300&quot; value=&quot;Slide 22&quot;/&gt;&lt;property id=&quot;20307&quot; value=&quot;292&quot;/&gt;&lt;/object&gt;&lt;object type=&quot;3&quot; unique_id=&quot;10729&quot;&gt;&lt;property id=&quot;20148&quot; value=&quot;5&quot;/&gt;&lt;property id=&quot;20300&quot; value=&quot;Slide 23&quot;/&gt;&lt;property id=&quot;20307&quot; value=&quot;293&quot;/&gt;&lt;/object&gt;&lt;object type=&quot;3&quot; unique_id=&quot;10730&quot;&gt;&lt;property id=&quot;20148&quot; value=&quot;5&quot;/&gt;&lt;property id=&quot;20300&quot; value=&quot;Slide 24&quot;/&gt;&lt;property id=&quot;20307&quot; value=&quot;294&quot;/&gt;&lt;/object&gt;&lt;object type=&quot;3&quot; unique_id=&quot;10731&quot;&gt;&lt;property id=&quot;20148&quot; value=&quot;5&quot;/&gt;&lt;property id=&quot;20300&quot; value=&quot;Slide 25&quot;/&gt;&lt;property id=&quot;20307&quot; value=&quot;295&quot;/&gt;&lt;/object&gt;&lt;object type=&quot;3&quot; unique_id=&quot;10732&quot;&gt;&lt;property id=&quot;20148&quot; value=&quot;5&quot;/&gt;&lt;property id=&quot;20300&quot; value=&quot;Slide 26 - &amp;quot;Rotation&amp;quot;&quot;/&gt;&lt;property id=&quot;20307&quot; value=&quot;296&quot;/&gt;&lt;/object&gt;&lt;object type=&quot;3&quot; unique_id=&quot;10733&quot;&gt;&lt;property id=&quot;20148&quot; value=&quot;5&quot;/&gt;&lt;property id=&quot;20300&quot; value=&quot;Slide 27 - &amp;quot;Rotation&amp;quot;&quot;/&gt;&lt;property id=&quot;20307&quot; value=&quot;297&quot;/&gt;&lt;/object&gt;&lt;object type=&quot;3&quot; unique_id=&quot;10734&quot;&gt;&lt;property id=&quot;20148&quot; value=&quot;5&quot;/&gt;&lt;property id=&quot;20300&quot; value=&quot;Slide 28&quot;/&gt;&lt;property id=&quot;20307&quot; value=&quot;298&quot;/&gt;&lt;/object&gt;&lt;object type=&quot;3&quot; unique_id=&quot;10735&quot;&gt;&lt;property id=&quot;20148&quot; value=&quot;5&quot;/&gt;&lt;property id=&quot;20300&quot; value=&quot;Slide 29&quot;/&gt;&lt;property id=&quot;20307&quot; value=&quot;299&quot;/&gt;&lt;/object&gt;&lt;object type=&quot;3&quot; unique_id=&quot;10736&quot;&gt;&lt;property id=&quot;20148&quot; value=&quot;5&quot;/&gt;&lt;property id=&quot;20300&quot; value=&quot;Slide 30 - &amp;quot;Rotation&amp;quot;&quot;/&gt;&lt;property id=&quot;20307&quot; value=&quot;300&quot;/&gt;&lt;/object&gt;&lt;object type=&quot;3&quot; unique_id=&quot;10737&quot;&gt;&lt;property id=&quot;20148&quot; value=&quot;5&quot;/&gt;&lt;property id=&quot;20300&quot; value=&quot;Slide 31 - &amp;quot;Rotation&amp;quot;&quot;/&gt;&lt;property id=&quot;20307&quot; value=&quot;301&quot;/&gt;&lt;/object&gt;&lt;object type=&quot;3&quot; unique_id=&quot;10738&quot;&gt;&lt;property id=&quot;20148&quot; value=&quot;5&quot;/&gt;&lt;property id=&quot;20300&quot; value=&quot;Slide 32 - &amp;quot;Rotation&amp;quot;&quot;/&gt;&lt;property id=&quot;20307&quot; value=&quot;302&quot;/&gt;&lt;/object&gt;&lt;object type=&quot;3&quot; unique_id=&quot;10739&quot;&gt;&lt;property id=&quot;20148&quot; value=&quot;5&quot;/&gt;&lt;property id=&quot;20300&quot; value=&quot;Slide 33 - &amp;quot;Rotation&amp;quot;&quot;/&gt;&lt;property id=&quot;20307&quot; value=&quot;303&quot;/&gt;&lt;/object&gt;&lt;object type=&quot;3&quot; unique_id=&quot;10740&quot;&gt;&lt;property id=&quot;20148&quot; value=&quot;5&quot;/&gt;&lt;property id=&quot;20300&quot; value=&quot;Slide 34 - &amp;quot;Rotation&amp;quot;&quot;/&gt;&lt;property id=&quot;20307&quot; value=&quot;304&quot;/&gt;&lt;/object&gt;&lt;object type=&quot;3&quot; unique_id=&quot;10741&quot;&gt;&lt;property id=&quot;20148&quot; value=&quot;5&quot;/&gt;&lt;property id=&quot;20300&quot; value=&quot;Slide 35 - &amp;quot;Rotation&amp;quot;&quot;/&gt;&lt;property id=&quot;20307&quot; value=&quot;305&quot;/&gt;&lt;/object&gt;&lt;object type=&quot;3&quot; unique_id=&quot;10742&quot;&gt;&lt;property id=&quot;20148&quot; value=&quot;5&quot;/&gt;&lt;property id=&quot;20300&quot; value=&quot;Slide 36 - &amp;quot;Rotation&amp;quot;&quot;/&gt;&lt;property id=&quot;20307&quot; value=&quot;306&quot;/&gt;&lt;/object&gt;&lt;object type=&quot;3&quot; unique_id=&quot;10743&quot;&gt;&lt;property id=&quot;20148&quot; value=&quot;5&quot;/&gt;&lt;property id=&quot;20300&quot; value=&quot;Slide 37 - &amp;quot;Rotation&amp;quot;&quot;/&gt;&lt;property id=&quot;20307&quot; value=&quot;307&quot;/&gt;&lt;/object&gt;&lt;object type=&quot;3&quot; unique_id=&quot;10744&quot;&gt;&lt;property id=&quot;20148&quot; value=&quot;5&quot;/&gt;&lt;property id=&quot;20300&quot; value=&quot;Slide 38 - &amp;quot;Rotation&amp;quot;&quot;/&gt;&lt;property id=&quot;20307&quot; value=&quot;308&quot;/&gt;&lt;/object&gt;&lt;object type=&quot;3&quot; unique_id=&quot;10745&quot;&gt;&lt;property id=&quot;20148&quot; value=&quot;5&quot;/&gt;&lt;property id=&quot;20300&quot; value=&quot;Slide 39 - &amp;quot;Rotation&amp;quot;&quot;/&gt;&lt;property id=&quot;20307&quot; value=&quot;309&quot;/&gt;&lt;/object&gt;&lt;object type=&quot;3&quot; unique_id=&quot;10746&quot;&gt;&lt;property id=&quot;20148&quot; value=&quot;5&quot;/&gt;&lt;property id=&quot;20300&quot; value=&quot;Slide 40 - &amp;quot;Scale&amp;quot;&quot;/&gt;&lt;property id=&quot;20307&quot; value=&quot;310&quot;/&gt;&lt;/object&gt;&lt;object type=&quot;3&quot; unique_id=&quot;10747&quot;&gt;&lt;property id=&quot;20148&quot; value=&quot;5&quot;/&gt;&lt;property id=&quot;20300&quot; value=&quot;Slide 41&quot;/&gt;&lt;property id=&quot;20307&quot; value=&quot;311&quot;/&gt;&lt;/object&gt;&lt;object type=&quot;3&quot; unique_id=&quot;10748&quot;&gt;&lt;property id=&quot;20148&quot; value=&quot;5&quot;/&gt;&lt;property id=&quot;20300&quot; value=&quot;Slide 42&quot;/&gt;&lt;property id=&quot;20307&quot; value=&quot;312&quot;/&gt;&lt;/object&gt;&lt;object type=&quot;3&quot; unique_id=&quot;10749&quot;&gt;&lt;property id=&quot;20148&quot; value=&quot;5&quot;/&gt;&lt;property id=&quot;20300&quot; value=&quot;Slide 43 - &amp;quot;Scale&amp;quot;&quot;/&gt;&lt;property id=&quot;20307&quot; value=&quot;313&quot;/&gt;&lt;/object&gt;&lt;object type=&quot;3&quot; unique_id=&quot;10750&quot;&gt;&lt;property id=&quot;20148&quot; value=&quot;5&quot;/&gt;&lt;property id=&quot;20300&quot; value=&quot;Slide 44 - &amp;quot;Scale&amp;quot;&quot;/&gt;&lt;property id=&quot;20307&quot; value=&quot;314&quot;/&gt;&lt;/object&gt;&lt;object type=&quot;3&quot; unique_id=&quot;10751&quot;&gt;&lt;property id=&quot;20148&quot; value=&quot;5&quot;/&gt;&lt;property id=&quot;20300&quot; value=&quot;Slide 45&quot;/&gt;&lt;property id=&quot;20307&quot; value=&quot;315&quot;/&gt;&lt;/object&gt;&lt;object type=&quot;3&quot; unique_id=&quot;10752&quot;&gt;&lt;property id=&quot;20148&quot; value=&quot;5&quot;/&gt;&lt;property id=&quot;20300&quot; value=&quot;Slide 46&quot;/&gt;&lt;property id=&quot;20307&quot; value=&quot;316&quot;/&gt;&lt;/object&gt;&lt;object type=&quot;3&quot; unique_id=&quot;10753&quot;&gt;&lt;property id=&quot;20148&quot; value=&quot;5&quot;/&gt;&lt;property id=&quot;20300&quot; value=&quot;Slide 47 - &amp;quot;Transformation Matrices are Orthogonal &amp;quot;&quot;/&gt;&lt;property id=&quot;20307&quot; value=&quot;317&quot;/&gt;&lt;/object&gt;&lt;object type=&quot;3&quot; unique_id=&quot;10754&quot;&gt;&lt;property id=&quot;20148&quot; value=&quot;5&quot;/&gt;&lt;property id=&quot;20300&quot; value=&quot;Slide 48 - &amp;quot;Concatenating Matrices&amp;quot;&quot;/&gt;&lt;property id=&quot;20307&quot; value=&quot;318&quot;/&gt;&lt;/object&gt;&lt;object type=&quot;3&quot; unique_id=&quot;10755&quot;&gt;&lt;property id=&quot;20148&quot; value=&quot;5&quot;/&gt;&lt;property id=&quot;20300&quot; value=&quot;Slide 49 - &amp;quot;Concatenating Matrices&amp;quot;&quot;/&gt;&lt;property id=&quot;20307&quot; value=&quot;319&quot;/&gt;&lt;/object&gt;&lt;object type=&quot;3&quot; unique_id=&quot;10756&quot;&gt;&lt;property id=&quot;20148&quot; value=&quot;5&quot;/&gt;&lt;property id=&quot;20300&quot; value=&quot;Slide 50 - &amp;quot;Is any of this useful, anyway?&amp;quot;&quot;/&gt;&lt;property id=&quot;20307&quot; value=&quot;320&quot;/&gt;&lt;/object&gt;&lt;object type=&quot;3&quot; unique_id=&quot;10757&quot;&gt;&lt;property id=&quot;20148&quot; value=&quot;5&quot;/&gt;&lt;property id=&quot;20300&quot; value=&quot;Slide 51 - &amp;quot;Instancing&amp;quot;&quot;/&gt;&lt;property id=&quot;20307&quot; value=&quot;321&quot;/&gt;&lt;/object&gt;&lt;object type=&quot;3&quot; unique_id=&quot;10758&quot;&gt;&lt;property id=&quot;20148&quot; value=&quot;5&quot;/&gt;&lt;property id=&quot;20300&quot; value=&quot;Slide 52 - &amp;quot;Parenting&amp;quot;&quot;/&gt;&lt;property id=&quot;20307&quot; value=&quot;322&quot;/&gt;&lt;/object&gt;&lt;object type=&quot;3&quot; unique_id=&quot;10759&quot;&gt;&lt;property id=&quot;20148&quot; value=&quot;5&quot;/&gt;&lt;property id=&quot;20300&quot; value=&quot;Slide 53 - &amp;quot;Cameras&amp;quot;&quot;/&gt;&lt;property id=&quot;20307&quot; value=&quot;323&quot;/&gt;&lt;/object&gt;&lt;/object&gt;&lt;object type=&quot;8&quot; unique_id=&quot;1002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1195</TotalTime>
  <Words>1454</Words>
  <Application>Microsoft Office PowerPoint</Application>
  <PresentationFormat>On-screen Show (16:9)</PresentationFormat>
  <Paragraphs>237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Consolas</vt:lpstr>
      <vt:lpstr>Office Theme</vt:lpstr>
      <vt:lpstr>Random</vt:lpstr>
      <vt:lpstr>Contents</vt:lpstr>
      <vt:lpstr>Randomness in Computers</vt:lpstr>
      <vt:lpstr>Randomness in Computers</vt:lpstr>
      <vt:lpstr>Psuedorandom Numbers </vt:lpstr>
      <vt:lpstr>Seeding Pseudorandom Numbers</vt:lpstr>
      <vt:lpstr>Seeding Pseudorandom Numbers</vt:lpstr>
      <vt:lpstr>Pseudorandom Number Generators</vt:lpstr>
      <vt:lpstr>Pseudorandom Numbers Generators in Code</vt:lpstr>
      <vt:lpstr>The C Run-Time Library – rand()</vt:lpstr>
      <vt:lpstr>C rand() Examples</vt:lpstr>
      <vt:lpstr>The C++ Standard Library – &lt;random&gt;</vt:lpstr>
      <vt:lpstr>C++ Random Generators</vt:lpstr>
      <vt:lpstr>C++ Random Distributions</vt:lpstr>
      <vt:lpstr>C++ Random Examples</vt:lpstr>
      <vt:lpstr>Seeding C++ Random with Chrono</vt:lpstr>
      <vt:lpstr>Summary</vt:lpstr>
      <vt:lpstr>Further Reading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Conan Bourke</cp:lastModifiedBy>
  <cp:revision>53</cp:revision>
  <dcterms:created xsi:type="dcterms:W3CDTF">2014-07-14T04:04:52Z</dcterms:created>
  <dcterms:modified xsi:type="dcterms:W3CDTF">2017-03-15T23:52:23Z</dcterms:modified>
</cp:coreProperties>
</file>