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65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70" r:id="rId33"/>
    <p:sldId id="304" r:id="rId34"/>
    <p:sldId id="271" r:id="rId35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23" autoAdjust="0"/>
  </p:normalViewPr>
  <p:slideViewPr>
    <p:cSldViewPr>
      <p:cViewPr varScale="1">
        <p:scale>
          <a:sx n="133" d="100"/>
          <a:sy n="133" d="100"/>
        </p:scale>
        <p:origin x="9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9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True OR True = True (1)</a:t>
            </a:r>
          </a:p>
          <a:p>
            <a:r>
              <a:rPr lang="en-AU" dirty="0" smtClean="0"/>
              <a:t>True</a:t>
            </a:r>
            <a:r>
              <a:rPr lang="en-AU" baseline="0" dirty="0" smtClean="0"/>
              <a:t> OR False = True (1)</a:t>
            </a:r>
          </a:p>
          <a:p>
            <a:r>
              <a:rPr lang="en-AU" baseline="0" dirty="0" smtClean="0"/>
              <a:t>False OR False = False (0)</a:t>
            </a:r>
          </a:p>
          <a:p>
            <a:endParaRPr lang="en-AU" baseline="0" dirty="0" smtClean="0"/>
          </a:p>
          <a:p>
            <a:r>
              <a:rPr lang="en-AU" baseline="0" dirty="0" smtClean="0"/>
              <a:t>Answer: 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2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Same as</a:t>
            </a:r>
            <a:r>
              <a:rPr lang="en-AU" baseline="0" dirty="0" smtClean="0"/>
              <a:t> ! Logical operator</a:t>
            </a:r>
          </a:p>
          <a:p>
            <a:r>
              <a:rPr lang="en-AU" baseline="0" dirty="0" smtClean="0"/>
              <a:t>Answer: -7 – you will probably need to explain this – remind about two’s complement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87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one is a bit different, but still easy to remember.</a:t>
            </a:r>
          </a:p>
          <a:p>
            <a:r>
              <a:rPr lang="en-AU" dirty="0" smtClean="0"/>
              <a:t>Answer: 3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61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9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No, these are not the stream insertion/extraction</a:t>
            </a:r>
            <a:r>
              <a:rPr lang="en-AU" baseline="0" dirty="0" smtClean="0"/>
              <a:t> operators that you see with input/output. (Confusing, I know).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They are the bit shift operators. They move bits to the left or right. “New” bits are filled with zeros, and bits can get cut off *snicker*</a:t>
            </a:r>
          </a:p>
          <a:p>
            <a:r>
              <a:rPr lang="en-AU" baseline="0" dirty="0" smtClean="0"/>
              <a:t>NOTE: With &gt;&gt; replaces empty spots with a copy of the most significant bit (0 for positive numbers, 1 for negative)</a:t>
            </a:r>
          </a:p>
          <a:p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Note that in this example the number is doubled. Ask what happens to the number if we shift right by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457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 smtClean="0"/>
              <a:t>Show that 0000 0001 &lt;&lt; 6 is 0100 0000 (64)</a:t>
            </a:r>
          </a:p>
          <a:p>
            <a:r>
              <a:rPr lang="en-AU" baseline="0" dirty="0" smtClean="0"/>
              <a:t>0100 0010 &gt;&gt; 1 is 0010 0001 (33)</a:t>
            </a:r>
          </a:p>
          <a:p>
            <a:r>
              <a:rPr lang="en-AU" baseline="0" dirty="0" smtClean="0"/>
              <a:t>0100 0011 &gt;&gt; 1 is 0010 0001 (33) last bit gets cut off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What happens if you shift the result of the last one &lt;&lt; 1? Point out that we get 66 and not 67. Bits are not restored, they are lost and replaced with zero.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77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Example:</a:t>
            </a:r>
            <a:r>
              <a:rPr lang="en-AU" baseline="0" dirty="0" smtClean="0"/>
              <a:t> In the original </a:t>
            </a:r>
            <a:r>
              <a:rPr lang="en-AU" baseline="0" dirty="0" err="1" smtClean="0"/>
              <a:t>Pokemon</a:t>
            </a:r>
            <a:r>
              <a:rPr lang="en-AU" baseline="0" dirty="0" smtClean="0"/>
              <a:t> games – upon levelling up to a level 255, it would return to level 0. Obviously only a single byte was used to store the information about the level of each </a:t>
            </a:r>
            <a:r>
              <a:rPr lang="en-AU" baseline="0" dirty="0" err="1" smtClean="0"/>
              <a:t>Pokemon</a:t>
            </a:r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What happens if we subtract 1 from 0?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5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27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26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50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7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81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are</a:t>
            </a:r>
            <a:r>
              <a:rPr lang="en-AU" baseline="0" dirty="0" smtClean="0"/>
              <a:t> additional operations that we can apply to integers that affect them at a binary level. </a:t>
            </a:r>
          </a:p>
          <a:p>
            <a:r>
              <a:rPr lang="en-AU" baseline="0" dirty="0" smtClean="0"/>
              <a:t>The first four are similar to logical operators you have seen before.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93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Remember 1 is true, 0 is false. </a:t>
            </a:r>
            <a:br>
              <a:rPr lang="en-AU" dirty="0" smtClean="0"/>
            </a:br>
            <a:r>
              <a:rPr lang="en-AU" dirty="0" smtClean="0"/>
              <a:t>True AND True = True (1)</a:t>
            </a:r>
          </a:p>
          <a:p>
            <a:r>
              <a:rPr lang="en-AU" dirty="0" smtClean="0"/>
              <a:t>True AND False = False (0)</a:t>
            </a:r>
          </a:p>
          <a:p>
            <a:r>
              <a:rPr lang="en-AU" dirty="0" smtClean="0"/>
              <a:t>False AND False = False (0)</a:t>
            </a:r>
          </a:p>
          <a:p>
            <a:endParaRPr lang="en-AU" dirty="0" smtClean="0"/>
          </a:p>
          <a:p>
            <a:r>
              <a:rPr lang="en-AU" dirty="0" smtClean="0"/>
              <a:t>Answer: 4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32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number-systems-an-introduction-to-binary-hexadecimal-and-more--active-1084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Binary Math and Boolean Logic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 for Games</a:t>
            </a:r>
            <a:endParaRPr lang="en-GB" dirty="0"/>
          </a:p>
        </p:txBody>
      </p:sp>
      <p:pic>
        <p:nvPicPr>
          <p:cNvPr id="6" name="Picture 5" descr="http://like-a-boss.org/wp-content/uploads/2011/10/superco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2459908"/>
            <a:ext cx="3240360" cy="234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Conversion Between Bases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34481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We can manually convert between the different bases using some simple maths</a:t>
            </a:r>
          </a:p>
          <a:p>
            <a:pPr lvl="1"/>
            <a:r>
              <a:rPr lang="en-AU" dirty="0"/>
              <a:t>Decimal -&gt; Binary</a:t>
            </a:r>
          </a:p>
          <a:p>
            <a:pPr lvl="1"/>
            <a:r>
              <a:rPr lang="en-AU" dirty="0"/>
              <a:t>Binary -&gt; Decimal</a:t>
            </a:r>
          </a:p>
          <a:p>
            <a:pPr lvl="1"/>
            <a:r>
              <a:rPr lang="en-AU" dirty="0"/>
              <a:t>Binary -&gt; Hex</a:t>
            </a:r>
          </a:p>
          <a:p>
            <a:pPr>
              <a:spcAft>
                <a:spcPts val="1000"/>
              </a:spcAft>
            </a:pP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09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Decimal -&gt; Binary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34481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There are two main methods to convert from Decimal to </a:t>
            </a:r>
            <a:r>
              <a:rPr lang="en-AU" dirty="0" smtClean="0"/>
              <a:t>Binary:</a:t>
            </a:r>
            <a:endParaRPr lang="en-AU" dirty="0"/>
          </a:p>
          <a:p>
            <a:pPr lvl="1"/>
            <a:r>
              <a:rPr lang="en-AU" dirty="0"/>
              <a:t>Short division by two with remainder</a:t>
            </a:r>
          </a:p>
          <a:p>
            <a:pPr lvl="1"/>
            <a:r>
              <a:rPr lang="en-AU" dirty="0"/>
              <a:t>Comparing powers of two and </a:t>
            </a:r>
            <a:r>
              <a:rPr lang="en-AU" dirty="0" smtClean="0"/>
              <a:t>subtraction</a:t>
            </a: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8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Decimal -&gt; Binary (Divide by two method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34481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AU" dirty="0"/>
              <a:t>Take the number we need to </a:t>
            </a:r>
            <a:r>
              <a:rPr lang="en-AU" dirty="0" smtClean="0"/>
              <a:t>convert.</a:t>
            </a:r>
            <a:endParaRPr lang="en-AU" dirty="0"/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AU" dirty="0"/>
              <a:t>Divide it by </a:t>
            </a:r>
            <a:r>
              <a:rPr lang="en-AU" dirty="0" smtClean="0"/>
              <a:t>two.</a:t>
            </a:r>
            <a:endParaRPr lang="en-AU" dirty="0"/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AU" dirty="0"/>
              <a:t>Note down the remainder (0 or 1</a:t>
            </a:r>
            <a:r>
              <a:rPr lang="en-AU" dirty="0" smtClean="0"/>
              <a:t>).</a:t>
            </a:r>
            <a:endParaRPr lang="en-AU" dirty="0"/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AU" dirty="0"/>
              <a:t>Take the result from 2 and repeat steps 2 and 3 until the result is one or zero.</a:t>
            </a:r>
          </a:p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AU" dirty="0"/>
              <a:t>The remainders when read backwards form the binary </a:t>
            </a:r>
            <a:r>
              <a:rPr lang="en-AU" dirty="0" smtClean="0"/>
              <a:t>number.</a:t>
            </a: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67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Decimal -&gt; Binary (divide by two method)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37859" y="2057740"/>
            <a:ext cx="2952328" cy="18756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In this case the number is:</a:t>
            </a:r>
            <a:br>
              <a:rPr lang="en-AU" dirty="0"/>
            </a:br>
            <a:r>
              <a:rPr lang="en-AU" dirty="0"/>
              <a:t>1001 1100</a:t>
            </a:r>
          </a:p>
          <a:p>
            <a:pPr>
              <a:spcAft>
                <a:spcPts val="1000"/>
              </a:spcAft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03598"/>
            <a:ext cx="4603214" cy="34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Decimal-&gt;Binary (Powers of two)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3598"/>
            <a:ext cx="452093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Different Base, Same </a:t>
            </a:r>
            <a:r>
              <a:rPr lang="en-AU" dirty="0" smtClean="0"/>
              <a:t>Math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34481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AU" dirty="0"/>
              <a:t>Mathematical operators applied to decimal numbers can also be applied to binary </a:t>
            </a:r>
            <a:r>
              <a:rPr lang="en-AU" dirty="0" smtClean="0"/>
              <a:t>numbers:</a:t>
            </a:r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05989"/>
            <a:ext cx="5976664" cy="131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0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Truncation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344816" cy="21636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Aft>
                <a:spcPts val="1000"/>
              </a:spcAft>
            </a:pPr>
            <a:r>
              <a:rPr lang="en-AU" dirty="0"/>
              <a:t>Consider the value 255 from the previous slide. If 1 is added to it a chain reaction of carries </a:t>
            </a:r>
            <a:r>
              <a:rPr lang="en-AU" dirty="0" smtClean="0"/>
              <a:t>occurs.</a:t>
            </a:r>
            <a:endParaRPr lang="en-AU" dirty="0"/>
          </a:p>
          <a:p>
            <a:pPr>
              <a:spcAft>
                <a:spcPts val="1000"/>
              </a:spcAft>
            </a:pPr>
            <a:r>
              <a:rPr lang="en-AU" dirty="0"/>
              <a:t>All bits flip and 1 is carried to the left and </a:t>
            </a:r>
            <a:r>
              <a:rPr lang="en-AU" dirty="0" smtClean="0"/>
              <a:t>lost.</a:t>
            </a:r>
            <a:endParaRPr lang="en-AU" dirty="0"/>
          </a:p>
          <a:p>
            <a:pPr>
              <a:spcAft>
                <a:spcPts val="1000"/>
              </a:spcAft>
            </a:pPr>
            <a:r>
              <a:rPr lang="en-AU" dirty="0"/>
              <a:t>The number that was meant to be 256 is now </a:t>
            </a:r>
            <a:r>
              <a:rPr lang="en-AU" dirty="0" smtClean="0"/>
              <a:t>zero.</a:t>
            </a: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363838"/>
            <a:ext cx="5752259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Negative Binary Numbers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6840760" cy="230770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spcAft>
                <a:spcPts val="1000"/>
              </a:spcAft>
            </a:pPr>
            <a:r>
              <a:rPr lang="en-AU" dirty="0"/>
              <a:t>So far all the binary numbers we’ve looked at have been positive, or unsigned. </a:t>
            </a:r>
          </a:p>
          <a:p>
            <a:pPr>
              <a:spcAft>
                <a:spcPts val="1000"/>
              </a:spcAft>
            </a:pPr>
            <a:r>
              <a:rPr lang="en-AU" dirty="0"/>
              <a:t>How do we represent negative numbers in binary?</a:t>
            </a:r>
          </a:p>
          <a:p>
            <a:pPr>
              <a:spcAft>
                <a:spcPts val="1000"/>
              </a:spcAft>
            </a:pPr>
            <a:r>
              <a:rPr lang="en-AU" dirty="0">
                <a:solidFill>
                  <a:srgbClr val="FFFF00"/>
                </a:solidFill>
              </a:rPr>
              <a:t>Sign and Magnitude </a:t>
            </a:r>
            <a:r>
              <a:rPr lang="en-AU" dirty="0"/>
              <a:t>- the most significant bit (left-most) represents the sign on the number, leaving 15 bits (in an integer, for example) to store the magnitude. 1 for negative, and 0 for positive.</a:t>
            </a:r>
            <a:endParaRPr lang="en-AU" dirty="0">
              <a:solidFill>
                <a:srgbClr val="FFFF00"/>
              </a:solidFill>
            </a:endParaRPr>
          </a:p>
          <a:p>
            <a:pPr>
              <a:spcAft>
                <a:spcPts val="1000"/>
              </a:spcAft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7854"/>
            <a:ext cx="3600400" cy="13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One’s Complement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6840760" cy="23077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AU" dirty="0"/>
              <a:t>A simple method to represent negative binary numbers.</a:t>
            </a:r>
          </a:p>
          <a:p>
            <a:pPr>
              <a:spcAft>
                <a:spcPts val="1000"/>
              </a:spcAft>
            </a:pPr>
            <a:r>
              <a:rPr lang="en-AU" dirty="0"/>
              <a:t>Flip all the bits in a binary number – that’s it!</a:t>
            </a:r>
          </a:p>
          <a:p>
            <a:pPr>
              <a:spcAft>
                <a:spcPts val="1000"/>
              </a:spcAft>
            </a:pPr>
            <a:endParaRPr lang="en-AU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93636"/>
            <a:ext cx="6120680" cy="10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Two’s Complement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6840760" cy="23077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Aft>
                <a:spcPts val="1000"/>
              </a:spcAft>
            </a:pPr>
            <a:r>
              <a:rPr lang="en-AU" dirty="0"/>
              <a:t>To represent negative values computers today use a </a:t>
            </a:r>
            <a:r>
              <a:rPr lang="en-AU" i="1" dirty="0"/>
              <a:t>two’s complement</a:t>
            </a:r>
            <a:r>
              <a:rPr lang="en-AU" dirty="0"/>
              <a:t> </a:t>
            </a:r>
            <a:r>
              <a:rPr lang="en-AU" dirty="0" smtClean="0"/>
              <a:t>notation.</a:t>
            </a:r>
            <a:endParaRPr lang="en-AU" dirty="0"/>
          </a:p>
          <a:p>
            <a:pPr>
              <a:spcAft>
                <a:spcPts val="1000"/>
              </a:spcAft>
            </a:pPr>
            <a:r>
              <a:rPr lang="en-AU" dirty="0"/>
              <a:t>The two’s complement of a bit pattern is the inversion of all bits followed by the addition of </a:t>
            </a:r>
            <a:r>
              <a:rPr lang="en-AU" dirty="0" smtClean="0"/>
              <a:t>one.</a:t>
            </a:r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63838"/>
            <a:ext cx="6048672" cy="13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AU" dirty="0"/>
              <a:t>Number Systems</a:t>
            </a:r>
          </a:p>
          <a:p>
            <a:pPr>
              <a:spcAft>
                <a:spcPts val="1000"/>
              </a:spcAft>
            </a:pPr>
            <a:r>
              <a:rPr lang="en-AU" dirty="0"/>
              <a:t>Binary Numbers</a:t>
            </a:r>
          </a:p>
          <a:p>
            <a:pPr>
              <a:spcAft>
                <a:spcPts val="1000"/>
              </a:spcAft>
            </a:pPr>
            <a:r>
              <a:rPr lang="en-AU" dirty="0"/>
              <a:t>Binary Operations</a:t>
            </a:r>
          </a:p>
          <a:p>
            <a:pPr>
              <a:spcAft>
                <a:spcPts val="1000"/>
              </a:spcAft>
            </a:pPr>
            <a:r>
              <a:rPr lang="en-AU" dirty="0"/>
              <a:t>Two’s Complement</a:t>
            </a:r>
          </a:p>
          <a:p>
            <a:pPr>
              <a:spcAft>
                <a:spcPts val="1000"/>
              </a:spcAft>
            </a:pPr>
            <a:r>
              <a:rPr lang="en-AU" dirty="0"/>
              <a:t>Conversion Between Bases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Two’s Complement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6840760" cy="23077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AU" dirty="0"/>
              <a:t>The </a:t>
            </a:r>
            <a:r>
              <a:rPr lang="en-AU" dirty="0">
                <a:solidFill>
                  <a:srgbClr val="FFFF00"/>
                </a:solidFill>
              </a:rPr>
              <a:t>most significant bit (MSB)</a:t>
            </a:r>
            <a:r>
              <a:rPr lang="en-AU" dirty="0"/>
              <a:t> is a sign </a:t>
            </a:r>
            <a:r>
              <a:rPr lang="en-AU" dirty="0" smtClean="0"/>
              <a:t>bit.</a:t>
            </a:r>
            <a:endParaRPr lang="en-AU" dirty="0"/>
          </a:p>
          <a:p>
            <a:pPr>
              <a:spcAft>
                <a:spcPts val="1000"/>
              </a:spcAft>
            </a:pPr>
            <a:r>
              <a:rPr lang="en-AU" dirty="0"/>
              <a:t>If set the number is </a:t>
            </a:r>
            <a:r>
              <a:rPr lang="en-AU" dirty="0" smtClean="0"/>
              <a:t>negative.</a:t>
            </a:r>
            <a:endParaRPr lang="en-AU" dirty="0"/>
          </a:p>
          <a:p>
            <a:pPr>
              <a:spcAft>
                <a:spcPts val="1000"/>
              </a:spcAft>
            </a:pPr>
            <a:r>
              <a:rPr lang="en-AU" dirty="0"/>
              <a:t>The reverse works in the same </a:t>
            </a:r>
            <a:r>
              <a:rPr lang="en-AU" dirty="0" smtClean="0"/>
              <a:t>fashion.</a:t>
            </a:r>
            <a:endParaRPr lang="en-AU" dirty="0"/>
          </a:p>
          <a:p>
            <a:endParaRPr lang="en-AU" dirty="0"/>
          </a:p>
          <a:p>
            <a:pPr>
              <a:spcAft>
                <a:spcPts val="1000"/>
              </a:spcAft>
            </a:pPr>
            <a:endParaRPr lang="en-AU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91830"/>
            <a:ext cx="6048672" cy="13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Two’s Complement Works With Zero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2"/>
            <a:ext cx="6840760" cy="6515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600" dirty="0"/>
              <a:t>Consider the two’s complement of </a:t>
            </a:r>
            <a:r>
              <a:rPr lang="en-AU" sz="2600" dirty="0" smtClean="0"/>
              <a:t>Zero:</a:t>
            </a:r>
            <a:endParaRPr lang="en-AU" sz="26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3678"/>
            <a:ext cx="6192688" cy="1387105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323528" y="3507854"/>
            <a:ext cx="684076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inversion sets all bits, the addition of one results in a truncation; which results in a value of zero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08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Bitwise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Bitwise operators operate on integral types, treating them as a collection of bits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2139702"/>
          <a:ext cx="6194380" cy="26354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Operator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Function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Use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&amp;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bitwise AND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operand &amp; operand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4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|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bitwise OR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operand | operand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~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bitwise NOT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~operand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^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bitwise XOR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operand ^ operand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&lt;&lt;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left</a:t>
                      </a:r>
                      <a:r>
                        <a:rPr lang="en-AU" baseline="0" dirty="0" smtClean="0"/>
                        <a:t> shift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operand &lt;&lt; operand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&gt;&gt;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right shift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operand &gt;&gt; operand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Bitwise AND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&amp; compares two bits</a:t>
            </a:r>
          </a:p>
          <a:p>
            <a:r>
              <a:rPr lang="en-AU" dirty="0" smtClean="0"/>
              <a:t>Yields a value of 1 if both bits are set, 0 otherwise.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1600" y="2211710"/>
          <a:ext cx="704475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Base 10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Operator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255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170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&amp;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170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5" y="3867894"/>
            <a:ext cx="53285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8000"/>
                </a:solidFill>
                <a:latin typeface="Consolas"/>
              </a:rPr>
              <a:t>//What will be output by the following?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5 &amp; 6;</a:t>
            </a: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880000"/>
                </a:solidFill>
                <a:latin typeface="Consolas"/>
              </a:rPr>
              <a:t>endl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6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Bitwise 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| compares two bits</a:t>
            </a:r>
          </a:p>
          <a:p>
            <a:r>
              <a:rPr lang="en-AU" dirty="0" smtClean="0"/>
              <a:t>Yields a value of 1 if any bits are set, 0 otherwise.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2211710"/>
          <a:ext cx="704475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Base 10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Operator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204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170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|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238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3867894"/>
            <a:ext cx="53285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8000"/>
                </a:solidFill>
                <a:latin typeface="Consolas"/>
              </a:rPr>
              <a:t>//What will be output by the following?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5 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| 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6;</a:t>
            </a: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880000"/>
                </a:solidFill>
                <a:latin typeface="Consolas"/>
              </a:rPr>
              <a:t>endl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20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Bitwise NOT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~ flips each bit</a:t>
            </a:r>
          </a:p>
          <a:p>
            <a:r>
              <a:rPr lang="en-AU" dirty="0" smtClean="0"/>
              <a:t>A value of 1 become a value of 0 and a value of 0 becomes a 1.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2643758"/>
          <a:ext cx="704475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Base 10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Operator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204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~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51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3867894"/>
            <a:ext cx="53285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8000"/>
                </a:solidFill>
                <a:latin typeface="Consolas"/>
              </a:rPr>
              <a:t>//What will be output by the following?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~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6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880000"/>
                </a:solidFill>
                <a:latin typeface="Consolas"/>
              </a:rPr>
              <a:t>endl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14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Bitwise XOR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^ (exclusive or) compares two bits</a:t>
            </a:r>
          </a:p>
          <a:p>
            <a:r>
              <a:rPr lang="en-AU" dirty="0" smtClean="0"/>
              <a:t>Yields a value of 1 if bits are different, 0 if same.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2283718"/>
          <a:ext cx="704475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Base 10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Operator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16’s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204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170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^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102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3867894"/>
            <a:ext cx="53285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8000"/>
                </a:solidFill>
                <a:latin typeface="Consolas"/>
              </a:rPr>
              <a:t>//What will be output by the following?</a:t>
            </a:r>
            <a:endParaRPr lang="en-AU" dirty="0">
              <a:solidFill>
                <a:prstClr val="black"/>
              </a:solidFill>
              <a:latin typeface="Consolas"/>
            </a:endParaRP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= 5 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^ 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6;</a:t>
            </a:r>
          </a:p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>
                <a:solidFill>
                  <a:srgbClr val="000080"/>
                </a:solidFill>
                <a:latin typeface="Consolas"/>
              </a:rPr>
              <a:t>result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AU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dirty="0" err="1">
                <a:solidFill>
                  <a:srgbClr val="880000"/>
                </a:solidFill>
                <a:latin typeface="Consolas"/>
              </a:rPr>
              <a:t>endl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4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Bitmasks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Bitmasks are used to perform a single bitwise operation on a set of bits. This is often used to represent multiple Boolean values.</a:t>
            </a:r>
          </a:p>
          <a:p>
            <a:endParaRPr lang="en-AU" dirty="0" smtClean="0"/>
          </a:p>
          <a:p>
            <a:r>
              <a:rPr lang="en-AU" dirty="0" smtClean="0"/>
              <a:t>We can use bitmasks to turn on or off various bits within a set of bits. Also to check the state of a bit within a set of bits.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4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Bitmasks reduce data storage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In Doom there were a limited number of weapons.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A player either has a weapon in their inventory or they don’t</a:t>
            </a:r>
          </a:p>
          <a:p>
            <a:endParaRPr lang="en-AU" dirty="0" smtClean="0"/>
          </a:p>
          <a:p>
            <a:r>
              <a:rPr lang="en-AU" dirty="0" smtClean="0"/>
              <a:t>We could use a </a:t>
            </a:r>
            <a:r>
              <a:rPr lang="en-AU" dirty="0" err="1" smtClean="0"/>
              <a:t>boolean</a:t>
            </a:r>
            <a:r>
              <a:rPr lang="en-AU" dirty="0" smtClean="0"/>
              <a:t> array to store this info</a:t>
            </a:r>
          </a:p>
          <a:p>
            <a:pPr lvl="1"/>
            <a:r>
              <a:rPr lang="en-AU" dirty="0"/>
              <a:t>8</a:t>
            </a:r>
            <a:r>
              <a:rPr lang="en-AU" dirty="0" smtClean="0"/>
              <a:t> weapons * 1 (size of </a:t>
            </a:r>
            <a:r>
              <a:rPr lang="en-AU" dirty="0" err="1" smtClean="0"/>
              <a:t>bool</a:t>
            </a:r>
            <a:r>
              <a:rPr lang="en-AU" dirty="0" smtClean="0"/>
              <a:t>) =  8 bytes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a bitmask makes more sense</a:t>
            </a:r>
          </a:p>
          <a:p>
            <a:pPr lvl="1"/>
            <a:r>
              <a:rPr lang="en-AU" dirty="0" smtClean="0"/>
              <a:t>8 bits (one for each weapon) = 1 byte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0" y="1635646"/>
            <a:ext cx="7796825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 Shifting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&lt;&lt;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FF00"/>
                </a:solidFill>
              </a:rPr>
              <a:t>&gt;&gt; </a:t>
            </a:r>
            <a:r>
              <a:rPr lang="en-AU" dirty="0" smtClean="0"/>
              <a:t>operators shift bits to the left or right, by a value given after the operator.</a:t>
            </a:r>
          </a:p>
          <a:p>
            <a:r>
              <a:rPr lang="en-AU" dirty="0" smtClean="0"/>
              <a:t>For example: 6 &lt;&lt; 1</a:t>
            </a:r>
          </a:p>
          <a:p>
            <a:pPr lvl="1"/>
            <a:r>
              <a:rPr lang="en-AU" dirty="0" smtClean="0"/>
              <a:t>This means that the bits making up the number six will be shifted one space to the left</a:t>
            </a:r>
          </a:p>
          <a:p>
            <a:pPr lvl="1"/>
            <a:r>
              <a:rPr lang="en-AU" dirty="0" smtClean="0"/>
              <a:t>0000 0110 becomes 0000 1100 (12)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Number Systems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0"/>
            <a:ext cx="6912768" cy="36758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AU" dirty="0"/>
              <a:t>The number system most frequently used in society is the decimal number system, </a:t>
            </a:r>
            <a:r>
              <a:rPr lang="en-AU" dirty="0" smtClean="0"/>
              <a:t>also </a:t>
            </a:r>
            <a:r>
              <a:rPr lang="en-AU" dirty="0"/>
              <a:t>referred to as the base ten number </a:t>
            </a:r>
            <a:r>
              <a:rPr lang="en-AU" dirty="0" smtClean="0"/>
              <a:t>system.</a:t>
            </a:r>
            <a:endParaRPr lang="en-AU" dirty="0"/>
          </a:p>
          <a:p>
            <a:r>
              <a:rPr lang="en-AU" dirty="0"/>
              <a:t>There are other number systems</a:t>
            </a:r>
          </a:p>
          <a:p>
            <a:pPr lvl="1"/>
            <a:r>
              <a:rPr lang="en-AU" dirty="0"/>
              <a:t>Base   2 : Binary</a:t>
            </a:r>
          </a:p>
          <a:p>
            <a:pPr lvl="1"/>
            <a:r>
              <a:rPr lang="en-AU" dirty="0"/>
              <a:t>Base   8 : Octal</a:t>
            </a:r>
          </a:p>
          <a:p>
            <a:pPr lvl="1"/>
            <a:r>
              <a:rPr lang="en-AU" dirty="0"/>
              <a:t>Base 16 : </a:t>
            </a:r>
            <a:r>
              <a:rPr lang="en-AU" dirty="0" smtClean="0"/>
              <a:t>Hexadecimal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98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 Shifting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Digits that are shifted off the end do not wrap around – they are lost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2283718"/>
          <a:ext cx="754564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Operation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Result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 &lt;&lt; 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Shifts</a:t>
                      </a:r>
                      <a:r>
                        <a:rPr lang="en-AU" baseline="0" dirty="0" smtClean="0"/>
                        <a:t> the value 1 six bits to the left, yields 64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66 &gt;&gt; 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Shifts the value 66 one bit to the right, yields 33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67 &gt;&gt; 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/>
                        <a:t>Shifts the value 67 one</a:t>
                      </a:r>
                      <a:r>
                        <a:rPr lang="en-AU" baseline="0" dirty="0" smtClean="0"/>
                        <a:t> bit to the right, yields 33 due to truncation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Shift Examples (continued)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27584" y="1347614"/>
          <a:ext cx="7499176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Base</a:t>
                      </a:r>
                      <a:r>
                        <a:rPr lang="en-AU" baseline="0" dirty="0" smtClean="0"/>
                        <a:t> 10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Operation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1’s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&lt;&lt; 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26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&lt;&lt; 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160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160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&gt;&gt; 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=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Number systems you’ll commonly encounter are Binary and Hexadecimal</a:t>
            </a:r>
          </a:p>
          <a:p>
            <a:r>
              <a:rPr lang="en-US" dirty="0" smtClean="0"/>
              <a:t>Number systems like hexadecimal make it easier to understand bits and bytes</a:t>
            </a:r>
          </a:p>
          <a:p>
            <a:r>
              <a:rPr lang="en-US" dirty="0" smtClean="0"/>
              <a:t>When using bytes to represent numbers, if there aren’t enough bits the number will be truncated</a:t>
            </a:r>
          </a:p>
          <a:p>
            <a:r>
              <a:rPr lang="en-US" dirty="0" smtClean="0"/>
              <a:t>For signed integers, the most significant bit represents the sign</a:t>
            </a:r>
          </a:p>
          <a:p>
            <a:r>
              <a:rPr lang="en-US" dirty="0" smtClean="0"/>
              <a:t>Bitwise operators can be used to compare the value of bits</a:t>
            </a:r>
          </a:p>
          <a:p>
            <a:r>
              <a:rPr lang="en-US" dirty="0" smtClean="0"/>
              <a:t>Bitmasks can be used to perform a single operation on a set of bits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AU" dirty="0"/>
              <a:t>C++ Primer 6</a:t>
            </a:r>
            <a:r>
              <a:rPr lang="en-AU" baseline="30000" dirty="0"/>
              <a:t>th</a:t>
            </a:r>
            <a:r>
              <a:rPr lang="en-AU" dirty="0"/>
              <a:t> Edition : Appendix E</a:t>
            </a:r>
          </a:p>
          <a:p>
            <a:pPr>
              <a:spcAft>
                <a:spcPts val="1000"/>
              </a:spcAft>
            </a:pPr>
            <a:r>
              <a:rPr lang="en-US" dirty="0"/>
              <a:t>Article: </a:t>
            </a:r>
            <a:r>
              <a:rPr lang="en-AU" dirty="0"/>
              <a:t>Number Systems: An Introduction to Binary, Hexadecimal, and More</a:t>
            </a:r>
            <a:br>
              <a:rPr lang="en-AU" dirty="0"/>
            </a:br>
            <a:r>
              <a:rPr lang="en-AU" dirty="0">
                <a:hlinkClick r:id="rId2"/>
              </a:rPr>
              <a:t>http://code.tutsplus.com/tutorials/number-systems-an-introduction-to-binary-hexadecimal-and-more--active-10848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7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Stephen </a:t>
            </a:r>
            <a:r>
              <a:rPr lang="en-AU" dirty="0" err="1"/>
              <a:t>Prata</a:t>
            </a:r>
            <a:r>
              <a:rPr lang="en-AU" dirty="0"/>
              <a:t>, 2011. </a:t>
            </a:r>
            <a:r>
              <a:rPr lang="en-AU" i="1" dirty="0"/>
              <a:t>C++ Primer Plus (6th Edition) (Developer's Library)</a:t>
            </a:r>
            <a:r>
              <a:rPr lang="en-AU" dirty="0"/>
              <a:t>. 6 Edition. Addison-Wesley Professional.</a:t>
            </a:r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Number Systems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0"/>
            <a:ext cx="7272808" cy="367585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spcAft>
                <a:spcPts val="1000"/>
              </a:spcAft>
            </a:pPr>
            <a:r>
              <a:rPr lang="en-AU" dirty="0"/>
              <a:t>Computer memory is made up of bits – </a:t>
            </a:r>
            <a:r>
              <a:rPr lang="en-AU" dirty="0">
                <a:solidFill>
                  <a:srgbClr val="FFFF00"/>
                </a:solidFill>
              </a:rPr>
              <a:t>bi</a:t>
            </a:r>
            <a:r>
              <a:rPr lang="en-AU" dirty="0"/>
              <a:t>nary dig</a:t>
            </a:r>
            <a:r>
              <a:rPr lang="en-AU" dirty="0">
                <a:solidFill>
                  <a:srgbClr val="FFFF00"/>
                </a:solidFill>
              </a:rPr>
              <a:t>its</a:t>
            </a:r>
            <a:r>
              <a:rPr lang="en-AU" dirty="0"/>
              <a:t> – represented by the base 2 number system. </a:t>
            </a:r>
            <a:endParaRPr lang="en-AU" dirty="0" smtClean="0"/>
          </a:p>
          <a:p>
            <a:pPr>
              <a:spcAft>
                <a:spcPts val="1000"/>
              </a:spcAft>
            </a:pPr>
            <a:r>
              <a:rPr lang="en-AU" dirty="0"/>
              <a:t>These can be hard for humans to understand – so we can use the other numbering systems to </a:t>
            </a:r>
            <a:r>
              <a:rPr lang="en-AU" dirty="0" smtClean="0"/>
              <a:t>represent binary:</a:t>
            </a:r>
          </a:p>
          <a:p>
            <a:pPr lvl="1"/>
            <a:r>
              <a:rPr lang="en-AU" dirty="0" smtClean="0"/>
              <a:t>Base   </a:t>
            </a:r>
            <a:r>
              <a:rPr lang="en-AU" dirty="0"/>
              <a:t>8 : </a:t>
            </a:r>
            <a:r>
              <a:rPr lang="en-AU" dirty="0" smtClean="0"/>
              <a:t>Octal</a:t>
            </a:r>
          </a:p>
          <a:p>
            <a:pPr lvl="1"/>
            <a:r>
              <a:rPr lang="en-AU" dirty="0" smtClean="0"/>
              <a:t>Base 10 : Decimal</a:t>
            </a:r>
            <a:endParaRPr lang="en-AU" dirty="0"/>
          </a:p>
          <a:p>
            <a:pPr lvl="1"/>
            <a:r>
              <a:rPr lang="en-AU" dirty="0"/>
              <a:t>Base 16 : </a:t>
            </a:r>
            <a:r>
              <a:rPr lang="en-AU" dirty="0" smtClean="0"/>
              <a:t>Hexadecimal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1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Theme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200150"/>
                <a:ext cx="6635080" cy="367585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AU" dirty="0"/>
                  <a:t>Numerals in these number systems are organised into columns.</a:t>
                </a:r>
              </a:p>
              <a:p>
                <a:pPr>
                  <a:spcAft>
                    <a:spcPts val="1000"/>
                  </a:spcAft>
                </a:pPr>
                <a:r>
                  <a:rPr lang="en-AU" dirty="0"/>
                  <a:t>Each column is the base number raised to a power, the far right column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6635080" cy="3675855"/>
              </a:xfrm>
              <a:blipFill rotWithShape="0">
                <a:blip r:embed="rId3"/>
                <a:stretch>
                  <a:fillRect l="-1654" t="-1658" r="-16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763485"/>
            <a:ext cx="609600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Decimal – Base 10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96855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AU" dirty="0"/>
              <a:t>Uses the numerals 0 - 9</a:t>
            </a:r>
          </a:p>
          <a:p>
            <a:pPr>
              <a:spcAft>
                <a:spcPts val="1000"/>
              </a:spcAft>
            </a:pPr>
            <a:r>
              <a:rPr lang="en-AU" dirty="0"/>
              <a:t>If a numeral exceeds 9 in a given column that value will roll over to zero and one is added to the column to the immediate left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00151"/>
            <a:ext cx="2411893" cy="28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Binary – Base 2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5544616" cy="237971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AU" dirty="0" smtClean="0"/>
              <a:t>Numerals 0 and 1</a:t>
            </a:r>
          </a:p>
          <a:p>
            <a:r>
              <a:rPr lang="en-AU" dirty="0"/>
              <a:t>If a numeral exceeds one in a given column that value rolls over to zero, and one is added to the column to the </a:t>
            </a:r>
            <a:r>
              <a:rPr lang="en-AU" dirty="0" smtClean="0"/>
              <a:t>left.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51870"/>
            <a:ext cx="6264696" cy="1112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75606"/>
            <a:ext cx="2770402" cy="18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Hexadecimal – Base 16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16824" cy="252372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AU" dirty="0"/>
              <a:t>Numerals 0 – 9 then A, B, C, D, E, F</a:t>
            </a:r>
          </a:p>
          <a:p>
            <a:pPr>
              <a:spcAft>
                <a:spcPts val="1000"/>
              </a:spcAft>
            </a:pPr>
            <a:r>
              <a:rPr lang="en-AU" dirty="0"/>
              <a:t>If a numeral exceeds nine then letters are </a:t>
            </a:r>
            <a:r>
              <a:rPr lang="en-AU" dirty="0" smtClean="0"/>
              <a:t>used</a:t>
            </a:r>
            <a:endParaRPr lang="en-AU" dirty="0"/>
          </a:p>
          <a:p>
            <a:pPr>
              <a:spcAft>
                <a:spcPts val="1000"/>
              </a:spcAft>
            </a:pPr>
            <a:r>
              <a:rPr lang="en-AU" dirty="0"/>
              <a:t>If a numeral exceeds F in a given in a given column that value rolls over to zero, and one is added to the column to the </a:t>
            </a:r>
            <a:r>
              <a:rPr lang="en-AU" dirty="0" smtClean="0"/>
              <a:t>left</a:t>
            </a:r>
            <a:endParaRPr lang="en-AU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939902"/>
            <a:ext cx="5616624" cy="10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Base 8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0"/>
            <a:ext cx="7344816" cy="36758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AU" dirty="0"/>
              <a:t>Numerals 0 - 8</a:t>
            </a:r>
          </a:p>
          <a:p>
            <a:pPr>
              <a:spcAft>
                <a:spcPts val="1000"/>
              </a:spcAft>
            </a:pPr>
            <a:r>
              <a:rPr lang="en-AU" dirty="0"/>
              <a:t>If a numeral exceeds seven in a given column that value rolls over to zero, and one is added to the column to the left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7854"/>
            <a:ext cx="609600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69&quot;&gt;&lt;object type=&quot;3&quot; unique_id=&quot;10070&quot;&gt;&lt;property id=&quot;20148&quot; value=&quot;5&quot;/&gt;&lt;property id=&quot;20300&quot; value=&quot;Slide 1 - &amp;quot;Binary Math and Boolean Logic&amp;quot;&quot;/&gt;&lt;property id=&quot;20307&quot; value=&quot;263&quot;/&gt;&lt;/object&gt;&lt;object type=&quot;3&quot; unique_id=&quot;10071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76&quot;&gt;&lt;property id=&quot;20148&quot; value=&quot;5&quot;/&gt;&lt;property id=&quot;20300&quot; value=&quot;Slide 32 - &amp;quot;Summary&amp;quot;&quot;/&gt;&lt;property id=&quot;20307&quot; value=&quot;270&quot;/&gt;&lt;/object&gt;&lt;object type=&quot;3&quot; unique_id=&quot;10077&quot;&gt;&lt;property id=&quot;20148&quot; value=&quot;5&quot;/&gt;&lt;property id=&quot;20300&quot; value=&quot;Slide 34 - &amp;quot;References&amp;quot;&quot;/&gt;&lt;property id=&quot;20307&quot; value=&quot;271&quot;/&gt;&lt;/object&gt;&lt;object type=&quot;3&quot; unique_id=&quot;10428&quot;&gt;&lt;property id=&quot;20148&quot; value=&quot;5&quot;/&gt;&lt;property id=&quot;20300&quot; value=&quot;Slide 3 - &amp;quot;Number Systems&amp;quot;&quot;/&gt;&lt;property id=&quot;20307&quot; value=&quot;274&quot;/&gt;&lt;/object&gt;&lt;object type=&quot;3&quot; unique_id=&quot;10429&quot;&gt;&lt;property id=&quot;20148&quot; value=&quot;5&quot;/&gt;&lt;property id=&quot;20300&quot; value=&quot;Slide 4 - &amp;quot;Number Systems&amp;quot;&quot;/&gt;&lt;property id=&quot;20307&quot; value=&quot;275&quot;/&gt;&lt;/object&gt;&lt;object type=&quot;3&quot; unique_id=&quot;10430&quot;&gt;&lt;property id=&quot;20148&quot; value=&quot;5&quot;/&gt;&lt;property id=&quot;20300&quot; value=&quot;Slide 5 - &amp;quot;Common Theme&amp;quot;&quot;/&gt;&lt;property id=&quot;20307&quot; value=&quot;276&quot;/&gt;&lt;/object&gt;&lt;object type=&quot;3&quot; unique_id=&quot;10431&quot;&gt;&lt;property id=&quot;20148&quot; value=&quot;5&quot;/&gt;&lt;property id=&quot;20300&quot; value=&quot;Slide 6 - &amp;quot;Decimal – Base 10&amp;quot;&quot;/&gt;&lt;property id=&quot;20307&quot; value=&quot;277&quot;/&gt;&lt;/object&gt;&lt;object type=&quot;3&quot; unique_id=&quot;10432&quot;&gt;&lt;property id=&quot;20148&quot; value=&quot;5&quot;/&gt;&lt;property id=&quot;20300&quot; value=&quot;Slide 7 - &amp;quot;Binary – Base 2&amp;quot;&quot;/&gt;&lt;property id=&quot;20307&quot; value=&quot;278&quot;/&gt;&lt;/object&gt;&lt;object type=&quot;3&quot; unique_id=&quot;10433&quot;&gt;&lt;property id=&quot;20148&quot; value=&quot;5&quot;/&gt;&lt;property id=&quot;20300&quot; value=&quot;Slide 8 - &amp;quot;Hexadecimal – Base 16&amp;quot;&quot;/&gt;&lt;property id=&quot;20307&quot; value=&quot;279&quot;/&gt;&lt;/object&gt;&lt;object type=&quot;3&quot; unique_id=&quot;10434&quot;&gt;&lt;property id=&quot;20148&quot; value=&quot;5&quot;/&gt;&lt;property id=&quot;20300&quot; value=&quot;Slide 9 - &amp;quot;Base 8&amp;quot;&quot;/&gt;&lt;property id=&quot;20307&quot; value=&quot;280&quot;/&gt;&lt;/object&gt;&lt;object type=&quot;3&quot; unique_id=&quot;10435&quot;&gt;&lt;property id=&quot;20148&quot; value=&quot;5&quot;/&gt;&lt;property id=&quot;20300&quot; value=&quot;Slide 10 - &amp;quot;Conversion Between Bases&amp;quot;&quot;/&gt;&lt;property id=&quot;20307&quot; value=&quot;281&quot;/&gt;&lt;/object&gt;&lt;object type=&quot;3&quot; unique_id=&quot;10436&quot;&gt;&lt;property id=&quot;20148&quot; value=&quot;5&quot;/&gt;&lt;property id=&quot;20300&quot; value=&quot;Slide 11 - &amp;quot;Decimal -&amp;gt; Binary&amp;quot;&quot;/&gt;&lt;property id=&quot;20307&quot; value=&quot;282&quot;/&gt;&lt;/object&gt;&lt;object type=&quot;3&quot; unique_id=&quot;10437&quot;&gt;&lt;property id=&quot;20148&quot; value=&quot;5&quot;/&gt;&lt;property id=&quot;20300&quot; value=&quot;Slide 12 - &amp;quot;Decimal -&amp;gt; Binary (Divide by two method)&amp;quot;&quot;/&gt;&lt;property id=&quot;20307&quot; value=&quot;283&quot;/&gt;&lt;/object&gt;&lt;object type=&quot;3&quot; unique_id=&quot;10438&quot;&gt;&lt;property id=&quot;20148&quot; value=&quot;5&quot;/&gt;&lt;property id=&quot;20300&quot; value=&quot;Slide 13 - &amp;quot;Decimal -&amp;gt; Binary (divide by two method)&amp;quot;&quot;/&gt;&lt;property id=&quot;20307&quot; value=&quot;284&quot;/&gt;&lt;/object&gt;&lt;object type=&quot;3&quot; unique_id=&quot;10439&quot;&gt;&lt;property id=&quot;20148&quot; value=&quot;5&quot;/&gt;&lt;property id=&quot;20300&quot; value=&quot;Slide 14 - &amp;quot;Decimal-&amp;gt;Binary (Powers of two)&amp;quot;&quot;/&gt;&lt;property id=&quot;20307&quot; value=&quot;285&quot;/&gt;&lt;/object&gt;&lt;object type=&quot;3&quot; unique_id=&quot;10440&quot;&gt;&lt;property id=&quot;20148&quot; value=&quot;5&quot;/&gt;&lt;property id=&quot;20300&quot; value=&quot;Slide 15 - &amp;quot;Different Base, Same Math&amp;quot;&quot;/&gt;&lt;property id=&quot;20307&quot; value=&quot;286&quot;/&gt;&lt;/object&gt;&lt;object type=&quot;3&quot; unique_id=&quot;10441&quot;&gt;&lt;property id=&quot;20148&quot; value=&quot;5&quot;/&gt;&lt;property id=&quot;20300&quot; value=&quot;Slide 16 - &amp;quot;Truncation&amp;quot;&quot;/&gt;&lt;property id=&quot;20307&quot; value=&quot;287&quot;/&gt;&lt;/object&gt;&lt;object type=&quot;3&quot; unique_id=&quot;10442&quot;&gt;&lt;property id=&quot;20148&quot; value=&quot;5&quot;/&gt;&lt;property id=&quot;20300&quot; value=&quot;Slide 17 - &amp;quot;Negative Binary Numbers&amp;quot;&quot;/&gt;&lt;property id=&quot;20307&quot; value=&quot;288&quot;/&gt;&lt;/object&gt;&lt;object type=&quot;3&quot; unique_id=&quot;10443&quot;&gt;&lt;property id=&quot;20148&quot; value=&quot;5&quot;/&gt;&lt;property id=&quot;20300&quot; value=&quot;Slide 18 - &amp;quot;One’s Complement&amp;quot;&quot;/&gt;&lt;property id=&quot;20307&quot; value=&quot;289&quot;/&gt;&lt;/object&gt;&lt;object type=&quot;3&quot; unique_id=&quot;10444&quot;&gt;&lt;property id=&quot;20148&quot; value=&quot;5&quot;/&gt;&lt;property id=&quot;20300&quot; value=&quot;Slide 19 - &amp;quot;Two’s Complement&amp;quot;&quot;/&gt;&lt;property id=&quot;20307&quot; value=&quot;290&quot;/&gt;&lt;/object&gt;&lt;object type=&quot;3&quot; unique_id=&quot;10445&quot;&gt;&lt;property id=&quot;20148&quot; value=&quot;5&quot;/&gt;&lt;property id=&quot;20300&quot; value=&quot;Slide 20 - &amp;quot;Two’s Complement&amp;quot;&quot;/&gt;&lt;property id=&quot;20307&quot; value=&quot;291&quot;/&gt;&lt;/object&gt;&lt;object type=&quot;3&quot; unique_id=&quot;10446&quot;&gt;&lt;property id=&quot;20148&quot; value=&quot;5&quot;/&gt;&lt;property id=&quot;20300&quot; value=&quot;Slide 21 - &amp;quot;Two’s Complement Works With Zero&amp;quot;&quot;/&gt;&lt;property id=&quot;20307&quot; value=&quot;292&quot;/&gt;&lt;/object&gt;&lt;object type=&quot;3&quot; unique_id=&quot;10447&quot;&gt;&lt;property id=&quot;20148&quot; value=&quot;5&quot;/&gt;&lt;property id=&quot;20300&quot; value=&quot;Slide 22 - &amp;quot;Bitwise Operators&amp;quot;&quot;/&gt;&lt;property id=&quot;20307&quot; value=&quot;293&quot;/&gt;&lt;/object&gt;&lt;object type=&quot;3&quot; unique_id=&quot;10448&quot;&gt;&lt;property id=&quot;20148&quot; value=&quot;5&quot;/&gt;&lt;property id=&quot;20300&quot; value=&quot;Slide 23 - &amp;quot;Bitwise AND&amp;quot;&quot;/&gt;&lt;property id=&quot;20307&quot; value=&quot;294&quot;/&gt;&lt;/object&gt;&lt;object type=&quot;3&quot; unique_id=&quot;10449&quot;&gt;&lt;property id=&quot;20148&quot; value=&quot;5&quot;/&gt;&lt;property id=&quot;20300&quot; value=&quot;Slide 24 - &amp;quot;Bitwise OR&amp;quot;&quot;/&gt;&lt;property id=&quot;20307&quot; value=&quot;295&quot;/&gt;&lt;/object&gt;&lt;object type=&quot;3&quot; unique_id=&quot;10450&quot;&gt;&lt;property id=&quot;20148&quot; value=&quot;5&quot;/&gt;&lt;property id=&quot;20300&quot; value=&quot;Slide 25 - &amp;quot;Bitwise NOT&amp;quot;&quot;/&gt;&lt;property id=&quot;20307&quot; value=&quot;296&quot;/&gt;&lt;/object&gt;&lt;object type=&quot;3&quot; unique_id=&quot;10451&quot;&gt;&lt;property id=&quot;20148&quot; value=&quot;5&quot;/&gt;&lt;property id=&quot;20300&quot; value=&quot;Slide 26 - &amp;quot;Bitwise XOR&amp;quot;&quot;/&gt;&lt;property id=&quot;20307&quot; value=&quot;297&quot;/&gt;&lt;/object&gt;&lt;object type=&quot;3&quot; unique_id=&quot;10452&quot;&gt;&lt;property id=&quot;20148&quot; value=&quot;5&quot;/&gt;&lt;property id=&quot;20300&quot; value=&quot;Slide 27 - &amp;quot;Bitmasks&amp;quot;&quot;/&gt;&lt;property id=&quot;20307&quot; value=&quot;298&quot;/&gt;&lt;/object&gt;&lt;object type=&quot;3&quot; unique_id=&quot;10453&quot;&gt;&lt;property id=&quot;20148&quot; value=&quot;5&quot;/&gt;&lt;property id=&quot;20300&quot; value=&quot;Slide 28 - &amp;quot;Bitmasks reduce data storage&amp;quot;&quot;/&gt;&lt;property id=&quot;20307&quot; value=&quot;299&quot;/&gt;&lt;/object&gt;&lt;object type=&quot;3&quot; unique_id=&quot;10454&quot;&gt;&lt;property id=&quot;20148&quot; value=&quot;5&quot;/&gt;&lt;property id=&quot;20300&quot; value=&quot;Slide 29 - &amp;quot;Bit Shifting&amp;quot;&quot;/&gt;&lt;property id=&quot;20307&quot; value=&quot;300&quot;/&gt;&lt;/object&gt;&lt;object type=&quot;3&quot; unique_id=&quot;10455&quot;&gt;&lt;property id=&quot;20148&quot; value=&quot;5&quot;/&gt;&lt;property id=&quot;20300&quot; value=&quot;Slide 30 - &amp;quot;Bit Shifting&amp;quot;&quot;/&gt;&lt;property id=&quot;20307&quot; value=&quot;301&quot;/&gt;&lt;/object&gt;&lt;object type=&quot;3&quot; unique_id=&quot;10456&quot;&gt;&lt;property id=&quot;20148&quot; value=&quot;5&quot;/&gt;&lt;property id=&quot;20300&quot; value=&quot;Slide 31 - &amp;quot;Shift Examples (continued)&amp;quot;&quot;/&gt;&lt;property id=&quot;20307&quot; value=&quot;302&quot;/&gt;&lt;/object&gt;&lt;object type=&quot;3&quot; unique_id=&quot;10457&quot;&gt;&lt;property id=&quot;20148&quot; value=&quot;5&quot;/&gt;&lt;property id=&quot;20300&quot; value=&quot;Slide 33 - &amp;quot;Further Reading&amp;quot;&quot;/&gt;&lt;property id=&quot;20307&quot; value=&quot;304&quot;/&gt;&lt;/object&gt;&lt;/object&gt;&lt;object type=&quot;8&quot; unique_id=&quot;1008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1873</Words>
  <Application>Microsoft Office PowerPoint</Application>
  <PresentationFormat>On-screen Show (16:9)</PresentationFormat>
  <Paragraphs>432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Office Theme</vt:lpstr>
      <vt:lpstr>Binary Math and Boolean Logic</vt:lpstr>
      <vt:lpstr>Contents</vt:lpstr>
      <vt:lpstr>Number Systems</vt:lpstr>
      <vt:lpstr>Number Systems</vt:lpstr>
      <vt:lpstr>Common Theme</vt:lpstr>
      <vt:lpstr>Decimal – Base 10</vt:lpstr>
      <vt:lpstr>Binary – Base 2</vt:lpstr>
      <vt:lpstr>Hexadecimal – Base 16</vt:lpstr>
      <vt:lpstr>Base 8</vt:lpstr>
      <vt:lpstr>Conversion Between Bases</vt:lpstr>
      <vt:lpstr>Decimal -&gt; Binary</vt:lpstr>
      <vt:lpstr>Decimal -&gt; Binary (Divide by two method)</vt:lpstr>
      <vt:lpstr>Decimal -&gt; Binary (divide by two method)</vt:lpstr>
      <vt:lpstr>Decimal-&gt;Binary (Powers of two)</vt:lpstr>
      <vt:lpstr>Different Base, Same Math</vt:lpstr>
      <vt:lpstr>Truncation</vt:lpstr>
      <vt:lpstr>Negative Binary Numbers</vt:lpstr>
      <vt:lpstr>One’s Complement</vt:lpstr>
      <vt:lpstr>Two’s Complement</vt:lpstr>
      <vt:lpstr>Two’s Complement</vt:lpstr>
      <vt:lpstr>Two’s Complement Works With Zero</vt:lpstr>
      <vt:lpstr>Bitwise Operators</vt:lpstr>
      <vt:lpstr>Bitwise AND</vt:lpstr>
      <vt:lpstr>Bitwise OR</vt:lpstr>
      <vt:lpstr>Bitwise NOT</vt:lpstr>
      <vt:lpstr>Bitwise XOR</vt:lpstr>
      <vt:lpstr>Bitmasks</vt:lpstr>
      <vt:lpstr>Bitmasks reduce data storage</vt:lpstr>
      <vt:lpstr>Bit Shifting</vt:lpstr>
      <vt:lpstr>Bit Shifting</vt:lpstr>
      <vt:lpstr>Shift Examples (continued)</vt:lpstr>
      <vt:lpstr>Summary</vt:lpstr>
      <vt:lpstr>Further Reading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38</cp:revision>
  <dcterms:created xsi:type="dcterms:W3CDTF">2014-07-14T04:04:52Z</dcterms:created>
  <dcterms:modified xsi:type="dcterms:W3CDTF">2017-03-19T23:31:57Z</dcterms:modified>
</cp:coreProperties>
</file>