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notesSlides/notesSlide3.xml" ContentType="application/vnd.openxmlformats-officedocument.presentationml.notesSlide+xml"/>
  <Override PartName="/ppt/charts/chart2.xml" ContentType="application/vnd.openxmlformats-officedocument.drawingml.char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63" r:id="rId2"/>
    <p:sldId id="272" r:id="rId3"/>
    <p:sldId id="273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2" r:id="rId13"/>
    <p:sldId id="283" r:id="rId14"/>
    <p:sldId id="284" r:id="rId15"/>
    <p:sldId id="285" r:id="rId16"/>
    <p:sldId id="286" r:id="rId17"/>
    <p:sldId id="287" r:id="rId18"/>
    <p:sldId id="288" r:id="rId19"/>
    <p:sldId id="289" r:id="rId20"/>
    <p:sldId id="290" r:id="rId21"/>
    <p:sldId id="291" r:id="rId22"/>
    <p:sldId id="292" r:id="rId23"/>
    <p:sldId id="293" r:id="rId24"/>
    <p:sldId id="294" r:id="rId25"/>
    <p:sldId id="295" r:id="rId26"/>
    <p:sldId id="296" r:id="rId27"/>
    <p:sldId id="297" r:id="rId28"/>
    <p:sldId id="271" r:id="rId29"/>
  </p:sldIdLst>
  <p:sldSz cx="9144000" cy="5143500" type="screen16x9"/>
  <p:notesSz cx="6858000" cy="9144000"/>
  <p:custDataLst>
    <p:tags r:id="rId3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108" y="13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Player Position over time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0</c:v>
                </c:pt>
                <c:pt idx="1">
                  <c:v>0.1</c:v>
                </c:pt>
                <c:pt idx="2">
                  <c:v>0.25</c:v>
                </c:pt>
                <c:pt idx="3">
                  <c:v>0.45</c:v>
                </c:pt>
                <c:pt idx="4">
                  <c:v>0.5</c:v>
                </c:pt>
                <c:pt idx="5">
                  <c:v>0.55000000000000004</c:v>
                </c:pt>
                <c:pt idx="6">
                  <c:v>0.95</c:v>
                </c:pt>
                <c:pt idx="7">
                  <c:v>1.2</c:v>
                </c:pt>
              </c:numCache>
            </c:numRef>
          </c:xVal>
          <c:yVal>
            <c:numRef>
              <c:f>Sheet1!$B$2:$B$9</c:f>
              <c:numCache>
                <c:formatCode>General</c:formatCode>
                <c:ptCount val="8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79249792"/>
        <c:axId val="879249232"/>
      </c:scatterChart>
      <c:valAx>
        <c:axId val="87924979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879249232"/>
        <c:crosses val="autoZero"/>
        <c:crossBetween val="midCat"/>
      </c:valAx>
      <c:valAx>
        <c:axId val="87924923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879249792"/>
        <c:crosses val="autoZero"/>
        <c:crossBetween val="midCat"/>
      </c:valAx>
    </c:plotArea>
    <c:plotVisOnly val="1"/>
    <c:dispBlanksAs val="gap"/>
    <c:showDLblsOverMax val="0"/>
  </c:chart>
  <c:spPr>
    <a:solidFill>
      <a:schemeClr val="bg1"/>
    </a:solidFill>
  </c:spPr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Player Position over time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0</c:v>
                </c:pt>
                <c:pt idx="1">
                  <c:v>0.1</c:v>
                </c:pt>
                <c:pt idx="2">
                  <c:v>0.25</c:v>
                </c:pt>
                <c:pt idx="3">
                  <c:v>0.45</c:v>
                </c:pt>
                <c:pt idx="4">
                  <c:v>0.5</c:v>
                </c:pt>
                <c:pt idx="5">
                  <c:v>0.55000000000000004</c:v>
                </c:pt>
                <c:pt idx="6">
                  <c:v>0.95</c:v>
                </c:pt>
                <c:pt idx="7">
                  <c:v>1.2</c:v>
                </c:pt>
              </c:numCache>
            </c:numRef>
          </c:xVal>
          <c:yVal>
            <c:numRef>
              <c:f>Sheet1!$B$2:$B$9</c:f>
              <c:numCache>
                <c:formatCode>General</c:formatCode>
                <c:ptCount val="8"/>
                <c:pt idx="0">
                  <c:v>0</c:v>
                </c:pt>
                <c:pt idx="1">
                  <c:v>0.01</c:v>
                </c:pt>
                <c:pt idx="2">
                  <c:v>2.5000000000000001E-2</c:v>
                </c:pt>
                <c:pt idx="3">
                  <c:v>4.4999999999999998E-2</c:v>
                </c:pt>
                <c:pt idx="4">
                  <c:v>0.05</c:v>
                </c:pt>
                <c:pt idx="5">
                  <c:v>5.5E-2</c:v>
                </c:pt>
                <c:pt idx="6">
                  <c:v>9.5000000000000001E-2</c:v>
                </c:pt>
                <c:pt idx="7">
                  <c:v>0.12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82980384"/>
        <c:axId val="882980944"/>
      </c:scatterChart>
      <c:valAx>
        <c:axId val="88298038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882980944"/>
        <c:crosses val="autoZero"/>
        <c:crossBetween val="midCat"/>
      </c:valAx>
      <c:valAx>
        <c:axId val="88298094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882980384"/>
        <c:crosses val="autoZero"/>
        <c:crossBetween val="midCat"/>
      </c:valAx>
    </c:plotArea>
    <c:plotVisOnly val="1"/>
    <c:dispBlanksAs val="gap"/>
    <c:showDLblsOverMax val="0"/>
  </c:chart>
  <c:spPr>
    <a:solidFill>
      <a:schemeClr val="bg1"/>
    </a:solidFill>
  </c:spPr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95DE15-1CB2-4A24-AFFF-D3DDE89DC4AB}" type="datetimeFigureOut">
              <a:rPr lang="en-GB" smtClean="0"/>
              <a:t>04/02/2016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BD1121-D736-4287-BB14-2A76EC012B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2164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903E09-7CC7-49BB-A845-341092C3671F}" type="slidenum">
              <a:rPr lang="en-AU" smtClean="0"/>
              <a:pPr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380234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baseline="0" dirty="0" smtClean="0"/>
              <a:t>Make sure to point out that the time the world takes to render fluctuates but the player position goes up the same amount every frame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903E09-7CC7-49BB-A845-341092C3671F}" type="slidenum">
              <a:rPr lang="en-AU" smtClean="0"/>
              <a:pPr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319098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Old games ( DOS era and older </a:t>
            </a:r>
            <a:r>
              <a:rPr lang="en-AU" baseline="0" dirty="0" smtClean="0"/>
              <a:t>) </a:t>
            </a:r>
            <a:r>
              <a:rPr lang="en-AU" dirty="0" smtClean="0"/>
              <a:t>often had code that</a:t>
            </a:r>
            <a:r>
              <a:rPr lang="en-AU" baseline="0" dirty="0" smtClean="0"/>
              <a:t> relied on assumptions of the CPU speeds of the computers they were built for, which means when running on modern computers, they run </a:t>
            </a:r>
            <a:r>
              <a:rPr lang="en-AU" baseline="0" dirty="0" err="1" smtClean="0"/>
              <a:t>unplayably</a:t>
            </a:r>
            <a:r>
              <a:rPr lang="en-AU" baseline="0" dirty="0" smtClean="0"/>
              <a:t> fast.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903E09-7CC7-49BB-A845-341092C3671F}" type="slidenum">
              <a:rPr lang="en-AU" smtClean="0"/>
              <a:pPr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749595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903E09-7CC7-49BB-A845-341092C3671F}" type="slidenum">
              <a:rPr lang="en-AU" smtClean="0"/>
              <a:pPr/>
              <a:t>21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626052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The previous code</a:t>
            </a:r>
            <a:r>
              <a:rPr lang="en-AU" baseline="0" dirty="0" smtClean="0"/>
              <a:t> examples haven’t been great for showing how delta time should be used in their games.</a:t>
            </a:r>
          </a:p>
          <a:p>
            <a:endParaRPr lang="en-AU" baseline="0" dirty="0" smtClean="0"/>
          </a:p>
          <a:p>
            <a:r>
              <a:rPr lang="en-AU" dirty="0" smtClean="0"/>
              <a:t>This is just to show</a:t>
            </a:r>
            <a:r>
              <a:rPr lang="en-AU" baseline="0" dirty="0" smtClean="0"/>
              <a:t> the value of delta time is usually gotten once per frame and passed into the update function.</a:t>
            </a:r>
          </a:p>
          <a:p>
            <a:r>
              <a:rPr lang="en-AU" baseline="0" dirty="0" smtClean="0"/>
              <a:t>Its probably good to mention other ways timers are done, like singletons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- In the pseudo code for </a:t>
            </a:r>
            <a:r>
              <a:rPr lang="en-US" baseline="0" dirty="0" err="1" smtClean="0"/>
              <a:t>GetDeltaTime</a:t>
            </a:r>
            <a:r>
              <a:rPr lang="en-US" baseline="0" dirty="0" smtClean="0"/>
              <a:t>, only </a:t>
            </a:r>
            <a:r>
              <a:rPr lang="en-US" baseline="0" dirty="0" err="1" smtClean="0"/>
              <a:t>deltaTime</a:t>
            </a:r>
            <a:r>
              <a:rPr lang="en-US" baseline="0" dirty="0" smtClean="0"/>
              <a:t> and </a:t>
            </a:r>
            <a:r>
              <a:rPr lang="en-US" baseline="0" dirty="0" err="1" smtClean="0"/>
              <a:t>previousTime</a:t>
            </a:r>
            <a:r>
              <a:rPr lang="en-US" baseline="0" dirty="0" smtClean="0"/>
              <a:t> need to be member/static variables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903E09-7CC7-49BB-A845-341092C3671F}" type="slidenum">
              <a:rPr lang="en-AU" smtClean="0"/>
              <a:pPr/>
              <a:t>25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523789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55576" y="771550"/>
            <a:ext cx="7632848" cy="1728192"/>
          </a:xfrm>
        </p:spPr>
        <p:txBody>
          <a:bodyPr>
            <a:normAutofit/>
          </a:bodyPr>
          <a:lstStyle>
            <a:lvl1pPr algn="l">
              <a:defRPr sz="4800"/>
            </a:lvl1pPr>
          </a:lstStyle>
          <a:p>
            <a:r>
              <a:rPr lang="en-US" dirty="0" smtClean="0"/>
              <a:t>Click to edit title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55576" y="2571750"/>
            <a:ext cx="7632848" cy="1152128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subtitle</a:t>
            </a:r>
            <a:endParaRPr lang="en-AU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755650" y="4386138"/>
            <a:ext cx="7272734" cy="345852"/>
          </a:xfrm>
        </p:spPr>
        <p:txBody>
          <a:bodyPr>
            <a:noAutofit/>
          </a:bodyPr>
          <a:lstStyle>
            <a:lvl1pPr marL="0" indent="0">
              <a:buNone/>
              <a:defRPr sz="1400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>
                <a:solidFill>
                  <a:schemeClr val="bg1">
                    <a:lumMod val="75000"/>
                  </a:schemeClr>
                </a:solidFill>
              </a:defRPr>
            </a:lvl2pPr>
            <a:lvl3pPr marL="914400" indent="0">
              <a:buNone/>
              <a:defRPr sz="1100">
                <a:solidFill>
                  <a:schemeClr val="bg1">
                    <a:lumMod val="75000"/>
                  </a:schemeClr>
                </a:solidFill>
              </a:defRPr>
            </a:lvl3pPr>
            <a:lvl4pPr marL="1371600" indent="0">
              <a:buNone/>
              <a:defRPr sz="1050">
                <a:solidFill>
                  <a:schemeClr val="bg1">
                    <a:lumMod val="75000"/>
                  </a:schemeClr>
                </a:solidFill>
              </a:defRPr>
            </a:lvl4pPr>
            <a:lvl5pPr marL="1828800" indent="0">
              <a:buNone/>
              <a:defRPr sz="1050"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add or edit date and editor</a:t>
            </a:r>
            <a:endParaRPr lang="en-GB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755650" y="3827810"/>
            <a:ext cx="7632774" cy="486320"/>
          </a:xfrm>
        </p:spPr>
        <p:txBody>
          <a:bodyPr>
            <a:noAutofit/>
          </a:bodyPr>
          <a:lstStyle>
            <a:lvl1pPr marL="0" indent="0">
              <a:buNone/>
              <a:defRPr sz="2400" baseline="0">
                <a:solidFill>
                  <a:srgbClr val="00B0F0"/>
                </a:solidFill>
              </a:defRPr>
            </a:lvl1pPr>
          </a:lstStyle>
          <a:p>
            <a:pPr lvl="0"/>
            <a:r>
              <a:rPr lang="en-US" dirty="0" smtClean="0"/>
              <a:t>Click to edit COURSE AREA - Topic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318763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23528" y="205979"/>
            <a:ext cx="836327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600"/>
            </a:lvl1pPr>
          </a:lstStyle>
          <a:p>
            <a:r>
              <a:rPr lang="en-US" dirty="0" smtClean="0"/>
              <a:t>Click to edit title</a:t>
            </a:r>
            <a:endParaRPr lang="en-AU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323850" y="1203325"/>
            <a:ext cx="7776542" cy="338464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 smtClean="0"/>
              <a:t>Click to edit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981093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and n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23527" y="205979"/>
            <a:ext cx="8641085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title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659563" y="1200151"/>
            <a:ext cx="2305050" cy="3394074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NOTES</a:t>
            </a:r>
          </a:p>
          <a:p>
            <a:pPr lvl="0"/>
            <a:r>
              <a:rPr lang="en-US" dirty="0" smtClean="0"/>
              <a:t>Click to edit notes</a:t>
            </a:r>
            <a:endParaRPr lang="en-GB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323850" y="1200150"/>
            <a:ext cx="6192838" cy="33940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95649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3528" y="1203598"/>
            <a:ext cx="5486400" cy="374441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5950496" y="1203598"/>
            <a:ext cx="2736304" cy="283249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text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23528" y="205979"/>
            <a:ext cx="836327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title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962565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rcise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411760" y="205979"/>
            <a:ext cx="655285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title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659563" y="1200151"/>
            <a:ext cx="2305050" cy="3394074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NOTES</a:t>
            </a:r>
          </a:p>
          <a:p>
            <a:pPr lvl="0"/>
            <a:r>
              <a:rPr lang="en-US" dirty="0" smtClean="0"/>
              <a:t>Click to edit notes</a:t>
            </a:r>
            <a:endParaRPr lang="en-GB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179513" y="311438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dirty="0" smtClean="0">
                <a:solidFill>
                  <a:schemeClr val="bg1"/>
                </a:solidFill>
              </a:rPr>
              <a:t>EXCERCISE</a:t>
            </a:r>
            <a:endParaRPr lang="en-GB" sz="3600" dirty="0">
              <a:solidFill>
                <a:schemeClr val="bg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50825" y="1200150"/>
            <a:ext cx="6265863" cy="3394075"/>
          </a:xfrm>
        </p:spPr>
        <p:txBody>
          <a:bodyPr/>
          <a:lstStyle>
            <a:lvl1pPr marL="514350" indent="-514350">
              <a:buFont typeface="+mj-lt"/>
              <a:buAutoNum type="arabicPeriod"/>
              <a:defRPr/>
            </a:lvl1pPr>
            <a:lvl2pPr marL="914400" indent="-457200">
              <a:buFont typeface="+mj-lt"/>
              <a:buAutoNum type="alphaLcParenR"/>
              <a:defRPr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60968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rcise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-108520" y="205979"/>
            <a:ext cx="9433048" cy="8572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411760" y="205979"/>
            <a:ext cx="655285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title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659563" y="1200151"/>
            <a:ext cx="2305050" cy="3394074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NOTES</a:t>
            </a:r>
          </a:p>
          <a:p>
            <a:pPr lvl="0"/>
            <a:r>
              <a:rPr lang="en-US" dirty="0" smtClean="0"/>
              <a:t>Click to edit notes</a:t>
            </a:r>
            <a:endParaRPr lang="en-GB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179513" y="311438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dirty="0" smtClean="0">
                <a:solidFill>
                  <a:schemeClr val="bg1"/>
                </a:solidFill>
              </a:rPr>
              <a:t>EXCERCISE</a:t>
            </a:r>
            <a:endParaRPr lang="en-GB" sz="3600" dirty="0">
              <a:solidFill>
                <a:schemeClr val="bg1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323850" y="1200150"/>
            <a:ext cx="6264275" cy="3394075"/>
          </a:xfrm>
        </p:spPr>
        <p:txBody>
          <a:bodyPr/>
          <a:lstStyle>
            <a:lvl1pPr marL="514350" indent="-514350">
              <a:buFont typeface="+mj-lt"/>
              <a:buAutoNum type="arabicPeriod"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914400" indent="-457200">
              <a:buFont typeface="+mj-lt"/>
              <a:buAutoNum type="alphaLcParenR"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2pPr>
            <a:lvl3pPr marL="1371600" indent="-457200">
              <a:buFont typeface="Arial" panose="020B0604020202020204" pitchFamily="34" charset="0"/>
              <a:buChar char="•"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3pPr>
            <a:lvl4pPr marL="1714500" indent="-342900">
              <a:buFont typeface="Arial" panose="020B0604020202020204" pitchFamily="34" charset="0"/>
              <a:buChar char="•"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4pPr>
            <a:lvl5pPr marL="2171700" indent="-342900">
              <a:buFont typeface="Arial" panose="020B0604020202020204" pitchFamily="34" charset="0"/>
              <a:buChar char="•"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727764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3528" y="205979"/>
            <a:ext cx="836327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title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3528" y="1200151"/>
            <a:ext cx="7776864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19674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8" r:id="rId3"/>
    <p:sldLayoutId id="2147483657" r:id="rId4"/>
    <p:sldLayoutId id="2147483659" r:id="rId5"/>
    <p:sldLayoutId id="2147483660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b="0" i="0" u="none" kern="1200">
          <a:solidFill>
            <a:srgbClr val="00B0F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92D050"/>
        </a:buClr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00B0F0"/>
        </a:buClr>
        <a:buFont typeface="Arial" panose="020B0604020202020204" pitchFamily="34" charset="0"/>
        <a:buChar char="–"/>
        <a:defRPr sz="2400" b="0" i="0" u="none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fabiensanglard.net/timer_and_framerate/index.php" TargetMode="External"/><Relationship Id="rId2" Type="http://schemas.openxmlformats.org/officeDocument/2006/relationships/hyperlink" Target="http://gafferongames.com/game-physics/fix-your-timestep/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gafferongames.com/game-physics/fix-your-timestep/" TargetMode="External"/><Relationship Id="rId2" Type="http://schemas.openxmlformats.org/officeDocument/2006/relationships/hyperlink" Target="http://fabiensanglard.net/timer_and_framerate/index.php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Frame Independent Movement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AU" dirty="0" smtClean="0"/>
              <a:t>Last modified </a:t>
            </a:r>
            <a:r>
              <a:rPr lang="en-AU" dirty="0" smtClean="0"/>
              <a:t>04/02/16 </a:t>
            </a:r>
            <a:r>
              <a:rPr lang="en-AU" dirty="0" smtClean="0"/>
              <a:t>by </a:t>
            </a:r>
            <a:r>
              <a:rPr lang="en-AU" dirty="0" smtClean="0"/>
              <a:t>Sam Cartwright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AU" dirty="0" smtClean="0"/>
              <a:t>Programming – </a:t>
            </a:r>
            <a:r>
              <a:rPr lang="en-AU" dirty="0" smtClean="0"/>
              <a:t>Math for Games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1550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How do we fix this?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23528" y="1200151"/>
            <a:ext cx="8064896" cy="3394472"/>
          </a:xfrm>
          <a:prstGeom prst="rect">
            <a:avLst/>
          </a:prstGeom>
        </p:spPr>
        <p:txBody>
          <a:bodyPr/>
          <a:lstStyle/>
          <a:p>
            <a:r>
              <a:rPr lang="en-AU" dirty="0" smtClean="0"/>
              <a:t>Use delta time!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311652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Using delta time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200151"/>
            <a:ext cx="6275040" cy="3394472"/>
          </a:xfrm>
          <a:prstGeom prst="rect">
            <a:avLst/>
          </a:prstGeom>
        </p:spPr>
        <p:txBody>
          <a:bodyPr/>
          <a:lstStyle/>
          <a:p>
            <a:r>
              <a:rPr lang="en-AU" dirty="0" smtClean="0"/>
              <a:t>Delta time means change in time.</a:t>
            </a:r>
          </a:p>
          <a:p>
            <a:r>
              <a:rPr lang="en-AU" dirty="0" smtClean="0"/>
              <a:t>It works by multiplying each movement by the amount of time the previous update took to finish.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87773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Using delta time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23528" y="4149277"/>
            <a:ext cx="8064896" cy="654721"/>
          </a:xfrm>
          <a:prstGeom prst="rect">
            <a:avLst/>
          </a:prstGeo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(we’ll take a look inside the </a:t>
            </a:r>
            <a:r>
              <a:rPr lang="en-US" dirty="0" err="1" smtClean="0"/>
              <a:t>GetDeltaTime</a:t>
            </a:r>
            <a:r>
              <a:rPr lang="en-US" dirty="0" smtClean="0"/>
              <a:t>() function soon)</a:t>
            </a:r>
            <a:endParaRPr lang="en-AU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1282571"/>
            <a:ext cx="8352928" cy="258532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prstClr val="black"/>
                </a:solidFill>
                <a:latin typeface="Consolas"/>
              </a:rPr>
              <a:t>player-&gt;</a:t>
            </a:r>
            <a:r>
              <a:rPr lang="en-AU" dirty="0" err="1" smtClean="0">
                <a:solidFill>
                  <a:srgbClr val="000080"/>
                </a:solidFill>
                <a:latin typeface="Consolas"/>
              </a:rPr>
              <a:t>position</a:t>
            </a:r>
            <a:r>
              <a:rPr lang="en-AU" dirty="0" err="1" smtClean="0">
                <a:solidFill>
                  <a:prstClr val="black"/>
                </a:solidFill>
                <a:latin typeface="Consolas"/>
              </a:rPr>
              <a:t>.</a:t>
            </a:r>
            <a:r>
              <a:rPr lang="en-AU" dirty="0" err="1" smtClean="0">
                <a:solidFill>
                  <a:srgbClr val="000080"/>
                </a:solidFill>
                <a:latin typeface="Consolas"/>
              </a:rPr>
              <a:t>x</a:t>
            </a:r>
            <a:r>
              <a:rPr lang="en-AU" dirty="0" smtClean="0">
                <a:solidFill>
                  <a:srgbClr val="000080"/>
                </a:solidFill>
                <a:latin typeface="Consolas"/>
              </a:rPr>
              <a:t> = 0;</a:t>
            </a:r>
          </a:p>
          <a:p>
            <a:r>
              <a:rPr lang="en-AU" dirty="0">
                <a:solidFill>
                  <a:srgbClr val="0000FF"/>
                </a:solidFill>
                <a:latin typeface="Consolas"/>
              </a:rPr>
              <a:t>float</a:t>
            </a:r>
            <a:r>
              <a:rPr lang="en-AU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AU" dirty="0" err="1">
                <a:solidFill>
                  <a:srgbClr val="000080"/>
                </a:solidFill>
                <a:latin typeface="Consolas"/>
              </a:rPr>
              <a:t>fPlayerSpeed</a:t>
            </a:r>
            <a:r>
              <a:rPr lang="en-AU" dirty="0">
                <a:solidFill>
                  <a:prstClr val="black"/>
                </a:solidFill>
                <a:latin typeface="Consolas"/>
              </a:rPr>
              <a:t> = 0.1f</a:t>
            </a:r>
            <a:r>
              <a:rPr lang="en-AU" dirty="0" smtClean="0">
                <a:solidFill>
                  <a:prstClr val="black"/>
                </a:solidFill>
                <a:latin typeface="Consolas"/>
              </a:rPr>
              <a:t>;</a:t>
            </a:r>
            <a:endParaRPr lang="en-AU" dirty="0" smtClean="0">
              <a:solidFill>
                <a:srgbClr val="0000FF"/>
              </a:solidFill>
              <a:latin typeface="Consolas"/>
            </a:endParaRPr>
          </a:p>
          <a:p>
            <a:r>
              <a:rPr lang="en-AU" dirty="0" smtClean="0">
                <a:solidFill>
                  <a:srgbClr val="0000FF"/>
                </a:solidFill>
                <a:latin typeface="Consolas"/>
              </a:rPr>
              <a:t>while</a:t>
            </a:r>
            <a:r>
              <a:rPr lang="en-AU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AU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AU" dirty="0">
                <a:solidFill>
                  <a:srgbClr val="0000FF"/>
                </a:solidFill>
                <a:latin typeface="Consolas"/>
              </a:rPr>
              <a:t>true</a:t>
            </a:r>
            <a:r>
              <a:rPr lang="en-AU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AU" dirty="0" smtClean="0">
                <a:solidFill>
                  <a:prstClr val="black"/>
                </a:solidFill>
                <a:latin typeface="Consolas"/>
              </a:rPr>
              <a:t>{</a:t>
            </a:r>
            <a:endParaRPr lang="en-AU" dirty="0">
              <a:latin typeface="Consolas"/>
            </a:endParaRPr>
          </a:p>
          <a:p>
            <a:r>
              <a:rPr lang="en-AU" dirty="0" smtClean="0">
                <a:solidFill>
                  <a:srgbClr val="008000"/>
                </a:solidFill>
                <a:latin typeface="Consolas"/>
              </a:rPr>
              <a:t>	//</a:t>
            </a:r>
            <a:r>
              <a:rPr lang="en-AU" dirty="0">
                <a:solidFill>
                  <a:srgbClr val="008000"/>
                </a:solidFill>
                <a:latin typeface="Consolas"/>
              </a:rPr>
              <a:t>returns the time in seconds since it was last called</a:t>
            </a:r>
            <a:endParaRPr lang="en-AU" dirty="0">
              <a:solidFill>
                <a:prstClr val="black"/>
              </a:solidFill>
              <a:latin typeface="Consolas"/>
            </a:endParaRPr>
          </a:p>
          <a:p>
            <a:r>
              <a:rPr lang="en-AU" dirty="0" smtClean="0">
                <a:solidFill>
                  <a:srgbClr val="0000FF"/>
                </a:solidFill>
                <a:latin typeface="Consolas"/>
              </a:rPr>
              <a:t>	float</a:t>
            </a:r>
            <a:r>
              <a:rPr lang="en-AU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AU" dirty="0" err="1">
                <a:solidFill>
                  <a:srgbClr val="000080"/>
                </a:solidFill>
                <a:latin typeface="Consolas"/>
              </a:rPr>
              <a:t>dt</a:t>
            </a:r>
            <a:r>
              <a:rPr lang="en-AU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AU" dirty="0" err="1">
                <a:solidFill>
                  <a:prstClr val="black"/>
                </a:solidFill>
                <a:latin typeface="Consolas"/>
              </a:rPr>
              <a:t>GetDeltaTime</a:t>
            </a:r>
            <a:r>
              <a:rPr lang="en-AU" dirty="0" smtClean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AU" dirty="0" smtClean="0">
                <a:solidFill>
                  <a:prstClr val="black"/>
                </a:solidFill>
                <a:latin typeface="Consolas"/>
              </a:rPr>
              <a:t>	player-&gt;</a:t>
            </a:r>
            <a:r>
              <a:rPr lang="en-AU" dirty="0" err="1" smtClean="0">
                <a:solidFill>
                  <a:srgbClr val="000080"/>
                </a:solidFill>
                <a:latin typeface="Consolas"/>
              </a:rPr>
              <a:t>position</a:t>
            </a:r>
            <a:r>
              <a:rPr lang="en-AU" dirty="0" err="1" smtClean="0">
                <a:solidFill>
                  <a:prstClr val="black"/>
                </a:solidFill>
                <a:latin typeface="Consolas"/>
              </a:rPr>
              <a:t>.</a:t>
            </a:r>
            <a:r>
              <a:rPr lang="en-AU" dirty="0" err="1" smtClean="0">
                <a:solidFill>
                  <a:srgbClr val="000080"/>
                </a:solidFill>
                <a:latin typeface="Consolas"/>
              </a:rPr>
              <a:t>x</a:t>
            </a:r>
            <a:r>
              <a:rPr lang="en-AU" dirty="0" smtClean="0">
                <a:solidFill>
                  <a:prstClr val="black"/>
                </a:solidFill>
                <a:latin typeface="Consolas"/>
              </a:rPr>
              <a:t> += </a:t>
            </a:r>
            <a:r>
              <a:rPr lang="en-AU" dirty="0" err="1">
                <a:solidFill>
                  <a:srgbClr val="000080"/>
                </a:solidFill>
                <a:latin typeface="Consolas"/>
              </a:rPr>
              <a:t>fPlayerSpeed</a:t>
            </a:r>
            <a:r>
              <a:rPr lang="en-AU" dirty="0">
                <a:solidFill>
                  <a:prstClr val="black"/>
                </a:solidFill>
                <a:latin typeface="Consolas"/>
              </a:rPr>
              <a:t> * </a:t>
            </a:r>
            <a:r>
              <a:rPr lang="en-AU" dirty="0" err="1" smtClean="0">
                <a:solidFill>
                  <a:srgbClr val="000080"/>
                </a:solidFill>
                <a:latin typeface="Consolas"/>
              </a:rPr>
              <a:t>dt</a:t>
            </a:r>
            <a:r>
              <a:rPr lang="en-AU" dirty="0" smtClean="0">
                <a:solidFill>
                  <a:prstClr val="black"/>
                </a:solidFill>
                <a:latin typeface="Consolas"/>
              </a:rPr>
              <a:t>; </a:t>
            </a:r>
          </a:p>
          <a:p>
            <a:r>
              <a:rPr lang="en-AU" dirty="0">
                <a:solidFill>
                  <a:prstClr val="black"/>
                </a:solidFill>
                <a:latin typeface="Consolas"/>
              </a:rPr>
              <a:t>	</a:t>
            </a:r>
            <a:r>
              <a:rPr lang="en-AU" dirty="0" smtClean="0">
                <a:solidFill>
                  <a:prstClr val="black"/>
                </a:solidFill>
                <a:latin typeface="Consolas"/>
              </a:rPr>
              <a:t>World-</a:t>
            </a:r>
            <a:r>
              <a:rPr lang="en-AU" dirty="0">
                <a:solidFill>
                  <a:prstClr val="black"/>
                </a:solidFill>
                <a:latin typeface="Consolas"/>
              </a:rPr>
              <a:t>&gt;</a:t>
            </a:r>
            <a:r>
              <a:rPr lang="en-AU" dirty="0">
                <a:solidFill>
                  <a:srgbClr val="880000"/>
                </a:solidFill>
                <a:latin typeface="Consolas"/>
              </a:rPr>
              <a:t>render</a:t>
            </a:r>
            <a:r>
              <a:rPr lang="en-AU" dirty="0" smtClean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AU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AU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456298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Using delta time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200151"/>
            <a:ext cx="6275040" cy="3394472"/>
          </a:xfrm>
          <a:prstGeom prst="rect">
            <a:avLst/>
          </a:prstGeom>
        </p:spPr>
        <p:txBody>
          <a:bodyPr/>
          <a:lstStyle/>
          <a:p>
            <a:r>
              <a:rPr lang="en-AU" dirty="0" smtClean="0"/>
              <a:t>Lets look at our player position over time again, this time with the delta time factored in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38990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Player Position over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23528" y="1200151"/>
            <a:ext cx="8064896" cy="3394472"/>
          </a:xfrm>
          <a:prstGeom prst="rect">
            <a:avLst/>
          </a:prstGeom>
        </p:spPr>
        <p:txBody>
          <a:bodyPr/>
          <a:lstStyle/>
          <a:p>
            <a:endParaRPr lang="en-AU" dirty="0"/>
          </a:p>
        </p:txBody>
      </p:sp>
      <p:graphicFrame>
        <p:nvGraphicFramePr>
          <p:cNvPr id="5" name="Content Placeholder 3"/>
          <p:cNvGraphicFramePr>
            <a:graphicFrameLocks/>
          </p:cNvGraphicFramePr>
          <p:nvPr>
            <p:extLst/>
          </p:nvPr>
        </p:nvGraphicFramePr>
        <p:xfrm>
          <a:off x="467544" y="1059582"/>
          <a:ext cx="8219256" cy="388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4079"/>
                <a:gridCol w="2431024"/>
                <a:gridCol w="2431024"/>
                <a:gridCol w="203312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i="0" dirty="0" smtClean="0"/>
                        <a:t>Time</a:t>
                      </a:r>
                      <a:endParaRPr lang="en-AU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i="0" dirty="0" smtClean="0"/>
                        <a:t>Time for world to render</a:t>
                      </a:r>
                      <a:endParaRPr lang="en-AU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i="0" dirty="0" smtClean="0"/>
                        <a:t>Amount</a:t>
                      </a:r>
                      <a:r>
                        <a:rPr lang="en-AU" i="0" baseline="0" dirty="0" smtClean="0"/>
                        <a:t> to add to player position</a:t>
                      </a:r>
                    </a:p>
                    <a:p>
                      <a:pPr algn="ctr"/>
                      <a:r>
                        <a:rPr lang="en-AU" i="0" baseline="0" dirty="0" smtClean="0"/>
                        <a:t>(</a:t>
                      </a:r>
                      <a:r>
                        <a:rPr lang="en-AU" i="0" baseline="0" dirty="0" err="1" smtClean="0"/>
                        <a:t>playerspeed</a:t>
                      </a:r>
                      <a:r>
                        <a:rPr lang="en-AU" i="0" baseline="0" dirty="0" smtClean="0"/>
                        <a:t> * </a:t>
                      </a:r>
                      <a:r>
                        <a:rPr lang="en-AU" i="0" baseline="0" dirty="0" err="1" smtClean="0"/>
                        <a:t>dt</a:t>
                      </a:r>
                      <a:r>
                        <a:rPr lang="en-AU" i="0" baseline="0" dirty="0" smtClean="0"/>
                        <a:t>)</a:t>
                      </a:r>
                      <a:endParaRPr lang="en-AU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i="0" dirty="0" smtClean="0"/>
                        <a:t>Player position</a:t>
                      </a:r>
                      <a:endParaRPr lang="en-AU" i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i="0" dirty="0" smtClean="0"/>
                        <a:t>0</a:t>
                      </a:r>
                      <a:endParaRPr lang="en-AU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i="0" dirty="0" smtClean="0"/>
                        <a:t>0.1</a:t>
                      </a:r>
                      <a:endParaRPr lang="en-AU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i="0" dirty="0" smtClean="0"/>
                        <a:t>0.1*0.1=0.01</a:t>
                      </a:r>
                      <a:endParaRPr lang="en-AU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i="0" dirty="0" smtClean="0"/>
                        <a:t>0.01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i="0" dirty="0" smtClean="0"/>
                        <a:t>0.1</a:t>
                      </a:r>
                      <a:endParaRPr lang="en-AU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i="0" dirty="0" smtClean="0"/>
                        <a:t>0.15</a:t>
                      </a:r>
                      <a:endParaRPr lang="en-AU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i="0" dirty="0" smtClean="0"/>
                        <a:t>0.1*0.15=0.015</a:t>
                      </a:r>
                      <a:endParaRPr lang="en-AU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i="0" dirty="0" smtClean="0"/>
                        <a:t>0.025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i="0" dirty="0" smtClean="0"/>
                        <a:t>0.25</a:t>
                      </a:r>
                      <a:endParaRPr lang="en-AU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i="0" dirty="0" smtClean="0"/>
                        <a:t>0.2</a:t>
                      </a:r>
                      <a:endParaRPr lang="en-AU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i="0" dirty="0" smtClean="0"/>
                        <a:t>0.1*0.2=0.02</a:t>
                      </a:r>
                      <a:endParaRPr lang="en-AU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i="0" dirty="0" smtClean="0"/>
                        <a:t>0.045</a:t>
                      </a:r>
                      <a:endParaRPr lang="en-AU" i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i="0" dirty="0" smtClean="0"/>
                        <a:t>0.45</a:t>
                      </a:r>
                      <a:endParaRPr lang="en-AU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i="0" dirty="0" smtClean="0"/>
                        <a:t>0.05</a:t>
                      </a:r>
                      <a:endParaRPr lang="en-AU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i="0" dirty="0" smtClean="0"/>
                        <a:t>0.1*0.05=0.005</a:t>
                      </a:r>
                      <a:endParaRPr lang="en-AU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i="0" dirty="0" smtClean="0"/>
                        <a:t>0.05</a:t>
                      </a:r>
                      <a:endParaRPr lang="en-AU" i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i="0" dirty="0" smtClean="0"/>
                        <a:t>0.5</a:t>
                      </a:r>
                      <a:endParaRPr lang="en-AU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i="0" dirty="0" smtClean="0"/>
                        <a:t>0.05</a:t>
                      </a:r>
                      <a:endParaRPr lang="en-AU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i="0" dirty="0" smtClean="0"/>
                        <a:t>0.1*0.05=0.005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i="0" dirty="0" smtClean="0"/>
                        <a:t>0.055</a:t>
                      </a:r>
                      <a:endParaRPr lang="en-AU" i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i="0" dirty="0" smtClean="0"/>
                        <a:t>0.55</a:t>
                      </a:r>
                      <a:endParaRPr lang="en-AU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i="0" dirty="0" smtClean="0"/>
                        <a:t>0.4</a:t>
                      </a:r>
                      <a:endParaRPr lang="en-AU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i="0" dirty="0" smtClean="0"/>
                        <a:t>0.1*0.4=0.04</a:t>
                      </a:r>
                      <a:endParaRPr lang="en-AU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i="0" dirty="0" smtClean="0"/>
                        <a:t>0.095</a:t>
                      </a:r>
                      <a:endParaRPr lang="en-AU" i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i="0" dirty="0" smtClean="0"/>
                        <a:t>0.95</a:t>
                      </a:r>
                      <a:endParaRPr lang="en-AU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i="0" dirty="0" smtClean="0"/>
                        <a:t>0.25</a:t>
                      </a:r>
                      <a:endParaRPr lang="en-AU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i="0" dirty="0" smtClean="0"/>
                        <a:t>0.1*0.25=0.025</a:t>
                      </a:r>
                      <a:endParaRPr lang="en-AU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i="0" dirty="0" smtClean="0"/>
                        <a:t>0.12</a:t>
                      </a:r>
                      <a:endParaRPr lang="en-AU" i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i="0" dirty="0" smtClean="0"/>
                        <a:t>1.2</a:t>
                      </a:r>
                      <a:endParaRPr lang="en-AU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i="0" dirty="0" smtClean="0"/>
                        <a:t>0.1</a:t>
                      </a:r>
                      <a:endParaRPr lang="en-AU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i="0" dirty="0" smtClean="0"/>
                        <a:t>0.1*0.1=0.01</a:t>
                      </a:r>
                      <a:endParaRPr lang="en-AU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i="0" dirty="0" smtClean="0"/>
                        <a:t>0.13</a:t>
                      </a:r>
                      <a:endParaRPr lang="en-AU" i="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9829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Player Position over time</a:t>
            </a:r>
            <a:endParaRPr lang="en-AU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4294967295"/>
            <p:extLst/>
          </p:nvPr>
        </p:nvGraphicFramePr>
        <p:xfrm>
          <a:off x="539552" y="1203598"/>
          <a:ext cx="8147248" cy="28117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0864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Delta Time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23528" y="1200151"/>
            <a:ext cx="8064896" cy="3394472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4" name="Rectangle 3"/>
          <p:cNvSpPr/>
          <p:nvPr/>
        </p:nvSpPr>
        <p:spPr>
          <a:xfrm>
            <a:off x="1115616" y="1203598"/>
            <a:ext cx="6408712" cy="338437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set </a:t>
            </a:r>
            <a:r>
              <a:rPr lang="en-US" sz="14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currentTime</a:t>
            </a:r>
            <a:r>
              <a:rPr lang="en-US" sz="14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to current system time</a:t>
            </a:r>
          </a:p>
          <a:p>
            <a:r>
              <a:rPr lang="en-US" sz="14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set </a:t>
            </a:r>
            <a:r>
              <a:rPr lang="en-US" sz="14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previousTime</a:t>
            </a:r>
            <a:r>
              <a:rPr lang="en-US" sz="14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to </a:t>
            </a:r>
            <a:r>
              <a:rPr lang="en-US" sz="14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currentTime</a:t>
            </a:r>
            <a:endParaRPr lang="en-US" sz="14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set </a:t>
            </a:r>
            <a:r>
              <a:rPr lang="en-US" sz="14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deltaTime</a:t>
            </a:r>
            <a:r>
              <a:rPr lang="en-US" sz="14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to 0</a:t>
            </a:r>
          </a:p>
          <a:p>
            <a:endParaRPr lang="en-US" sz="14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WHILE game is running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set </a:t>
            </a:r>
            <a:r>
              <a:rPr lang="en-US" sz="14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currentTime</a:t>
            </a:r>
            <a:r>
              <a:rPr lang="en-US" sz="14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to current system time</a:t>
            </a:r>
          </a:p>
          <a:p>
            <a:endParaRPr lang="en-AU" sz="14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14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deltaTime</a:t>
            </a:r>
            <a:r>
              <a:rPr lang="en-US" sz="14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sz="14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currentTime</a:t>
            </a:r>
            <a:r>
              <a:rPr lang="en-US" sz="14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- </a:t>
            </a:r>
            <a:r>
              <a:rPr lang="en-US" sz="14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previousTime</a:t>
            </a:r>
            <a:r>
              <a:rPr lang="en-US" sz="14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en-US" sz="14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endParaRPr lang="en-US" sz="14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4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update game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draw game</a:t>
            </a:r>
          </a:p>
          <a:p>
            <a:endParaRPr lang="en-US" sz="14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14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previousTime</a:t>
            </a:r>
            <a:r>
              <a:rPr lang="en-US" sz="14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sz="14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currentTime</a:t>
            </a:r>
            <a:endParaRPr lang="en-US" sz="14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endParaRPr lang="en-US" sz="14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ENDWHILE</a:t>
            </a:r>
            <a:endParaRPr lang="en-AU" sz="14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14234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 smtClean="0"/>
              <a:t>Chrono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23528" y="1200151"/>
            <a:ext cx="8064896" cy="3394472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lang="en-AU" dirty="0" err="1" smtClean="0"/>
              <a:t>Chono</a:t>
            </a:r>
            <a:r>
              <a:rPr lang="en-AU" dirty="0" smtClean="0"/>
              <a:t> is the timing interface built into C++</a:t>
            </a:r>
          </a:p>
          <a:p>
            <a:r>
              <a:rPr lang="en-AU" dirty="0" smtClean="0"/>
              <a:t>It lets you get timing information from the computer your code is executing on.</a:t>
            </a:r>
          </a:p>
          <a:p>
            <a:r>
              <a:rPr lang="en-AU" dirty="0" smtClean="0"/>
              <a:t>There are three central classes you need to know for getting delta-time that are build into </a:t>
            </a:r>
            <a:r>
              <a:rPr lang="en-AU" dirty="0" err="1" smtClean="0"/>
              <a:t>chrono</a:t>
            </a:r>
            <a:r>
              <a:rPr lang="en-AU" dirty="0" smtClean="0"/>
              <a:t>.</a:t>
            </a:r>
          </a:p>
          <a:p>
            <a:pPr lvl="1"/>
            <a:r>
              <a:rPr lang="en-AU" dirty="0" err="1" smtClean="0"/>
              <a:t>high_resolution_clock</a:t>
            </a:r>
            <a:endParaRPr lang="en-AU" dirty="0" smtClean="0"/>
          </a:p>
          <a:p>
            <a:pPr lvl="1"/>
            <a:r>
              <a:rPr lang="en-AU" dirty="0" err="1" smtClean="0"/>
              <a:t>time_point</a:t>
            </a:r>
            <a:r>
              <a:rPr lang="en-AU" dirty="0" smtClean="0"/>
              <a:t> </a:t>
            </a:r>
          </a:p>
          <a:p>
            <a:pPr lvl="1"/>
            <a:r>
              <a:rPr lang="en-AU" dirty="0" smtClean="0"/>
              <a:t>duration</a:t>
            </a:r>
          </a:p>
          <a:p>
            <a:pPr lvl="1"/>
            <a:endParaRPr lang="en-AU" dirty="0" smtClean="0"/>
          </a:p>
        </p:txBody>
      </p:sp>
    </p:spTree>
    <p:extLst>
      <p:ext uri="{BB962C8B-B14F-4D97-AF65-F5344CB8AC3E}">
        <p14:creationId xmlns:p14="http://schemas.microsoft.com/office/powerpoint/2010/main" val="2678438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/>
              <a:t>h</a:t>
            </a:r>
            <a:r>
              <a:rPr lang="en-AU" dirty="0" err="1" smtClean="0"/>
              <a:t>igh_resolution_clock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23528" y="1200151"/>
            <a:ext cx="8064896" cy="3394472"/>
          </a:xfrm>
          <a:prstGeom prst="rect">
            <a:avLst/>
          </a:prstGeom>
        </p:spPr>
        <p:txBody>
          <a:bodyPr/>
          <a:lstStyle/>
          <a:p>
            <a:r>
              <a:rPr lang="en-AU" dirty="0" err="1" smtClean="0"/>
              <a:t>Chono</a:t>
            </a:r>
            <a:r>
              <a:rPr lang="en-AU" dirty="0" smtClean="0"/>
              <a:t> has several types of clocks built in.</a:t>
            </a:r>
          </a:p>
          <a:p>
            <a:r>
              <a:rPr lang="en-AU" dirty="0" smtClean="0"/>
              <a:t>Clocks represent ways of counting time</a:t>
            </a:r>
          </a:p>
          <a:p>
            <a:r>
              <a:rPr lang="en-AU" dirty="0" smtClean="0"/>
              <a:t>The </a:t>
            </a:r>
            <a:r>
              <a:rPr lang="en-AU" dirty="0" err="1" smtClean="0"/>
              <a:t>high_resolution_clock</a:t>
            </a:r>
            <a:r>
              <a:rPr lang="en-AU" dirty="0" smtClean="0"/>
              <a:t> gives very accurate timing measurements – almost down to the </a:t>
            </a:r>
            <a:r>
              <a:rPr lang="en-AU" dirty="0" err="1" smtClean="0"/>
              <a:t>nano</a:t>
            </a:r>
            <a:r>
              <a:rPr lang="en-AU" dirty="0" smtClean="0"/>
              <a:t>-second!</a:t>
            </a:r>
          </a:p>
          <a:p>
            <a:r>
              <a:rPr lang="en-AU" dirty="0" smtClean="0"/>
              <a:t>This is the level of detail we need when measuring delta-time.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09869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/>
              <a:t>time_point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23528" y="1200151"/>
            <a:ext cx="8064896" cy="3394472"/>
          </a:xfrm>
          <a:prstGeom prst="rect">
            <a:avLst/>
          </a:prstGeom>
        </p:spPr>
        <p:txBody>
          <a:bodyPr/>
          <a:lstStyle/>
          <a:p>
            <a:r>
              <a:rPr lang="en-AU" dirty="0" smtClean="0"/>
              <a:t>A </a:t>
            </a:r>
            <a:r>
              <a:rPr lang="en-AU" dirty="0" err="1" smtClean="0"/>
              <a:t>time_point</a:t>
            </a:r>
            <a:r>
              <a:rPr lang="en-AU" dirty="0" smtClean="0"/>
              <a:t> object represents a specific point in time.</a:t>
            </a:r>
          </a:p>
          <a:p>
            <a:r>
              <a:rPr lang="en-AU" dirty="0" smtClean="0"/>
              <a:t>You can create </a:t>
            </a:r>
            <a:r>
              <a:rPr lang="en-AU" dirty="0" err="1" smtClean="0"/>
              <a:t>time_points</a:t>
            </a:r>
            <a:r>
              <a:rPr lang="en-AU" dirty="0"/>
              <a:t> </a:t>
            </a:r>
            <a:r>
              <a:rPr lang="en-AU" dirty="0" smtClean="0"/>
              <a:t>that refer to any point in the future or past</a:t>
            </a:r>
          </a:p>
          <a:p>
            <a:r>
              <a:rPr lang="en-AU" dirty="0" smtClean="0"/>
              <a:t>However, the most common use is to store the current time.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69156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Contents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200151"/>
            <a:ext cx="7571184" cy="339447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AU" dirty="0" smtClean="0"/>
              <a:t>Why timing is important</a:t>
            </a:r>
          </a:p>
          <a:p>
            <a:r>
              <a:rPr lang="en-AU" dirty="0" smtClean="0"/>
              <a:t>The </a:t>
            </a:r>
            <a:r>
              <a:rPr lang="en-AU" dirty="0"/>
              <a:t>varying speeds of </a:t>
            </a:r>
            <a:r>
              <a:rPr lang="en-AU" dirty="0" smtClean="0"/>
              <a:t>CPUs</a:t>
            </a:r>
          </a:p>
          <a:p>
            <a:r>
              <a:rPr lang="en-AU" dirty="0" smtClean="0"/>
              <a:t>Locking the Framerate – frame dependant movement</a:t>
            </a:r>
            <a:endParaRPr lang="en-AU" dirty="0"/>
          </a:p>
          <a:p>
            <a:r>
              <a:rPr lang="en-AU" dirty="0" smtClean="0"/>
              <a:t>Using delta time – frame independent movement</a:t>
            </a:r>
          </a:p>
        </p:txBody>
      </p:sp>
    </p:spTree>
    <p:extLst>
      <p:ext uri="{BB962C8B-B14F-4D97-AF65-F5344CB8AC3E}">
        <p14:creationId xmlns:p14="http://schemas.microsoft.com/office/powerpoint/2010/main" val="4240451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duration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131590"/>
            <a:ext cx="8229600" cy="3394472"/>
          </a:xfrm>
          <a:prstGeom prst="rect">
            <a:avLst/>
          </a:prstGeom>
        </p:spPr>
        <p:txBody>
          <a:bodyPr>
            <a:normAutofit fontScale="70000" lnSpcReduction="20000"/>
          </a:bodyPr>
          <a:lstStyle/>
          <a:p>
            <a:r>
              <a:rPr lang="en-AU" dirty="0" smtClean="0"/>
              <a:t>As you might expect, the duration class represents an amount of time.</a:t>
            </a:r>
          </a:p>
          <a:p>
            <a:endParaRPr lang="en-AU" dirty="0" smtClean="0"/>
          </a:p>
          <a:p>
            <a:r>
              <a:rPr lang="en-AU" dirty="0" smtClean="0"/>
              <a:t>Of course, delta-time is a measure of how long the previous frame took to run</a:t>
            </a:r>
          </a:p>
          <a:p>
            <a:pPr lvl="1"/>
            <a:r>
              <a:rPr lang="en-AU" dirty="0" smtClean="0"/>
              <a:t>Delta-time is a duration!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We can generate a duration by finding the difference between two time points.</a:t>
            </a:r>
          </a:p>
          <a:p>
            <a:endParaRPr lang="en-AU" dirty="0"/>
          </a:p>
          <a:p>
            <a:r>
              <a:rPr lang="en-AU" dirty="0" smtClean="0"/>
              <a:t>The duration class has a function called count() that returns the length of the duration.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98686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Finding the current time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23528" y="1200151"/>
            <a:ext cx="8064896" cy="3394472"/>
          </a:xfrm>
          <a:prstGeom prst="rect">
            <a:avLst/>
          </a:prstGeom>
        </p:spPr>
        <p:txBody>
          <a:bodyPr/>
          <a:lstStyle/>
          <a:p>
            <a:endParaRPr lang="en-AU" dirty="0"/>
          </a:p>
        </p:txBody>
      </p:sp>
      <p:sp>
        <p:nvSpPr>
          <p:cNvPr id="4" name="TextBox 3"/>
          <p:cNvSpPr txBox="1"/>
          <p:nvPr/>
        </p:nvSpPr>
        <p:spPr>
          <a:xfrm>
            <a:off x="409178" y="1923678"/>
            <a:ext cx="8460432" cy="192360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AU" sz="17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//We create a </a:t>
            </a:r>
            <a:r>
              <a:rPr lang="en-AU" sz="1700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time_point</a:t>
            </a:r>
            <a:r>
              <a:rPr lang="en-AU" sz="17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object. We want very accurate timing so we </a:t>
            </a:r>
            <a:endParaRPr lang="en-AU" sz="1700" dirty="0" smtClean="0">
              <a:solidFill>
                <a:srgbClr val="008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AU" sz="17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//pass </a:t>
            </a:r>
            <a:r>
              <a:rPr lang="en-AU" sz="1700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high_resolution_clock</a:t>
            </a:r>
            <a:r>
              <a:rPr lang="en-AU" sz="17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in </a:t>
            </a:r>
            <a:r>
              <a:rPr lang="en-AU" sz="17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as a template parameter</a:t>
            </a:r>
            <a:endParaRPr lang="en-AU" sz="17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AU" sz="17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time_point</a:t>
            </a:r>
            <a:r>
              <a:rPr lang="en-AU" sz="1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AU" sz="17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high_resolution_clock</a:t>
            </a:r>
            <a:r>
              <a:rPr lang="en-AU" sz="1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 </a:t>
            </a:r>
            <a:r>
              <a:rPr lang="en-AU" sz="17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current_time</a:t>
            </a:r>
            <a:r>
              <a:rPr lang="en-AU" sz="1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endParaRPr lang="en-AU" sz="17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AU" sz="17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//We </a:t>
            </a:r>
            <a:r>
              <a:rPr lang="en-AU" sz="17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then ask the </a:t>
            </a:r>
            <a:r>
              <a:rPr lang="en-AU" sz="1700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high_resolution_clock</a:t>
            </a:r>
            <a:r>
              <a:rPr lang="en-AU" sz="17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for the current time </a:t>
            </a:r>
            <a:endParaRPr lang="en-AU" sz="17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AU" sz="17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//by calling the now() function</a:t>
            </a:r>
            <a:endParaRPr lang="en-AU" sz="17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AU" sz="17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current_time</a:t>
            </a:r>
            <a:r>
              <a:rPr lang="en-AU" sz="1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AU" sz="17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high_resolution_clock</a:t>
            </a:r>
            <a:r>
              <a:rPr lang="en-AU" sz="1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::now();</a:t>
            </a:r>
            <a:endParaRPr lang="en-AU" sz="1700" dirty="0"/>
          </a:p>
        </p:txBody>
      </p:sp>
    </p:spTree>
    <p:extLst>
      <p:ext uri="{BB962C8B-B14F-4D97-AF65-F5344CB8AC3E}">
        <p14:creationId xmlns:p14="http://schemas.microsoft.com/office/powerpoint/2010/main" val="3467868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Calculating a duration</a:t>
            </a:r>
            <a:endParaRPr lang="en-AU" dirty="0"/>
          </a:p>
        </p:txBody>
      </p:sp>
      <p:sp>
        <p:nvSpPr>
          <p:cNvPr id="4" name="TextBox 3"/>
          <p:cNvSpPr txBox="1"/>
          <p:nvPr/>
        </p:nvSpPr>
        <p:spPr>
          <a:xfrm>
            <a:off x="179512" y="1203598"/>
            <a:ext cx="8784976" cy="35394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//save the start time </a:t>
            </a:r>
            <a:endParaRPr lang="en-AU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AU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time_point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AU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high_resolution_clock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 </a:t>
            </a:r>
            <a:r>
              <a:rPr lang="en-AU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start_time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AU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high_resolution_clock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::now();</a:t>
            </a:r>
          </a:p>
          <a:p>
            <a:endParaRPr lang="en-AU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AU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/****DO THE STUFF WE WANT TO TIME </a:t>
            </a:r>
            <a:r>
              <a:rPr lang="en-AU" sz="16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HERE****/</a:t>
            </a:r>
          </a:p>
          <a:p>
            <a:r>
              <a:rPr lang="en-AU" sz="16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/*</a:t>
            </a:r>
            <a:r>
              <a:rPr lang="en-AU" sz="1600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eg</a:t>
            </a:r>
            <a:r>
              <a:rPr lang="en-AU" sz="16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. An update loop for our game*/</a:t>
            </a:r>
            <a:endParaRPr lang="en-AU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endParaRPr lang="en-AU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AU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//save the end time</a:t>
            </a:r>
            <a:endParaRPr lang="en-AU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AU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time_point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AU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high_resolution_clock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 </a:t>
            </a:r>
            <a:r>
              <a:rPr lang="en-AU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end_time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AU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high_resolution_clock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::now();</a:t>
            </a:r>
          </a:p>
          <a:p>
            <a:endParaRPr lang="en-AU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AU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//print out how much time it took to go from the start to the end</a:t>
            </a:r>
            <a:endParaRPr lang="en-AU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AU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//as we're using </a:t>
            </a:r>
            <a:r>
              <a:rPr lang="en-AU" sz="1600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high_resolution_clock</a:t>
            </a:r>
            <a:r>
              <a:rPr lang="en-AU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AU" sz="16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the count() function will return </a:t>
            </a:r>
          </a:p>
          <a:p>
            <a:r>
              <a:rPr lang="en-AU" sz="16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//the result in nanoseconds</a:t>
            </a:r>
            <a:endParaRPr lang="en-AU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AU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cout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&lt;&lt; </a:t>
            </a:r>
            <a:r>
              <a:rPr lang="en-AU" sz="16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"The code took "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AU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&lt;&lt;</a:t>
            </a:r>
            <a:endParaRPr lang="en-AU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AU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(</a:t>
            </a:r>
            <a:r>
              <a:rPr lang="en-AU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end_time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- </a:t>
            </a:r>
            <a:r>
              <a:rPr lang="en-AU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start_time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).count</a:t>
            </a:r>
            <a:r>
              <a:rPr lang="en-AU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 &lt;&lt; </a:t>
            </a:r>
            <a:r>
              <a:rPr lang="en-AU" sz="16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 nanoseconds to execute"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&lt;&lt; </a:t>
            </a:r>
            <a:r>
              <a:rPr lang="en-AU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endl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  <a:endParaRPr lang="en-AU" sz="1600" dirty="0"/>
          </a:p>
        </p:txBody>
      </p:sp>
    </p:spTree>
    <p:extLst>
      <p:ext uri="{BB962C8B-B14F-4D97-AF65-F5344CB8AC3E}">
        <p14:creationId xmlns:p14="http://schemas.microsoft.com/office/powerpoint/2010/main" val="3138899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Converting from nanoseconds to seconds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23528" y="1200151"/>
            <a:ext cx="8064896" cy="3394472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r>
              <a:rPr lang="en-AU" dirty="0" smtClean="0"/>
              <a:t>As the count function for </a:t>
            </a:r>
            <a:r>
              <a:rPr lang="en-AU" dirty="0" err="1" smtClean="0"/>
              <a:t>high_resolution_clock</a:t>
            </a:r>
            <a:r>
              <a:rPr lang="en-AU" dirty="0" smtClean="0"/>
              <a:t> returns nanoseconds and we want to calculate delta-time in seconds, we need to convert between the two.</a:t>
            </a:r>
          </a:p>
          <a:p>
            <a:endParaRPr lang="en-AU" dirty="0" smtClean="0"/>
          </a:p>
          <a:p>
            <a:r>
              <a:rPr lang="en-AU" dirty="0" smtClean="0"/>
              <a:t>The simplest solution is to divide the result by 10,000,000.</a:t>
            </a:r>
          </a:p>
          <a:p>
            <a:pPr marL="0" indent="0">
              <a:buNone/>
            </a:pPr>
            <a:r>
              <a:rPr lang="en-AU" dirty="0" smtClean="0"/>
              <a:t>  </a:t>
            </a:r>
          </a:p>
          <a:p>
            <a:pPr marL="0" indent="0">
              <a:buNone/>
            </a:pPr>
            <a:r>
              <a:rPr lang="en-AU" dirty="0" smtClean="0"/>
              <a:t> </a:t>
            </a:r>
            <a:endParaRPr lang="en-AU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3723481"/>
            <a:ext cx="7344816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AU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cout</a:t>
            </a:r>
            <a:r>
              <a:rPr lang="en-A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AU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&lt;&lt; </a:t>
            </a:r>
            <a:r>
              <a:rPr lang="en-AU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"The code took "</a:t>
            </a:r>
            <a:r>
              <a:rPr lang="en-AU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&lt;&lt;</a:t>
            </a:r>
          </a:p>
          <a:p>
            <a:r>
              <a:rPr lang="en-A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(</a:t>
            </a:r>
            <a:r>
              <a:rPr lang="en-AU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end_time</a:t>
            </a:r>
            <a:r>
              <a:rPr lang="en-AU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- </a:t>
            </a:r>
            <a:r>
              <a:rPr lang="en-AU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start_time</a:t>
            </a:r>
            <a:r>
              <a:rPr lang="en-AU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).count() / </a:t>
            </a:r>
            <a:r>
              <a:rPr lang="en-A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10000000.0</a:t>
            </a:r>
            <a:endParaRPr lang="en-AU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A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	&lt;&lt; </a:t>
            </a:r>
            <a:r>
              <a:rPr lang="en-AU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“ seconds </a:t>
            </a:r>
            <a:r>
              <a:rPr lang="en-AU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to execute"</a:t>
            </a:r>
            <a:r>
              <a:rPr lang="en-AU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&lt;&lt; </a:t>
            </a:r>
            <a:r>
              <a:rPr lang="en-AU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endl</a:t>
            </a:r>
            <a:r>
              <a:rPr lang="en-AU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36492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Converting from nanoseconds to seconds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23528" y="1200151"/>
            <a:ext cx="8064896" cy="3394472"/>
          </a:xfrm>
          <a:prstGeom prst="rect">
            <a:avLst/>
          </a:prstGeom>
        </p:spPr>
        <p:txBody>
          <a:bodyPr/>
          <a:lstStyle/>
          <a:p>
            <a:r>
              <a:rPr lang="en-AU" dirty="0" smtClean="0"/>
              <a:t>While this is a simple method, there is a system for converting between duration types built into </a:t>
            </a:r>
            <a:r>
              <a:rPr lang="en-AU" dirty="0" err="1" smtClean="0"/>
              <a:t>chrono</a:t>
            </a:r>
            <a:r>
              <a:rPr lang="en-AU" dirty="0" smtClean="0"/>
              <a:t> that we should use instead.</a:t>
            </a:r>
          </a:p>
          <a:p>
            <a:r>
              <a:rPr lang="en-AU" dirty="0" smtClean="0"/>
              <a:t>The </a:t>
            </a:r>
            <a:r>
              <a:rPr lang="en-AU" dirty="0" err="1" smtClean="0"/>
              <a:t>duration_cast</a:t>
            </a:r>
            <a:r>
              <a:rPr lang="en-AU" dirty="0" smtClean="0"/>
              <a:t> function allows us to convert between duration types.</a:t>
            </a:r>
          </a:p>
          <a:p>
            <a:endParaRPr lang="en-AU" dirty="0"/>
          </a:p>
        </p:txBody>
      </p:sp>
      <p:sp>
        <p:nvSpPr>
          <p:cNvPr id="4" name="TextBox 3"/>
          <p:cNvSpPr txBox="1"/>
          <p:nvPr/>
        </p:nvSpPr>
        <p:spPr>
          <a:xfrm>
            <a:off x="107504" y="3651870"/>
            <a:ext cx="8928992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AU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cout</a:t>
            </a:r>
            <a:r>
              <a:rPr lang="en-A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AU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&lt;&lt; </a:t>
            </a:r>
            <a:r>
              <a:rPr lang="en-AU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"The code took "</a:t>
            </a:r>
            <a:r>
              <a:rPr lang="en-AU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&lt;&lt;</a:t>
            </a:r>
          </a:p>
          <a:p>
            <a:r>
              <a:rPr lang="en-A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</a:t>
            </a:r>
            <a:r>
              <a:rPr lang="en-AU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duration_cast</a:t>
            </a:r>
            <a:r>
              <a:rPr lang="en-A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AU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duration</a:t>
            </a:r>
            <a:r>
              <a:rPr lang="en-A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AU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double</a:t>
            </a:r>
            <a:r>
              <a:rPr lang="en-AU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&gt;&gt;(</a:t>
            </a:r>
            <a:r>
              <a:rPr lang="en-AU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end_time</a:t>
            </a:r>
            <a:r>
              <a:rPr lang="en-AU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- </a:t>
            </a:r>
            <a:r>
              <a:rPr lang="en-AU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start_time</a:t>
            </a:r>
            <a:r>
              <a:rPr lang="en-AU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).count</a:t>
            </a:r>
            <a:r>
              <a:rPr lang="en-A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</a:t>
            </a:r>
            <a:endParaRPr lang="en-AU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A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	&lt;&lt; </a:t>
            </a:r>
            <a:r>
              <a:rPr lang="en-AU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“ seconds </a:t>
            </a:r>
            <a:r>
              <a:rPr lang="en-AU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to execute"</a:t>
            </a:r>
            <a:r>
              <a:rPr lang="en-AU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&lt;&lt; </a:t>
            </a:r>
            <a:r>
              <a:rPr lang="en-AU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endl</a:t>
            </a:r>
            <a:r>
              <a:rPr lang="en-AU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87665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Normal Game Loop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23528" y="1200151"/>
            <a:ext cx="8064896" cy="3394472"/>
          </a:xfrm>
          <a:prstGeom prst="rect">
            <a:avLst/>
          </a:prstGeom>
        </p:spPr>
        <p:txBody>
          <a:bodyPr/>
          <a:lstStyle/>
          <a:p>
            <a:endParaRPr lang="en-AU" dirty="0"/>
          </a:p>
        </p:txBody>
      </p:sp>
      <p:sp>
        <p:nvSpPr>
          <p:cNvPr id="4" name="TextBox 3"/>
          <p:cNvSpPr txBox="1"/>
          <p:nvPr/>
        </p:nvSpPr>
        <p:spPr>
          <a:xfrm>
            <a:off x="323528" y="1203598"/>
            <a:ext cx="3816424" cy="304698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AU" sz="1600" dirty="0" smtClean="0">
                <a:solidFill>
                  <a:srgbClr val="000080"/>
                </a:solidFill>
                <a:latin typeface="Consolas"/>
              </a:rPr>
              <a:t>game</a:t>
            </a:r>
            <a:r>
              <a:rPr lang="en-AU" sz="1600" dirty="0" smtClean="0">
                <a:solidFill>
                  <a:prstClr val="black"/>
                </a:solidFill>
                <a:latin typeface="Consolas"/>
              </a:rPr>
              <a:t>-</a:t>
            </a:r>
            <a:r>
              <a:rPr lang="en-AU" sz="1600" dirty="0">
                <a:solidFill>
                  <a:prstClr val="black"/>
                </a:solidFill>
                <a:latin typeface="Consolas"/>
              </a:rPr>
              <a:t>&gt;</a:t>
            </a:r>
            <a:r>
              <a:rPr lang="en-AU" sz="1600" dirty="0" err="1">
                <a:solidFill>
                  <a:srgbClr val="880000"/>
                </a:solidFill>
                <a:latin typeface="Consolas"/>
              </a:rPr>
              <a:t>init</a:t>
            </a:r>
            <a:r>
              <a:rPr lang="en-AU" sz="16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endParaRPr lang="en-AU" sz="1600" dirty="0">
              <a:solidFill>
                <a:prstClr val="black"/>
              </a:solidFill>
              <a:latin typeface="Consolas"/>
            </a:endParaRPr>
          </a:p>
          <a:p>
            <a:r>
              <a:rPr lang="en-AU" sz="1600" dirty="0">
                <a:solidFill>
                  <a:srgbClr val="0000FF"/>
                </a:solidFill>
                <a:latin typeface="Consolas"/>
              </a:rPr>
              <a:t>while</a:t>
            </a:r>
            <a:r>
              <a:rPr lang="en-AU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AU" sz="1600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AU" sz="1600" dirty="0">
                <a:solidFill>
                  <a:srgbClr val="000080"/>
                </a:solidFill>
                <a:latin typeface="Consolas"/>
              </a:rPr>
              <a:t>game</a:t>
            </a:r>
            <a:r>
              <a:rPr lang="en-AU" sz="1600" dirty="0">
                <a:solidFill>
                  <a:prstClr val="black"/>
                </a:solidFill>
                <a:latin typeface="Consolas"/>
              </a:rPr>
              <a:t>-</a:t>
            </a:r>
            <a:r>
              <a:rPr lang="en-AU" sz="1600" dirty="0" smtClean="0">
                <a:solidFill>
                  <a:prstClr val="black"/>
                </a:solidFill>
                <a:latin typeface="Consolas"/>
              </a:rPr>
              <a:t>&gt;</a:t>
            </a:r>
            <a:r>
              <a:rPr lang="en-AU" sz="1600" dirty="0" smtClean="0">
                <a:solidFill>
                  <a:srgbClr val="880000"/>
                </a:solidFill>
                <a:latin typeface="Consolas"/>
              </a:rPr>
              <a:t>Running</a:t>
            </a:r>
            <a:r>
              <a:rPr lang="en-AU" sz="1600" dirty="0">
                <a:solidFill>
                  <a:prstClr val="black"/>
                </a:solidFill>
                <a:latin typeface="Consolas"/>
              </a:rPr>
              <a:t>()</a:t>
            </a:r>
            <a:r>
              <a:rPr lang="en-AU" sz="1600" dirty="0" smtClean="0">
                <a:solidFill>
                  <a:prstClr val="black"/>
                </a:solidFill>
                <a:latin typeface="Consolas"/>
              </a:rPr>
              <a:t>)</a:t>
            </a:r>
            <a:endParaRPr lang="en-AU" sz="1600" dirty="0">
              <a:solidFill>
                <a:prstClr val="black"/>
              </a:solidFill>
              <a:latin typeface="Consolas"/>
            </a:endParaRPr>
          </a:p>
          <a:p>
            <a:r>
              <a:rPr lang="en-AU" sz="16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pPr lvl="1"/>
            <a:r>
              <a:rPr lang="en-AU" sz="1600" dirty="0">
                <a:solidFill>
                  <a:srgbClr val="0000FF"/>
                </a:solidFill>
                <a:latin typeface="Consolas"/>
              </a:rPr>
              <a:t>float</a:t>
            </a:r>
            <a:r>
              <a:rPr lang="en-AU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AU" sz="1600" dirty="0" err="1">
                <a:solidFill>
                  <a:srgbClr val="000080"/>
                </a:solidFill>
                <a:latin typeface="Consolas"/>
              </a:rPr>
              <a:t>dt</a:t>
            </a:r>
            <a:r>
              <a:rPr lang="en-AU" sz="16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AU" sz="1600" dirty="0" err="1">
                <a:solidFill>
                  <a:prstClr val="black"/>
                </a:solidFill>
                <a:latin typeface="Consolas"/>
              </a:rPr>
              <a:t>GetDeltaTime</a:t>
            </a:r>
            <a:r>
              <a:rPr lang="en-AU" sz="16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pPr lvl="1"/>
            <a:endParaRPr lang="en-AU" sz="1600" dirty="0">
              <a:solidFill>
                <a:prstClr val="black"/>
              </a:solidFill>
              <a:latin typeface="Consolas"/>
            </a:endParaRPr>
          </a:p>
          <a:p>
            <a:pPr lvl="1"/>
            <a:r>
              <a:rPr lang="en-AU" sz="1600" dirty="0">
                <a:solidFill>
                  <a:srgbClr val="000080"/>
                </a:solidFill>
                <a:latin typeface="Consolas"/>
              </a:rPr>
              <a:t>game</a:t>
            </a:r>
            <a:r>
              <a:rPr lang="en-AU" sz="1600" dirty="0">
                <a:solidFill>
                  <a:prstClr val="black"/>
                </a:solidFill>
                <a:latin typeface="Consolas"/>
              </a:rPr>
              <a:t>-&gt;</a:t>
            </a:r>
            <a:r>
              <a:rPr lang="en-AU" sz="1600" dirty="0">
                <a:solidFill>
                  <a:srgbClr val="880000"/>
                </a:solidFill>
                <a:latin typeface="Consolas"/>
              </a:rPr>
              <a:t>Update</a:t>
            </a:r>
            <a:r>
              <a:rPr lang="en-AU" sz="16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AU" sz="1600" dirty="0" err="1">
                <a:solidFill>
                  <a:srgbClr val="000080"/>
                </a:solidFill>
                <a:latin typeface="Consolas"/>
              </a:rPr>
              <a:t>dt</a:t>
            </a:r>
            <a:r>
              <a:rPr lang="en-AU" sz="16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pPr lvl="1"/>
            <a:r>
              <a:rPr lang="en-AU" sz="1600" dirty="0">
                <a:solidFill>
                  <a:srgbClr val="000080"/>
                </a:solidFill>
                <a:latin typeface="Consolas"/>
              </a:rPr>
              <a:t>game</a:t>
            </a:r>
            <a:r>
              <a:rPr lang="en-AU" sz="1600" dirty="0">
                <a:solidFill>
                  <a:prstClr val="black"/>
                </a:solidFill>
                <a:latin typeface="Consolas"/>
              </a:rPr>
              <a:t>-&gt;</a:t>
            </a:r>
            <a:r>
              <a:rPr lang="en-AU" sz="1600" dirty="0">
                <a:solidFill>
                  <a:srgbClr val="880000"/>
                </a:solidFill>
                <a:latin typeface="Consolas"/>
              </a:rPr>
              <a:t>Draw</a:t>
            </a:r>
            <a:r>
              <a:rPr lang="en-AU" sz="1600" dirty="0" smtClean="0">
                <a:solidFill>
                  <a:prstClr val="black"/>
                </a:solidFill>
                <a:latin typeface="Consolas"/>
              </a:rPr>
              <a:t>();</a:t>
            </a:r>
            <a:endParaRPr lang="en-AU" sz="1600" dirty="0">
              <a:solidFill>
                <a:prstClr val="black"/>
              </a:solidFill>
              <a:latin typeface="Consolas"/>
            </a:endParaRPr>
          </a:p>
          <a:p>
            <a:r>
              <a:rPr lang="en-AU" sz="16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AU" sz="1600" dirty="0">
              <a:solidFill>
                <a:prstClr val="black"/>
              </a:solidFill>
              <a:latin typeface="Consolas"/>
            </a:endParaRPr>
          </a:p>
          <a:p>
            <a:r>
              <a:rPr lang="en-AU" sz="1600" dirty="0">
                <a:solidFill>
                  <a:srgbClr val="000080"/>
                </a:solidFill>
                <a:latin typeface="Consolas"/>
              </a:rPr>
              <a:t>game</a:t>
            </a:r>
            <a:r>
              <a:rPr lang="en-AU" sz="1600" dirty="0">
                <a:solidFill>
                  <a:prstClr val="black"/>
                </a:solidFill>
                <a:latin typeface="Consolas"/>
              </a:rPr>
              <a:t>-&gt;</a:t>
            </a:r>
            <a:r>
              <a:rPr lang="en-AU" sz="1600" dirty="0">
                <a:solidFill>
                  <a:srgbClr val="880000"/>
                </a:solidFill>
                <a:latin typeface="Consolas"/>
              </a:rPr>
              <a:t>shutdown</a:t>
            </a:r>
            <a:r>
              <a:rPr lang="en-AU" sz="1600" dirty="0" smtClean="0">
                <a:solidFill>
                  <a:prstClr val="black"/>
                </a:solidFill>
                <a:latin typeface="Consolas"/>
              </a:rPr>
              <a:t>();</a:t>
            </a:r>
          </a:p>
          <a:p>
            <a:endParaRPr lang="en-AU" sz="16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427984" y="1167594"/>
            <a:ext cx="4176464" cy="205222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FUNCTION </a:t>
            </a:r>
            <a:r>
              <a:rPr lang="en-US" sz="12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GetDeltaTime</a:t>
            </a:r>
            <a:endParaRPr lang="en-US" sz="12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endParaRPr lang="en-US" sz="12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set </a:t>
            </a:r>
            <a:r>
              <a:rPr lang="en-US" sz="12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currentTime</a:t>
            </a:r>
            <a:r>
              <a:rPr lang="en-US" sz="12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to current system time</a:t>
            </a:r>
          </a:p>
          <a:p>
            <a:endParaRPr lang="en-US" sz="12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12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s_deltaTime</a:t>
            </a:r>
            <a:r>
              <a:rPr lang="en-US" sz="12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sz="12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currentTime</a:t>
            </a:r>
            <a:r>
              <a:rPr lang="en-US" sz="12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– </a:t>
            </a:r>
            <a:r>
              <a:rPr lang="en-US" sz="12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s_previousTime</a:t>
            </a:r>
            <a:r>
              <a:rPr lang="en-US" sz="12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en-US" sz="12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12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s_previousTime</a:t>
            </a:r>
            <a:r>
              <a:rPr lang="en-US" sz="12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sz="12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currentTime</a:t>
            </a:r>
            <a:endParaRPr lang="en-US" sz="12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endParaRPr lang="en-US" sz="12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return </a:t>
            </a:r>
            <a:r>
              <a:rPr lang="en-US" sz="12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s_deltaTime</a:t>
            </a:r>
            <a:endParaRPr lang="en-US" sz="12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endParaRPr lang="en-US" sz="12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END</a:t>
            </a:r>
            <a:endParaRPr lang="en-AU" sz="12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8719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Summary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200151"/>
            <a:ext cx="7499176" cy="339447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AU" dirty="0" smtClean="0"/>
              <a:t>Frame independent movement is important for games</a:t>
            </a:r>
          </a:p>
          <a:p>
            <a:r>
              <a:rPr lang="en-US" dirty="0" smtClean="0"/>
              <a:t>Calculate and use delta time to ensure smooth movement</a:t>
            </a:r>
          </a:p>
          <a:p>
            <a:r>
              <a:rPr lang="en-US" dirty="0" smtClean="0"/>
              <a:t>System time can be retrieved via the Chrono library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68357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Further Reading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23528" y="1200151"/>
            <a:ext cx="8064896" cy="3394472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r>
              <a:rPr lang="en-AU" dirty="0" smtClean="0"/>
              <a:t>Article: Fix </a:t>
            </a:r>
            <a:r>
              <a:rPr lang="en-AU" dirty="0" smtClean="0"/>
              <a:t>Your </a:t>
            </a:r>
            <a:r>
              <a:rPr lang="en-AU" dirty="0" err="1" smtClean="0"/>
              <a:t>Timestep</a:t>
            </a:r>
            <a:r>
              <a:rPr lang="en-AU" dirty="0" smtClean="0"/>
              <a:t>! </a:t>
            </a:r>
            <a:r>
              <a:rPr lang="en-AU" dirty="0"/>
              <a:t/>
            </a:r>
            <a:br>
              <a:rPr lang="en-AU" dirty="0"/>
            </a:br>
            <a:r>
              <a:rPr lang="en-AU" dirty="0">
                <a:hlinkClick r:id="rId2"/>
              </a:rPr>
              <a:t>http://gafferongames.com/game-physics/fix-your-timestep</a:t>
            </a:r>
            <a:r>
              <a:rPr lang="en-AU" dirty="0" smtClean="0">
                <a:hlinkClick r:id="rId2"/>
              </a:rPr>
              <a:t>/</a:t>
            </a:r>
            <a:r>
              <a:rPr lang="en-AU" dirty="0" smtClean="0"/>
              <a:t> </a:t>
            </a:r>
            <a:endParaRPr lang="en-AU" dirty="0" smtClean="0"/>
          </a:p>
          <a:p>
            <a:pPr lvl="1"/>
            <a:r>
              <a:rPr lang="en-AU" dirty="0" smtClean="0"/>
              <a:t>A great article on the more advanced issues when adding a delta time to your game</a:t>
            </a:r>
            <a:r>
              <a:rPr lang="en-AU" dirty="0" smtClean="0"/>
              <a:t>.</a:t>
            </a:r>
          </a:p>
          <a:p>
            <a:r>
              <a:rPr lang="en-US" dirty="0" smtClean="0"/>
              <a:t>Article: Game Timers – Issues </a:t>
            </a:r>
            <a:r>
              <a:rPr lang="en-US" dirty="0"/>
              <a:t>and Solutions</a:t>
            </a:r>
            <a:br>
              <a:rPr lang="en-US" dirty="0"/>
            </a:b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fabiensanglard.net/timer_and_framerate/index.php</a:t>
            </a:r>
            <a:endParaRPr lang="en-US" dirty="0" smtClean="0"/>
          </a:p>
          <a:p>
            <a:pPr lvl="1"/>
            <a:r>
              <a:rPr lang="en-AU" dirty="0" smtClean="0"/>
              <a:t>Another </a:t>
            </a:r>
            <a:r>
              <a:rPr lang="en-AU" dirty="0" smtClean="0"/>
              <a:t>article about how to separate your update and rendering loops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4160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References</a:t>
            </a:r>
            <a:endParaRPr lang="en-AU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323850" y="1203325"/>
            <a:ext cx="7777163" cy="3384550"/>
          </a:xfrm>
        </p:spPr>
        <p:txBody>
          <a:bodyPr>
            <a:normAutofit fontScale="92500"/>
          </a:bodyPr>
          <a:lstStyle/>
          <a:p>
            <a:r>
              <a:rPr lang="en-AU" dirty="0"/>
              <a:t>Fabien </a:t>
            </a:r>
            <a:r>
              <a:rPr lang="en-AU" dirty="0" err="1"/>
              <a:t>Sanglard</a:t>
            </a:r>
            <a:r>
              <a:rPr lang="en-AU" dirty="0"/>
              <a:t>. </a:t>
            </a:r>
            <a:r>
              <a:rPr lang="en-AU" dirty="0"/>
              <a:t>2016. </a:t>
            </a:r>
            <a:r>
              <a:rPr lang="en-AU" i="1" dirty="0"/>
              <a:t>Game timers: Issues and solutions of variable framerate</a:t>
            </a:r>
            <a:r>
              <a:rPr lang="en-AU" dirty="0"/>
              <a:t>. [ONLINE] Available at: </a:t>
            </a:r>
            <a:r>
              <a:rPr lang="en-AU" u="sng" dirty="0">
                <a:hlinkClick r:id="rId2"/>
              </a:rPr>
              <a:t>http://fabiensanglard.net/timer_and_framerate/index.php</a:t>
            </a:r>
            <a:r>
              <a:rPr lang="en-AU" dirty="0"/>
              <a:t>. [Accessed 04 February 2016</a:t>
            </a:r>
            <a:r>
              <a:rPr lang="en-AU" dirty="0" smtClean="0"/>
              <a:t>].</a:t>
            </a:r>
          </a:p>
          <a:p>
            <a:r>
              <a:rPr lang="en-AU" dirty="0" smtClean="0"/>
              <a:t>Glenn Fiedler. </a:t>
            </a:r>
            <a:r>
              <a:rPr lang="en-AU" dirty="0"/>
              <a:t>2016</a:t>
            </a:r>
            <a:r>
              <a:rPr lang="en-AU" dirty="0" smtClean="0"/>
              <a:t>. </a:t>
            </a:r>
            <a:r>
              <a:rPr lang="en-AU" i="1" dirty="0" smtClean="0"/>
              <a:t>Fix </a:t>
            </a:r>
            <a:r>
              <a:rPr lang="en-AU" i="1" dirty="0"/>
              <a:t>Your </a:t>
            </a:r>
            <a:r>
              <a:rPr lang="en-AU" i="1" dirty="0" err="1"/>
              <a:t>Timestep</a:t>
            </a:r>
            <a:r>
              <a:rPr lang="en-AU" i="1" dirty="0"/>
              <a:t>!</a:t>
            </a:r>
            <a:r>
              <a:rPr lang="en-AU" dirty="0"/>
              <a:t>. [ONLINE] Available at: </a:t>
            </a:r>
            <a:r>
              <a:rPr lang="en-AU" u="sng" dirty="0">
                <a:hlinkClick r:id="rId3"/>
              </a:rPr>
              <a:t>http://gafferongames.com/game-physics/fix-your-timestep/</a:t>
            </a:r>
            <a:r>
              <a:rPr lang="en-AU" dirty="0"/>
              <a:t>. [Accessed 04 February 2016].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34623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Why is timing important?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200151"/>
            <a:ext cx="7643192" cy="3394472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lang="en-AU" dirty="0" smtClean="0"/>
              <a:t>Timing is hugely important for games</a:t>
            </a:r>
          </a:p>
          <a:p>
            <a:r>
              <a:rPr lang="en-AU" dirty="0" smtClean="0"/>
              <a:t>Critical for:</a:t>
            </a:r>
          </a:p>
          <a:p>
            <a:pPr lvl="1"/>
            <a:r>
              <a:rPr lang="en-AU" dirty="0" smtClean="0"/>
              <a:t>Animation playback</a:t>
            </a:r>
          </a:p>
          <a:p>
            <a:pPr lvl="1"/>
            <a:r>
              <a:rPr lang="en-AU" dirty="0" smtClean="0"/>
              <a:t>Physics simulation</a:t>
            </a:r>
          </a:p>
          <a:p>
            <a:pPr lvl="1"/>
            <a:r>
              <a:rPr lang="en-AU" dirty="0" smtClean="0"/>
              <a:t>Movement speeds</a:t>
            </a:r>
          </a:p>
          <a:p>
            <a:pPr lvl="1"/>
            <a:r>
              <a:rPr lang="en-AU" dirty="0" smtClean="0"/>
              <a:t>All sorts of gameplay mechanics</a:t>
            </a:r>
          </a:p>
          <a:p>
            <a:pPr lvl="2"/>
            <a:r>
              <a:rPr lang="en-AU" dirty="0" smtClean="0"/>
              <a:t>Everything from weapon fire rates to speed run challenges</a:t>
            </a:r>
          </a:p>
          <a:p>
            <a:pPr marL="914400" lvl="2" indent="0">
              <a:buNone/>
            </a:pPr>
            <a:r>
              <a:rPr lang="en-AU" dirty="0"/>
              <a:t> </a:t>
            </a:r>
            <a:endParaRPr lang="en-AU" dirty="0" smtClean="0"/>
          </a:p>
          <a:p>
            <a:pPr lvl="1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48164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The varying speeds of CPUs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23528" y="1200151"/>
            <a:ext cx="8064896" cy="3394472"/>
          </a:xfrm>
          <a:prstGeom prst="rect">
            <a:avLst/>
          </a:prstGeom>
        </p:spPr>
        <p:txBody>
          <a:bodyPr/>
          <a:lstStyle/>
          <a:p>
            <a:r>
              <a:rPr lang="en-AU" dirty="0" smtClean="0"/>
              <a:t>Take this piece of code:</a:t>
            </a:r>
          </a:p>
          <a:p>
            <a:endParaRPr lang="en-AU" dirty="0"/>
          </a:p>
        </p:txBody>
      </p:sp>
      <p:sp>
        <p:nvSpPr>
          <p:cNvPr id="6" name="TextBox 5"/>
          <p:cNvSpPr txBox="1"/>
          <p:nvPr/>
        </p:nvSpPr>
        <p:spPr>
          <a:xfrm>
            <a:off x="1475656" y="2211710"/>
            <a:ext cx="5760640" cy="230832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prstClr val="black"/>
                </a:solidFill>
                <a:latin typeface="Consolas"/>
              </a:rPr>
              <a:t>player-&gt;</a:t>
            </a:r>
            <a:r>
              <a:rPr lang="en-AU" dirty="0" err="1" smtClean="0">
                <a:solidFill>
                  <a:srgbClr val="000080"/>
                </a:solidFill>
                <a:latin typeface="Consolas"/>
              </a:rPr>
              <a:t>position</a:t>
            </a:r>
            <a:r>
              <a:rPr lang="en-AU" dirty="0" err="1" smtClean="0">
                <a:solidFill>
                  <a:prstClr val="black"/>
                </a:solidFill>
                <a:latin typeface="Consolas"/>
              </a:rPr>
              <a:t>.</a:t>
            </a:r>
            <a:r>
              <a:rPr lang="en-AU" dirty="0" err="1" smtClean="0">
                <a:solidFill>
                  <a:srgbClr val="000080"/>
                </a:solidFill>
                <a:latin typeface="Consolas"/>
              </a:rPr>
              <a:t>x</a:t>
            </a:r>
            <a:r>
              <a:rPr lang="en-AU" dirty="0" smtClean="0">
                <a:solidFill>
                  <a:srgbClr val="000080"/>
                </a:solidFill>
                <a:latin typeface="Consolas"/>
              </a:rPr>
              <a:t> = 0;</a:t>
            </a:r>
          </a:p>
          <a:p>
            <a:r>
              <a:rPr lang="en-AU" dirty="0">
                <a:solidFill>
                  <a:srgbClr val="0000FF"/>
                </a:solidFill>
                <a:latin typeface="Consolas"/>
              </a:rPr>
              <a:t>float</a:t>
            </a:r>
            <a:r>
              <a:rPr lang="en-AU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AU" dirty="0" err="1">
                <a:solidFill>
                  <a:srgbClr val="000080"/>
                </a:solidFill>
                <a:latin typeface="Consolas"/>
              </a:rPr>
              <a:t>fPlayerSpeed</a:t>
            </a:r>
            <a:r>
              <a:rPr lang="en-AU" dirty="0">
                <a:solidFill>
                  <a:prstClr val="black"/>
                </a:solidFill>
                <a:latin typeface="Consolas"/>
              </a:rPr>
              <a:t> = 0.1f</a:t>
            </a:r>
            <a:r>
              <a:rPr lang="en-AU" dirty="0" smtClean="0">
                <a:solidFill>
                  <a:prstClr val="black"/>
                </a:solidFill>
                <a:latin typeface="Consolas"/>
              </a:rPr>
              <a:t>;</a:t>
            </a:r>
          </a:p>
          <a:p>
            <a:endParaRPr lang="en-AU" dirty="0" smtClean="0">
              <a:solidFill>
                <a:srgbClr val="0000FF"/>
              </a:solidFill>
              <a:latin typeface="Consolas"/>
            </a:endParaRPr>
          </a:p>
          <a:p>
            <a:r>
              <a:rPr lang="en-AU" dirty="0" smtClean="0">
                <a:solidFill>
                  <a:srgbClr val="0000FF"/>
                </a:solidFill>
                <a:latin typeface="Consolas"/>
              </a:rPr>
              <a:t>while</a:t>
            </a:r>
            <a:r>
              <a:rPr lang="en-AU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AU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AU" dirty="0">
                <a:solidFill>
                  <a:srgbClr val="0000FF"/>
                </a:solidFill>
                <a:latin typeface="Consolas"/>
              </a:rPr>
              <a:t>true</a:t>
            </a:r>
            <a:r>
              <a:rPr lang="en-AU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AU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AU" dirty="0" smtClean="0">
                <a:solidFill>
                  <a:prstClr val="black"/>
                </a:solidFill>
                <a:latin typeface="Consolas"/>
              </a:rPr>
              <a:t>	player-</a:t>
            </a:r>
            <a:r>
              <a:rPr lang="en-AU" dirty="0">
                <a:solidFill>
                  <a:prstClr val="black"/>
                </a:solidFill>
                <a:latin typeface="Consolas"/>
              </a:rPr>
              <a:t>&gt;</a:t>
            </a:r>
            <a:r>
              <a:rPr lang="en-AU" dirty="0" err="1">
                <a:solidFill>
                  <a:srgbClr val="000080"/>
                </a:solidFill>
                <a:latin typeface="Consolas"/>
              </a:rPr>
              <a:t>position</a:t>
            </a:r>
            <a:r>
              <a:rPr lang="en-AU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AU" dirty="0" err="1">
                <a:solidFill>
                  <a:srgbClr val="000080"/>
                </a:solidFill>
                <a:latin typeface="Consolas"/>
              </a:rPr>
              <a:t>x</a:t>
            </a:r>
            <a:r>
              <a:rPr lang="en-AU" dirty="0">
                <a:solidFill>
                  <a:prstClr val="black"/>
                </a:solidFill>
                <a:latin typeface="Consolas"/>
              </a:rPr>
              <a:t> += </a:t>
            </a:r>
            <a:r>
              <a:rPr lang="en-AU" dirty="0" err="1" smtClean="0">
                <a:solidFill>
                  <a:srgbClr val="000080"/>
                </a:solidFill>
                <a:latin typeface="Consolas"/>
              </a:rPr>
              <a:t>fPlayerSpeed</a:t>
            </a:r>
            <a:r>
              <a:rPr lang="en-AU" dirty="0" smtClean="0">
                <a:solidFill>
                  <a:prstClr val="black"/>
                </a:solidFill>
                <a:latin typeface="Consolas"/>
              </a:rPr>
              <a:t>;</a:t>
            </a:r>
            <a:endParaRPr lang="en-AU" dirty="0">
              <a:solidFill>
                <a:prstClr val="black"/>
              </a:solidFill>
              <a:latin typeface="Consolas"/>
            </a:endParaRPr>
          </a:p>
          <a:p>
            <a:r>
              <a:rPr lang="en-AU" dirty="0" smtClean="0">
                <a:solidFill>
                  <a:prstClr val="black"/>
                </a:solidFill>
                <a:latin typeface="Consolas"/>
              </a:rPr>
              <a:t>	World-</a:t>
            </a:r>
            <a:r>
              <a:rPr lang="en-AU" dirty="0">
                <a:solidFill>
                  <a:prstClr val="black"/>
                </a:solidFill>
                <a:latin typeface="Consolas"/>
              </a:rPr>
              <a:t>&gt;</a:t>
            </a:r>
            <a:r>
              <a:rPr lang="en-AU" dirty="0">
                <a:solidFill>
                  <a:srgbClr val="880000"/>
                </a:solidFill>
                <a:latin typeface="Consolas"/>
              </a:rPr>
              <a:t>render</a:t>
            </a:r>
            <a:r>
              <a:rPr lang="en-AU" dirty="0" smtClean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AU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AU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02225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The varying speeds of CPUs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23528" y="1200151"/>
            <a:ext cx="8064896" cy="3394472"/>
          </a:xfrm>
          <a:prstGeom prst="rect">
            <a:avLst/>
          </a:prstGeom>
        </p:spPr>
        <p:txBody>
          <a:bodyPr/>
          <a:lstStyle/>
          <a:p>
            <a:r>
              <a:rPr lang="en-AU" dirty="0" smtClean="0"/>
              <a:t>What happens to this piece of code as 	         world-&gt;render() takes more or less time to finish?</a:t>
            </a:r>
          </a:p>
          <a:p>
            <a:endParaRPr lang="en-AU" dirty="0"/>
          </a:p>
        </p:txBody>
      </p:sp>
      <p:sp>
        <p:nvSpPr>
          <p:cNvPr id="5" name="TextBox 4"/>
          <p:cNvSpPr txBox="1"/>
          <p:nvPr/>
        </p:nvSpPr>
        <p:spPr>
          <a:xfrm>
            <a:off x="1475656" y="2211710"/>
            <a:ext cx="5760640" cy="230832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prstClr val="black"/>
                </a:solidFill>
                <a:latin typeface="Consolas"/>
              </a:rPr>
              <a:t>player-&gt;</a:t>
            </a:r>
            <a:r>
              <a:rPr lang="en-AU" dirty="0" err="1" smtClean="0">
                <a:solidFill>
                  <a:srgbClr val="000080"/>
                </a:solidFill>
                <a:latin typeface="Consolas"/>
              </a:rPr>
              <a:t>position</a:t>
            </a:r>
            <a:r>
              <a:rPr lang="en-AU" dirty="0" err="1" smtClean="0">
                <a:solidFill>
                  <a:prstClr val="black"/>
                </a:solidFill>
                <a:latin typeface="Consolas"/>
              </a:rPr>
              <a:t>.</a:t>
            </a:r>
            <a:r>
              <a:rPr lang="en-AU" dirty="0" err="1" smtClean="0">
                <a:solidFill>
                  <a:srgbClr val="000080"/>
                </a:solidFill>
                <a:latin typeface="Consolas"/>
              </a:rPr>
              <a:t>x</a:t>
            </a:r>
            <a:r>
              <a:rPr lang="en-AU" dirty="0" smtClean="0">
                <a:solidFill>
                  <a:srgbClr val="000080"/>
                </a:solidFill>
                <a:latin typeface="Consolas"/>
              </a:rPr>
              <a:t> = 0;</a:t>
            </a:r>
          </a:p>
          <a:p>
            <a:r>
              <a:rPr lang="en-AU" dirty="0">
                <a:solidFill>
                  <a:srgbClr val="0000FF"/>
                </a:solidFill>
                <a:latin typeface="Consolas"/>
              </a:rPr>
              <a:t>float</a:t>
            </a:r>
            <a:r>
              <a:rPr lang="en-AU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AU" dirty="0" err="1">
                <a:solidFill>
                  <a:srgbClr val="000080"/>
                </a:solidFill>
                <a:latin typeface="Consolas"/>
              </a:rPr>
              <a:t>fPlayerSpeed</a:t>
            </a:r>
            <a:r>
              <a:rPr lang="en-AU" dirty="0">
                <a:solidFill>
                  <a:prstClr val="black"/>
                </a:solidFill>
                <a:latin typeface="Consolas"/>
              </a:rPr>
              <a:t> = 0.1f</a:t>
            </a:r>
            <a:r>
              <a:rPr lang="en-AU" dirty="0" smtClean="0">
                <a:solidFill>
                  <a:prstClr val="black"/>
                </a:solidFill>
                <a:latin typeface="Consolas"/>
              </a:rPr>
              <a:t>;</a:t>
            </a:r>
          </a:p>
          <a:p>
            <a:endParaRPr lang="en-AU" dirty="0" smtClean="0">
              <a:solidFill>
                <a:srgbClr val="0000FF"/>
              </a:solidFill>
              <a:latin typeface="Consolas"/>
            </a:endParaRPr>
          </a:p>
          <a:p>
            <a:r>
              <a:rPr lang="en-AU" dirty="0" smtClean="0">
                <a:solidFill>
                  <a:srgbClr val="0000FF"/>
                </a:solidFill>
                <a:latin typeface="Consolas"/>
              </a:rPr>
              <a:t>while</a:t>
            </a:r>
            <a:r>
              <a:rPr lang="en-AU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AU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AU" dirty="0">
                <a:solidFill>
                  <a:srgbClr val="0000FF"/>
                </a:solidFill>
                <a:latin typeface="Consolas"/>
              </a:rPr>
              <a:t>true</a:t>
            </a:r>
            <a:r>
              <a:rPr lang="en-AU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AU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AU" dirty="0" smtClean="0">
                <a:solidFill>
                  <a:prstClr val="black"/>
                </a:solidFill>
                <a:latin typeface="Consolas"/>
              </a:rPr>
              <a:t>	player-</a:t>
            </a:r>
            <a:r>
              <a:rPr lang="en-AU" dirty="0">
                <a:solidFill>
                  <a:prstClr val="black"/>
                </a:solidFill>
                <a:latin typeface="Consolas"/>
              </a:rPr>
              <a:t>&gt;</a:t>
            </a:r>
            <a:r>
              <a:rPr lang="en-AU" dirty="0" err="1">
                <a:solidFill>
                  <a:srgbClr val="000080"/>
                </a:solidFill>
                <a:latin typeface="Consolas"/>
              </a:rPr>
              <a:t>position</a:t>
            </a:r>
            <a:r>
              <a:rPr lang="en-AU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AU" dirty="0" err="1">
                <a:solidFill>
                  <a:srgbClr val="000080"/>
                </a:solidFill>
                <a:latin typeface="Consolas"/>
              </a:rPr>
              <a:t>x</a:t>
            </a:r>
            <a:r>
              <a:rPr lang="en-AU" dirty="0">
                <a:solidFill>
                  <a:prstClr val="black"/>
                </a:solidFill>
                <a:latin typeface="Consolas"/>
              </a:rPr>
              <a:t> += </a:t>
            </a:r>
            <a:r>
              <a:rPr lang="en-AU" dirty="0" err="1" smtClean="0">
                <a:solidFill>
                  <a:srgbClr val="000080"/>
                </a:solidFill>
                <a:latin typeface="Consolas"/>
              </a:rPr>
              <a:t>fPlayerSpeed</a:t>
            </a:r>
            <a:r>
              <a:rPr lang="en-AU" dirty="0" smtClean="0">
                <a:solidFill>
                  <a:prstClr val="black"/>
                </a:solidFill>
                <a:latin typeface="Consolas"/>
              </a:rPr>
              <a:t>;</a:t>
            </a:r>
            <a:endParaRPr lang="en-AU" dirty="0">
              <a:solidFill>
                <a:prstClr val="black"/>
              </a:solidFill>
              <a:latin typeface="Consolas"/>
            </a:endParaRPr>
          </a:p>
          <a:p>
            <a:r>
              <a:rPr lang="en-AU" dirty="0" smtClean="0">
                <a:solidFill>
                  <a:prstClr val="black"/>
                </a:solidFill>
                <a:latin typeface="Consolas"/>
              </a:rPr>
              <a:t>	World-</a:t>
            </a:r>
            <a:r>
              <a:rPr lang="en-AU" dirty="0">
                <a:solidFill>
                  <a:prstClr val="black"/>
                </a:solidFill>
                <a:latin typeface="Consolas"/>
              </a:rPr>
              <a:t>&gt;</a:t>
            </a:r>
            <a:r>
              <a:rPr lang="en-AU" dirty="0">
                <a:solidFill>
                  <a:srgbClr val="880000"/>
                </a:solidFill>
                <a:latin typeface="Consolas"/>
              </a:rPr>
              <a:t>render</a:t>
            </a:r>
            <a:r>
              <a:rPr lang="en-AU" dirty="0" smtClean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AU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AU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415225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Player Position over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23528" y="1200151"/>
            <a:ext cx="8064896" cy="3394472"/>
          </a:xfrm>
          <a:prstGeom prst="rect">
            <a:avLst/>
          </a:prstGeom>
        </p:spPr>
        <p:txBody>
          <a:bodyPr/>
          <a:lstStyle/>
          <a:p>
            <a:endParaRPr lang="en-AU" dirty="0"/>
          </a:p>
        </p:txBody>
      </p:sp>
      <p:graphicFrame>
        <p:nvGraphicFramePr>
          <p:cNvPr id="5" name="Content Placeholder 3"/>
          <p:cNvGraphicFramePr>
            <a:graphicFrameLocks/>
          </p:cNvGraphicFramePr>
          <p:nvPr>
            <p:extLst/>
          </p:nvPr>
        </p:nvGraphicFramePr>
        <p:xfrm>
          <a:off x="457200" y="1200150"/>
          <a:ext cx="8229599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2082"/>
                <a:gridCol w="1532082"/>
                <a:gridCol w="2812918"/>
                <a:gridCol w="235251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i="0" dirty="0" smtClean="0"/>
                        <a:t>Frame</a:t>
                      </a:r>
                      <a:endParaRPr lang="en-AU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i="0" dirty="0" smtClean="0"/>
                        <a:t>Time</a:t>
                      </a:r>
                      <a:endParaRPr lang="en-AU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i="0" dirty="0" smtClean="0"/>
                        <a:t>Time for world to render</a:t>
                      </a:r>
                      <a:endParaRPr lang="en-AU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i="0" dirty="0" smtClean="0"/>
                        <a:t>Player position</a:t>
                      </a:r>
                      <a:endParaRPr lang="en-AU" i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i="0" dirty="0" smtClean="0"/>
                        <a:t>0</a:t>
                      </a:r>
                      <a:endParaRPr lang="en-AU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i="0" dirty="0" smtClean="0"/>
                        <a:t>0</a:t>
                      </a:r>
                      <a:endParaRPr lang="en-AU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i="0" dirty="0" smtClean="0"/>
                        <a:t>0.1</a:t>
                      </a:r>
                      <a:endParaRPr lang="en-AU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i="0" dirty="0" smtClean="0"/>
                        <a:t>0</a:t>
                      </a:r>
                      <a:endParaRPr lang="en-AU" i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i="0" dirty="0" smtClean="0"/>
                        <a:t>1</a:t>
                      </a:r>
                      <a:endParaRPr lang="en-AU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i="0" dirty="0" smtClean="0"/>
                        <a:t>0.1</a:t>
                      </a:r>
                      <a:endParaRPr lang="en-AU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i="0" dirty="0" smtClean="0"/>
                        <a:t>0.15</a:t>
                      </a:r>
                      <a:endParaRPr lang="en-AU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i="0" dirty="0" smtClean="0"/>
                        <a:t>0.1</a:t>
                      </a:r>
                      <a:endParaRPr lang="en-AU" i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i="0" dirty="0" smtClean="0"/>
                        <a:t>2</a:t>
                      </a:r>
                      <a:endParaRPr lang="en-AU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i="0" dirty="0" smtClean="0"/>
                        <a:t>0.25</a:t>
                      </a:r>
                      <a:endParaRPr lang="en-AU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i="0" dirty="0" smtClean="0"/>
                        <a:t>0.2</a:t>
                      </a:r>
                      <a:endParaRPr lang="en-AU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i="0" dirty="0" smtClean="0"/>
                        <a:t>0.2</a:t>
                      </a:r>
                      <a:endParaRPr lang="en-AU" i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i="0" dirty="0" smtClean="0"/>
                        <a:t>3</a:t>
                      </a:r>
                      <a:endParaRPr lang="en-AU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i="0" dirty="0" smtClean="0"/>
                        <a:t>0.45</a:t>
                      </a:r>
                      <a:endParaRPr lang="en-AU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i="0" dirty="0" smtClean="0"/>
                        <a:t>0.05</a:t>
                      </a:r>
                      <a:endParaRPr lang="en-AU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i="0" dirty="0" smtClean="0"/>
                        <a:t>0.3</a:t>
                      </a:r>
                      <a:endParaRPr lang="en-AU" i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i="0" dirty="0" smtClean="0"/>
                        <a:t>4</a:t>
                      </a:r>
                      <a:endParaRPr lang="en-AU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i="0" dirty="0" smtClean="0"/>
                        <a:t>0.5</a:t>
                      </a:r>
                      <a:endParaRPr lang="en-AU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i="0" dirty="0" smtClean="0"/>
                        <a:t>0.05</a:t>
                      </a:r>
                      <a:endParaRPr lang="en-AU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i="0" dirty="0" smtClean="0"/>
                        <a:t>0.4</a:t>
                      </a:r>
                      <a:endParaRPr lang="en-AU" i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i="0" dirty="0" smtClean="0"/>
                        <a:t>5</a:t>
                      </a:r>
                      <a:endParaRPr lang="en-AU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i="0" dirty="0" smtClean="0"/>
                        <a:t>0.55</a:t>
                      </a:r>
                      <a:endParaRPr lang="en-AU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i="0" dirty="0" smtClean="0"/>
                        <a:t>0.4</a:t>
                      </a:r>
                      <a:endParaRPr lang="en-AU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i="0" dirty="0" smtClean="0"/>
                        <a:t>0.5</a:t>
                      </a:r>
                      <a:endParaRPr lang="en-AU" i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i="0" dirty="0" smtClean="0"/>
                        <a:t>6</a:t>
                      </a:r>
                      <a:endParaRPr lang="en-AU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i="0" dirty="0" smtClean="0"/>
                        <a:t>0.95</a:t>
                      </a:r>
                      <a:endParaRPr lang="en-AU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i="0" dirty="0" smtClean="0"/>
                        <a:t>0.25</a:t>
                      </a:r>
                      <a:endParaRPr lang="en-AU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i="0" dirty="0" smtClean="0"/>
                        <a:t>0.6</a:t>
                      </a:r>
                      <a:endParaRPr lang="en-AU" i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i="0" dirty="0" smtClean="0"/>
                        <a:t>7</a:t>
                      </a:r>
                      <a:endParaRPr lang="en-AU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i="0" dirty="0" smtClean="0"/>
                        <a:t>1.2</a:t>
                      </a:r>
                      <a:endParaRPr lang="en-AU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i="0" dirty="0" smtClean="0"/>
                        <a:t>0.1</a:t>
                      </a:r>
                      <a:endParaRPr lang="en-AU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i="0" dirty="0" smtClean="0"/>
                        <a:t>0.7</a:t>
                      </a:r>
                      <a:endParaRPr lang="en-AU" i="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9521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Player Position over time</a:t>
            </a:r>
            <a:endParaRPr lang="en-AU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4294967295"/>
            <p:extLst/>
          </p:nvPr>
        </p:nvGraphicFramePr>
        <p:xfrm>
          <a:off x="539552" y="1203598"/>
          <a:ext cx="8147248" cy="28117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55513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Player Position over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200151"/>
            <a:ext cx="7571184" cy="339447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AU" dirty="0" smtClean="0"/>
              <a:t>The code is clearly showing that the player should be moving at a constant speed.</a:t>
            </a:r>
          </a:p>
          <a:p>
            <a:endParaRPr lang="en-AU" dirty="0" smtClean="0"/>
          </a:p>
          <a:p>
            <a:r>
              <a:rPr lang="en-AU" dirty="0" smtClean="0"/>
              <a:t>Looking at the graph we can see the player stutters, slows down and speeds up over time.</a:t>
            </a:r>
          </a:p>
          <a:p>
            <a:pPr marL="457200" lvl="1" indent="0">
              <a:buNone/>
            </a:pPr>
            <a:r>
              <a:rPr lang="en-AU" dirty="0" smtClean="0"/>
              <a:t>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41579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 smtClean="0"/>
              <a:t>Framerate</a:t>
            </a:r>
            <a:r>
              <a:rPr lang="en-AU" dirty="0" smtClean="0"/>
              <a:t> dependant movement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200151"/>
            <a:ext cx="7643192" cy="3394472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r>
              <a:rPr lang="en-AU" dirty="0" smtClean="0"/>
              <a:t>The player’s movement in this example is framerate dependant.</a:t>
            </a:r>
          </a:p>
          <a:p>
            <a:r>
              <a:rPr lang="en-AU" dirty="0" smtClean="0"/>
              <a:t>The player moves exactly 0.1 units per frame, but each frame itself does not take a constant time</a:t>
            </a:r>
          </a:p>
          <a:p>
            <a:pPr lvl="1"/>
            <a:r>
              <a:rPr lang="en-AU" dirty="0" smtClean="0"/>
              <a:t>player’s speed changes along with the framerate.</a:t>
            </a:r>
          </a:p>
          <a:p>
            <a:r>
              <a:rPr lang="en-AU" dirty="0"/>
              <a:t>If we ran this on </a:t>
            </a:r>
            <a:r>
              <a:rPr lang="en-AU" dirty="0" smtClean="0"/>
              <a:t>different computers</a:t>
            </a:r>
            <a:r>
              <a:rPr lang="en-AU" dirty="0"/>
              <a:t>, the problem would be worse.</a:t>
            </a:r>
          </a:p>
          <a:p>
            <a:pPr lvl="1"/>
            <a:r>
              <a:rPr lang="en-AU" dirty="0"/>
              <a:t>The player would move faster or slower depending on how fast the computer could render the world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7197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9.0&quot;&gt;&lt;object type=&quot;1&quot; unique_id=&quot;10001&quot;&gt;&lt;object type=&quot;2&quot; unique_id=&quot;10002&quot;&gt;&lt;object type=&quot;3&quot; unique_id=&quot;10003&quot;&gt;&lt;property id=&quot;20148&quot; value=&quot;5&quot;/&gt;&lt;property id=&quot;20300&quot; value=&quot;Slide 1 - &amp;quot;Frame Independent Movement&amp;quot;&quot;/&gt;&lt;property id=&quot;20307&quot; value=&quot;263&quot;/&gt;&lt;/object&gt;&lt;object type=&quot;3&quot; unique_id=&quot;10010&quot;&gt;&lt;property id=&quot;20148&quot; value=&quot;5&quot;/&gt;&lt;property id=&quot;20300&quot; value=&quot;Slide 28 - &amp;quot;References&amp;quot;&quot;/&gt;&lt;property id=&quot;20307&quot; value=&quot;271&quot;/&gt;&lt;/object&gt;&lt;object type=&quot;3&quot; unique_id=&quot;10723&quot;&gt;&lt;property id=&quot;20148&quot; value=&quot;5&quot;/&gt;&lt;property id=&quot;20300&quot; value=&quot;Slide 2 - &amp;quot;Contents&amp;quot;&quot;/&gt;&lt;property id=&quot;20307&quot; value=&quot;272&quot;/&gt;&lt;/object&gt;&lt;object type=&quot;3&quot; unique_id=&quot;10724&quot;&gt;&lt;property id=&quot;20148&quot; value=&quot;5&quot;/&gt;&lt;property id=&quot;20300&quot; value=&quot;Slide 3 - &amp;quot;Why is timing important?&amp;quot;&quot;/&gt;&lt;property id=&quot;20307&quot; value=&quot;273&quot;/&gt;&lt;/object&gt;&lt;object type=&quot;3&quot; unique_id=&quot;10725&quot;&gt;&lt;property id=&quot;20148&quot; value=&quot;5&quot;/&gt;&lt;property id=&quot;20300&quot; value=&quot;Slide 4 - &amp;quot;The varying speeds of CPUs&amp;quot;&quot;/&gt;&lt;property id=&quot;20307&quot; value=&quot;274&quot;/&gt;&lt;/object&gt;&lt;object type=&quot;3&quot; unique_id=&quot;10726&quot;&gt;&lt;property id=&quot;20148&quot; value=&quot;5&quot;/&gt;&lt;property id=&quot;20300&quot; value=&quot;Slide 5 - &amp;quot;The varying speeds of CPUs&amp;quot;&quot;/&gt;&lt;property id=&quot;20307&quot; value=&quot;275&quot;/&gt;&lt;/object&gt;&lt;object type=&quot;3&quot; unique_id=&quot;10727&quot;&gt;&lt;property id=&quot;20148&quot; value=&quot;5&quot;/&gt;&lt;property id=&quot;20300&quot; value=&quot;Slide 6 - &amp;quot;Player Position over time&amp;quot;&quot;/&gt;&lt;property id=&quot;20307&quot; value=&quot;276&quot;/&gt;&lt;/object&gt;&lt;object type=&quot;3&quot; unique_id=&quot;10728&quot;&gt;&lt;property id=&quot;20148&quot; value=&quot;5&quot;/&gt;&lt;property id=&quot;20300&quot; value=&quot;Slide 7 - &amp;quot;Player Position over time&amp;quot;&quot;/&gt;&lt;property id=&quot;20307&quot; value=&quot;277&quot;/&gt;&lt;/object&gt;&lt;object type=&quot;3&quot; unique_id=&quot;10729&quot;&gt;&lt;property id=&quot;20148&quot; value=&quot;5&quot;/&gt;&lt;property id=&quot;20300&quot; value=&quot;Slide 8 - &amp;quot;Player Position over time&amp;quot;&quot;/&gt;&lt;property id=&quot;20307&quot; value=&quot;278&quot;/&gt;&lt;/object&gt;&lt;object type=&quot;3&quot; unique_id=&quot;10730&quot;&gt;&lt;property id=&quot;20148&quot; value=&quot;5&quot;/&gt;&lt;property id=&quot;20300&quot; value=&quot;Slide 9 - &amp;quot;Framerate dependant movement&amp;quot;&quot;/&gt;&lt;property id=&quot;20307&quot; value=&quot;279&quot;/&gt;&lt;/object&gt;&lt;object type=&quot;3&quot; unique_id=&quot;10731&quot;&gt;&lt;property id=&quot;20148&quot; value=&quot;5&quot;/&gt;&lt;property id=&quot;20300&quot; value=&quot;Slide 10 - &amp;quot;How do we fix this?&amp;quot;&quot;/&gt;&lt;property id=&quot;20307&quot; value=&quot;280&quot;/&gt;&lt;/object&gt;&lt;object type=&quot;3&quot; unique_id=&quot;10732&quot;&gt;&lt;property id=&quot;20148&quot; value=&quot;5&quot;/&gt;&lt;property id=&quot;20300&quot; value=&quot;Slide 11 - &amp;quot;Using delta time&amp;quot;&quot;/&gt;&lt;property id=&quot;20307&quot; value=&quot;281&quot;/&gt;&lt;/object&gt;&lt;object type=&quot;3&quot; unique_id=&quot;10733&quot;&gt;&lt;property id=&quot;20148&quot; value=&quot;5&quot;/&gt;&lt;property id=&quot;20300&quot; value=&quot;Slide 12 - &amp;quot;Using delta time&amp;quot;&quot;/&gt;&lt;property id=&quot;20307&quot; value=&quot;282&quot;/&gt;&lt;/object&gt;&lt;object type=&quot;3&quot; unique_id=&quot;10734&quot;&gt;&lt;property id=&quot;20148&quot; value=&quot;5&quot;/&gt;&lt;property id=&quot;20300&quot; value=&quot;Slide 13 - &amp;quot;Using delta time&amp;quot;&quot;/&gt;&lt;property id=&quot;20307&quot; value=&quot;283&quot;/&gt;&lt;/object&gt;&lt;object type=&quot;3&quot; unique_id=&quot;10735&quot;&gt;&lt;property id=&quot;20148&quot; value=&quot;5&quot;/&gt;&lt;property id=&quot;20300&quot; value=&quot;Slide 14 - &amp;quot;Player Position over time&amp;quot;&quot;/&gt;&lt;property id=&quot;20307&quot; value=&quot;284&quot;/&gt;&lt;/object&gt;&lt;object type=&quot;3&quot; unique_id=&quot;10736&quot;&gt;&lt;property id=&quot;20148&quot; value=&quot;5&quot;/&gt;&lt;property id=&quot;20300&quot; value=&quot;Slide 15 - &amp;quot;Player Position over time&amp;quot;&quot;/&gt;&lt;property id=&quot;20307&quot; value=&quot;285&quot;/&gt;&lt;/object&gt;&lt;object type=&quot;3&quot; unique_id=&quot;10737&quot;&gt;&lt;property id=&quot;20148&quot; value=&quot;5&quot;/&gt;&lt;property id=&quot;20300&quot; value=&quot;Slide 16 - &amp;quot;Implementing Delta Time&amp;quot;&quot;/&gt;&lt;property id=&quot;20307&quot; value=&quot;286&quot;/&gt;&lt;/object&gt;&lt;object type=&quot;3&quot; unique_id=&quot;10738&quot;&gt;&lt;property id=&quot;20148&quot; value=&quot;5&quot;/&gt;&lt;property id=&quot;20300&quot; value=&quot;Slide 17 - &amp;quot;Chrono&amp;quot;&quot;/&gt;&lt;property id=&quot;20307&quot; value=&quot;287&quot;/&gt;&lt;/object&gt;&lt;object type=&quot;3&quot; unique_id=&quot;10739&quot;&gt;&lt;property id=&quot;20148&quot; value=&quot;5&quot;/&gt;&lt;property id=&quot;20300&quot; value=&quot;Slide 18 - &amp;quot;high_resolution_clock&amp;quot;&quot;/&gt;&lt;property id=&quot;20307&quot; value=&quot;288&quot;/&gt;&lt;/object&gt;&lt;object type=&quot;3&quot; unique_id=&quot;10740&quot;&gt;&lt;property id=&quot;20148&quot; value=&quot;5&quot;/&gt;&lt;property id=&quot;20300&quot; value=&quot;Slide 19 - &amp;quot;time_point&amp;quot;&quot;/&gt;&lt;property id=&quot;20307&quot; value=&quot;289&quot;/&gt;&lt;/object&gt;&lt;object type=&quot;3&quot; unique_id=&quot;10741&quot;&gt;&lt;property id=&quot;20148&quot; value=&quot;5&quot;/&gt;&lt;property id=&quot;20300&quot; value=&quot;Slide 20 - &amp;quot;duration&amp;quot;&quot;/&gt;&lt;property id=&quot;20307&quot; value=&quot;290&quot;/&gt;&lt;/object&gt;&lt;object type=&quot;3&quot; unique_id=&quot;10742&quot;&gt;&lt;property id=&quot;20148&quot; value=&quot;5&quot;/&gt;&lt;property id=&quot;20300&quot; value=&quot;Slide 21 - &amp;quot;Finding the current time&amp;quot;&quot;/&gt;&lt;property id=&quot;20307&quot; value=&quot;291&quot;/&gt;&lt;/object&gt;&lt;object type=&quot;3&quot; unique_id=&quot;10743&quot;&gt;&lt;property id=&quot;20148&quot; value=&quot;5&quot;/&gt;&lt;property id=&quot;20300&quot; value=&quot;Slide 22 - &amp;quot;Calculating a duration&amp;quot;&quot;/&gt;&lt;property id=&quot;20307&quot; value=&quot;292&quot;/&gt;&lt;/object&gt;&lt;object type=&quot;3&quot; unique_id=&quot;10744&quot;&gt;&lt;property id=&quot;20148&quot; value=&quot;5&quot;/&gt;&lt;property id=&quot;20300&quot; value=&quot;Slide 23 - &amp;quot;Converting from nanoseconds to seconds&amp;quot;&quot;/&gt;&lt;property id=&quot;20307&quot; value=&quot;293&quot;/&gt;&lt;/object&gt;&lt;object type=&quot;3&quot; unique_id=&quot;10745&quot;&gt;&lt;property id=&quot;20148&quot; value=&quot;5&quot;/&gt;&lt;property id=&quot;20300&quot; value=&quot;Slide 24 - &amp;quot;Converting from nanoseconds to seconds&amp;quot;&quot;/&gt;&lt;property id=&quot;20307&quot; value=&quot;294&quot;/&gt;&lt;/object&gt;&lt;object type=&quot;3&quot; unique_id=&quot;10746&quot;&gt;&lt;property id=&quot;20148&quot; value=&quot;5&quot;/&gt;&lt;property id=&quot;20300&quot; value=&quot;Slide 25 - &amp;quot;Normal Game Loop&amp;quot;&quot;/&gt;&lt;property id=&quot;20307&quot; value=&quot;295&quot;/&gt;&lt;/object&gt;&lt;object type=&quot;3&quot; unique_id=&quot;10747&quot;&gt;&lt;property id=&quot;20148&quot; value=&quot;5&quot;/&gt;&lt;property id=&quot;20300&quot; value=&quot;Slide 26 - &amp;quot;Summary&amp;quot;&quot;/&gt;&lt;property id=&quot;20307&quot; value=&quot;296&quot;/&gt;&lt;/object&gt;&lt;object type=&quot;3&quot; unique_id=&quot;10748&quot;&gt;&lt;property id=&quot;20148&quot; value=&quot;5&quot;/&gt;&lt;property id=&quot;20300&quot; value=&quot;Slide 27 - &amp;quot;Further Reading&amp;quot;&quot;/&gt;&lt;property id=&quot;20307&quot; value=&quot;297&quot;/&gt;&lt;/object&gt;&lt;/object&gt;&lt;object type=&quot;8&quot; unique_id=&quot;10020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BFBFB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525</TotalTime>
  <Words>1164</Words>
  <Application>Microsoft Office PowerPoint</Application>
  <PresentationFormat>On-screen Show (16:9)</PresentationFormat>
  <Paragraphs>272</Paragraphs>
  <Slides>28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Consolas</vt:lpstr>
      <vt:lpstr>Office Theme</vt:lpstr>
      <vt:lpstr>Frame Independent Movement</vt:lpstr>
      <vt:lpstr>Contents</vt:lpstr>
      <vt:lpstr>Why is timing important?</vt:lpstr>
      <vt:lpstr>The varying speeds of CPUs</vt:lpstr>
      <vt:lpstr>The varying speeds of CPUs</vt:lpstr>
      <vt:lpstr>Player Position over time</vt:lpstr>
      <vt:lpstr>Player Position over time</vt:lpstr>
      <vt:lpstr>Player Position over time</vt:lpstr>
      <vt:lpstr>Framerate dependant movement</vt:lpstr>
      <vt:lpstr>How do we fix this?</vt:lpstr>
      <vt:lpstr>Using delta time</vt:lpstr>
      <vt:lpstr>Using delta time</vt:lpstr>
      <vt:lpstr>Using delta time</vt:lpstr>
      <vt:lpstr>Player Position over time</vt:lpstr>
      <vt:lpstr>Player Position over time</vt:lpstr>
      <vt:lpstr>Implementing Delta Time</vt:lpstr>
      <vt:lpstr>Chrono</vt:lpstr>
      <vt:lpstr>high_resolution_clock</vt:lpstr>
      <vt:lpstr>time_point</vt:lpstr>
      <vt:lpstr>duration</vt:lpstr>
      <vt:lpstr>Finding the current time</vt:lpstr>
      <vt:lpstr>Calculating a duration</vt:lpstr>
      <vt:lpstr>Converting from nanoseconds to seconds</vt:lpstr>
      <vt:lpstr>Converting from nanoseconds to seconds</vt:lpstr>
      <vt:lpstr>Normal Game Loop</vt:lpstr>
      <vt:lpstr>Summary</vt:lpstr>
      <vt:lpstr>Further Reading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Neil</dc:creator>
  <cp:lastModifiedBy>Sam Cartwright</cp:lastModifiedBy>
  <cp:revision>30</cp:revision>
  <dcterms:created xsi:type="dcterms:W3CDTF">2014-07-14T04:04:52Z</dcterms:created>
  <dcterms:modified xsi:type="dcterms:W3CDTF">2016-02-04T00:52:51Z</dcterms:modified>
</cp:coreProperties>
</file>