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70" r:id="rId30"/>
    <p:sldId id="300" r:id="rId31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not of the fact that it eases in nicely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3E09-7CC7-49BB-A845-341092C3671F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88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izma.com/eas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Functions and Curves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04/02/16 </a:t>
            </a:r>
            <a:r>
              <a:rPr lang="en-AU" dirty="0" smtClean="0"/>
              <a:t>by </a:t>
            </a:r>
            <a:r>
              <a:rPr lang="en-AU" dirty="0" smtClean="0"/>
              <a:t>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Math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Important Ranges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range from [0-1] and [-1,1] are hugely important</a:t>
            </a:r>
          </a:p>
          <a:p>
            <a:endParaRPr lang="en-AU" dirty="0"/>
          </a:p>
          <a:p>
            <a:r>
              <a:rPr lang="en-AU" dirty="0" smtClean="0"/>
              <a:t>When variables are in this range they are called </a:t>
            </a:r>
            <a:r>
              <a:rPr lang="en-AU" b="1" dirty="0" smtClean="0">
                <a:solidFill>
                  <a:srgbClr val="FFFF00"/>
                </a:solidFill>
              </a:rPr>
              <a:t>normalized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Normalized values are important because they can be used as a percentage or a weighting on other values.</a:t>
            </a:r>
          </a:p>
          <a:p>
            <a:endParaRPr lang="en-AU" dirty="0"/>
          </a:p>
          <a:p>
            <a:r>
              <a:rPr lang="en-AU" dirty="0" smtClean="0"/>
              <a:t>If you want to use a function to evaluate a value between 0 and 85, you can compute the function for the range [0-1] and then multiply by 85.</a:t>
            </a:r>
          </a:p>
        </p:txBody>
      </p:sp>
    </p:spTree>
    <p:extLst>
      <p:ext uri="{BB962C8B-B14F-4D97-AF65-F5344CB8AC3E}">
        <p14:creationId xmlns:p14="http://schemas.microsoft.com/office/powerpoint/2010/main" val="27014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5112568" cy="339447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Linear functions are the simplest kind of function we can make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5112568" cy="3394472"/>
              </a:xfrm>
              <a:blipFill rotWithShape="0">
                <a:blip r:embed="rId2"/>
                <a:stretch>
                  <a:fillRect l="-2145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369753"/>
            <a:ext cx="3055268" cy="30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5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[0-1] Range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25952"/>
            <a:ext cx="8064500" cy="11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0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Quadradic</a:t>
            </a:r>
            <a:r>
              <a:rPr lang="en-US" dirty="0" smtClean="0"/>
              <a:t>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4392488" cy="339447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Quadratic functions are the next kind of function we will look at.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4392488" cy="3394472"/>
              </a:xfrm>
              <a:blipFill rotWithShape="0">
                <a:blip r:embed="rId2"/>
                <a:stretch>
                  <a:fillRect l="-2497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65157"/>
            <a:ext cx="3271292" cy="32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[0-1] range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25952"/>
            <a:ext cx="8064500" cy="11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 normalized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4392488" cy="339447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you’re looking at a normalized function, its very easy to flip values.</a:t>
                </a:r>
              </a:p>
              <a:p>
                <a:endParaRPr lang="en-US" dirty="0"/>
              </a:p>
              <a:p>
                <a:r>
                  <a:rPr lang="en-US" dirty="0" smtClean="0"/>
                  <a:t>Change x to 1-x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1 −(1 −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4392488" cy="3394472"/>
              </a:xfrm>
              <a:blipFill rotWithShape="0">
                <a:blip r:embed="rId2"/>
                <a:stretch>
                  <a:fillRect l="-2497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00151"/>
            <a:ext cx="2921928" cy="29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[0-1] range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25952"/>
            <a:ext cx="8064500" cy="11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2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8064896" cy="339447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can exaggerate the effect by raising to higher powers.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flipped version works the same as well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1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7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Exponential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5112568" cy="3394472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an even further exaggerated version, we can look at the exponential graph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5112568" cy="3394472"/>
              </a:xfrm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00151"/>
            <a:ext cx="2932112" cy="29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5256584" cy="3394472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inverse effect of the exponential function, we can use the logarithmic function.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5256584" cy="3394472"/>
              </a:xfrm>
              <a:blipFill rotWithShape="0"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00151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7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Implicit vs Parametric </a:t>
            </a:r>
            <a:r>
              <a:rPr lang="en-AU" dirty="0" smtClean="0"/>
              <a:t>Equations</a:t>
            </a:r>
            <a:endParaRPr lang="en-AU" dirty="0"/>
          </a:p>
          <a:p>
            <a:r>
              <a:rPr lang="en-AU" dirty="0" smtClean="0"/>
              <a:t>Polynomials</a:t>
            </a:r>
            <a:endParaRPr lang="en-AU" dirty="0"/>
          </a:p>
          <a:p>
            <a:r>
              <a:rPr lang="en-AU" dirty="0"/>
              <a:t>Hyperbolic </a:t>
            </a:r>
            <a:r>
              <a:rPr lang="en-AU" dirty="0" smtClean="0"/>
              <a:t>Curves</a:t>
            </a:r>
            <a:endParaRPr lang="en-AU" dirty="0"/>
          </a:p>
          <a:p>
            <a:r>
              <a:rPr lang="en-AU" dirty="0"/>
              <a:t>Exponential </a:t>
            </a:r>
            <a:r>
              <a:rPr lang="en-AU" dirty="0" smtClean="0"/>
              <a:t>Curves</a:t>
            </a:r>
            <a:endParaRPr lang="en-AU" dirty="0"/>
          </a:p>
          <a:p>
            <a:r>
              <a:rPr lang="en-AU" dirty="0"/>
              <a:t>Logarithmic </a:t>
            </a:r>
            <a:r>
              <a:rPr lang="en-AU" dirty="0" smtClean="0"/>
              <a:t>Curves</a:t>
            </a:r>
            <a:endParaRPr lang="en-AU" dirty="0"/>
          </a:p>
          <a:p>
            <a:r>
              <a:rPr lang="en-AU" dirty="0"/>
              <a:t>Trigonometric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Trigonometric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8064896" cy="3394472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𝑠𝑖𝑛𝑒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200151"/>
            <a:ext cx="2232248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08" y="1200151"/>
            <a:ext cx="2196092" cy="21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8064896" cy="339447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trigonometric functions are very useful for causing periodic repetitions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change the frequency of the repetition by multiplying x inside the function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𝑠𝑖𝑛𝑒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∗10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can change the amplitude of the repetition by multiplying outside the function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∗10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0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6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704856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smtClean="0"/>
              <a:t>Its very easy to modify and combine these functions</a:t>
            </a:r>
            <a:endParaRPr lang="en-US" dirty="0"/>
          </a:p>
          <a:p>
            <a:pPr lvl="1"/>
            <a:r>
              <a:rPr lang="en-US" dirty="0" smtClean="0"/>
              <a:t>You can add them together</a:t>
            </a:r>
          </a:p>
          <a:p>
            <a:pPr lvl="1"/>
            <a:r>
              <a:rPr lang="en-US" dirty="0" smtClean="0"/>
              <a:t>Multiply them to scale them	</a:t>
            </a:r>
            <a:endParaRPr lang="en-US" dirty="0"/>
          </a:p>
          <a:p>
            <a:pPr lvl="1"/>
            <a:r>
              <a:rPr lang="en-US" dirty="0" smtClean="0"/>
              <a:t>Add to the x variable to shift them left and right</a:t>
            </a:r>
          </a:p>
          <a:p>
            <a:pPr lvl="1"/>
            <a:endParaRPr lang="en-US" dirty="0"/>
          </a:p>
          <a:p>
            <a:r>
              <a:rPr lang="en-US" dirty="0" smtClean="0"/>
              <a:t>To illustrate, lets look at creating a bounce function</a:t>
            </a:r>
          </a:p>
          <a:p>
            <a:pPr lvl="1"/>
            <a:r>
              <a:rPr lang="en-US" dirty="0" smtClean="0"/>
              <a:t>Again, we’ll focus on only the [0-1]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3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bounce function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62" y="1200150"/>
            <a:ext cx="339407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74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bounce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4752528" cy="339447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First, looking at what we want to create, we want a repeating up/down movement.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need to use sin or cos.</a:t>
                </a:r>
              </a:p>
              <a:p>
                <a:endParaRPr lang="en-US" dirty="0"/>
              </a:p>
              <a:p>
                <a:r>
                  <a:rPr lang="en-US" dirty="0" smtClean="0"/>
                  <a:t>We would like our bounce to start at the top, and decrease over time, so we’ll go with cosine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4752528" cy="3394472"/>
              </a:xfrm>
              <a:blipFill rotWithShape="0">
                <a:blip r:embed="rId2"/>
                <a:stretch>
                  <a:fillRect l="-1154" t="-2693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2" y="3003798"/>
            <a:ext cx="1840490" cy="1840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2" y="1063229"/>
            <a:ext cx="1789020" cy="17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5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bounce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5328592" cy="3394472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 smtClean="0"/>
                  <a:t>Next, we would like it to bounce several times, so we’ll increase the frequency of the cosine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5328592" cy="3394472"/>
              </a:xfrm>
              <a:blipFill rotWithShape="0">
                <a:blip r:embed="rId2"/>
                <a:stretch>
                  <a:fillRect l="-2059" t="-1795" r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89" y="1657785"/>
            <a:ext cx="2479204" cy="24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bounce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5544616" cy="339447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Now, we’d like the cosine function to decrease in size over time.</a:t>
                </a:r>
              </a:p>
              <a:p>
                <a:endParaRPr lang="en-US" dirty="0"/>
              </a:p>
              <a:p>
                <a:r>
                  <a:rPr lang="en-US" dirty="0" smtClean="0"/>
                  <a:t>To do this we want to change the amplitude such that it is high at 0 and low at 1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achieve this by multiplying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5544616" cy="3394472"/>
              </a:xfrm>
              <a:blipFill rotWithShape="0">
                <a:blip r:embed="rId2"/>
                <a:stretch>
                  <a:fillRect l="-1209" t="-3052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57785"/>
            <a:ext cx="2479204" cy="24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01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bounce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4896544" cy="339447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We’re almost there, now we just need to add the actual bounce.</a:t>
                </a:r>
              </a:p>
              <a:p>
                <a:endParaRPr lang="en-US" dirty="0"/>
              </a:p>
              <a:p>
                <a:r>
                  <a:rPr lang="en-US" dirty="0" smtClean="0"/>
                  <a:t>We want the curve to start going up instead of going below the x axis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just use the absolute value!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4896544" cy="3394472"/>
              </a:xfrm>
              <a:blipFill rotWithShape="0">
                <a:blip r:embed="rId2"/>
                <a:stretch>
                  <a:fillRect l="-1370" t="-3052" r="-1868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9622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40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bounce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464496" cy="33944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Ignoring anything where x &lt; 0, we get our bounce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7614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7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Using these graphs gives you a lot more power and can let you modify values in your games into behaving the way you </a:t>
            </a:r>
            <a:r>
              <a:rPr lang="en-AU" dirty="0" smtClean="0"/>
              <a:t>want</a:t>
            </a:r>
            <a:endParaRPr lang="en-AU" dirty="0"/>
          </a:p>
          <a:p>
            <a:r>
              <a:rPr lang="en-AU" dirty="0"/>
              <a:t>The 0-1 and the -1-1 ranges are hugely </a:t>
            </a:r>
            <a:r>
              <a:rPr lang="en-AU" dirty="0" smtClean="0"/>
              <a:t>useful</a:t>
            </a:r>
            <a:endParaRPr lang="en-AU" dirty="0"/>
          </a:p>
          <a:p>
            <a:r>
              <a:rPr lang="en-AU" dirty="0"/>
              <a:t>You can build and combine graphs into almost any shape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Curves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Understanding curves – what they are and how to use them, allows you to manipulate numbers in interesting ways.</a:t>
            </a:r>
          </a:p>
          <a:p>
            <a:endParaRPr lang="en-AU" dirty="0"/>
          </a:p>
          <a:p>
            <a:r>
              <a:rPr lang="en-AU" dirty="0" smtClean="0"/>
              <a:t>This lets us control the objects in our games in many ways</a:t>
            </a:r>
          </a:p>
        </p:txBody>
      </p:sp>
    </p:spTree>
    <p:extLst>
      <p:ext uri="{BB962C8B-B14F-4D97-AF65-F5344CB8AC3E}">
        <p14:creationId xmlns:p14="http://schemas.microsoft.com/office/powerpoint/2010/main" val="30846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Eric </a:t>
            </a:r>
            <a:r>
              <a:rPr lang="en-AU" dirty="0" err="1"/>
              <a:t>Lengyel</a:t>
            </a:r>
            <a:r>
              <a:rPr lang="en-AU" dirty="0"/>
              <a:t>, 2011. </a:t>
            </a:r>
            <a:r>
              <a:rPr lang="en-AU" i="1" dirty="0"/>
              <a:t>Mathematics for 3D Game Programming and Computer Graphics, Third Edition</a:t>
            </a:r>
            <a:r>
              <a:rPr lang="en-AU" dirty="0"/>
              <a:t>. 3rd Edition. Cengage Learning PTR</a:t>
            </a:r>
            <a:r>
              <a:rPr lang="en-AU" dirty="0" smtClean="0"/>
              <a:t>.</a:t>
            </a:r>
          </a:p>
          <a:p>
            <a:endParaRPr lang="en-US" i="1" dirty="0"/>
          </a:p>
          <a:p>
            <a:r>
              <a:rPr lang="en-US" dirty="0" smtClean="0"/>
              <a:t>R </a:t>
            </a:r>
            <a:r>
              <a:rPr lang="en-US" dirty="0" err="1" smtClean="0"/>
              <a:t>Penner</a:t>
            </a:r>
            <a:r>
              <a:rPr lang="en-AU" dirty="0" smtClean="0"/>
              <a:t>. </a:t>
            </a:r>
            <a:r>
              <a:rPr lang="en-AU" dirty="0"/>
              <a:t>2016. </a:t>
            </a:r>
            <a:r>
              <a:rPr lang="en-AU" i="1" dirty="0"/>
              <a:t>Easing Equations</a:t>
            </a:r>
            <a:r>
              <a:rPr lang="en-AU" dirty="0"/>
              <a:t>. [ONLINE] Available at: </a:t>
            </a:r>
            <a:r>
              <a:rPr lang="en-AU" u="sng" dirty="0">
                <a:hlinkClick r:id="rId2"/>
              </a:rPr>
              <a:t>http://gizma.com/easing/</a:t>
            </a:r>
            <a:r>
              <a:rPr lang="en-AU" dirty="0"/>
              <a:t>. [Accessed 04 February 2016].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9005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vs Parametric Curves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There are two main kinds of functions</a:t>
            </a:r>
          </a:p>
          <a:p>
            <a:pPr lvl="1"/>
            <a:r>
              <a:rPr lang="en-AU" dirty="0" smtClean="0"/>
              <a:t>Implicit</a:t>
            </a:r>
          </a:p>
          <a:p>
            <a:pPr lvl="1"/>
            <a:r>
              <a:rPr lang="en-AU" dirty="0" smtClean="0"/>
              <a:t>Parametric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875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Functions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7848872" cy="339447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Implicit functions define a </a:t>
                </a:r>
                <a:r>
                  <a:rPr lang="en-AU" i="1" dirty="0" smtClean="0"/>
                  <a:t>rule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i="1" dirty="0" smtClean="0">
                        <a:latin typeface="Cambria Math"/>
                      </a:rPr>
                      <m:t>𝑥</m:t>
                    </m:r>
                    <m:r>
                      <a:rPr lang="en-AU" i="1" dirty="0" smtClean="0">
                        <a:latin typeface="Cambria Math"/>
                      </a:rPr>
                      <m:t> + </m:t>
                    </m:r>
                    <m:r>
                      <a:rPr lang="en-AU" i="1" dirty="0" smtClean="0">
                        <a:latin typeface="Cambria Math"/>
                      </a:rPr>
                      <m:t>𝑦</m:t>
                    </m:r>
                    <m:r>
                      <a:rPr lang="en-AU" i="1" dirty="0" smtClean="0">
                        <a:latin typeface="Cambria Math"/>
                      </a:rPr>
                      <m:t> = 0 </m:t>
                    </m:r>
                  </m:oMath>
                </a14:m>
                <a:r>
                  <a:rPr lang="en-AU" dirty="0" smtClean="0"/>
                  <a:t>is an implicit function. </a:t>
                </a:r>
              </a:p>
              <a:p>
                <a:endParaRPr lang="en-AU" dirty="0"/>
              </a:p>
              <a:p>
                <a:r>
                  <a:rPr lang="en-AU" dirty="0" smtClean="0"/>
                  <a:t>It defines a rule that states that if you take any x and y, and add them together, if the result is 0, they are part of the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00151"/>
                <a:ext cx="7848872" cy="3394472"/>
              </a:xfrm>
              <a:blipFill rotWithShape="0">
                <a:blip r:embed="rId2"/>
                <a:stretch>
                  <a:fillRect l="-1398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5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3928" y="1779662"/>
            <a:ext cx="0" cy="24482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7744" y="3003798"/>
            <a:ext cx="34563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83768" y="2139702"/>
            <a:ext cx="3024336" cy="1800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05164" y="1815666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05164" y="18156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(3,4) = 3+4 =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71510" y="3197174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5712" y="31971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(4,-1) = 4-1 =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10136" y="2265134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87624" y="2346434"/>
            <a:ext cx="17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(-4,4) = -4+4 = 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3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Parametric Functions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23528" y="1200151"/>
                <a:ext cx="8064896" cy="3394472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AU" dirty="0" smtClean="0"/>
                  <a:t>Parametric functions, however, take in a parameter and return a value based on that parameter.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i="1" dirty="0" smtClean="0">
                        <a:latin typeface="Cambria Math"/>
                      </a:rPr>
                      <m:t>𝑓</m:t>
                    </m:r>
                    <m:r>
                      <a:rPr lang="en-AU" i="1" dirty="0" smtClean="0">
                        <a:latin typeface="Cambria Math"/>
                      </a:rPr>
                      <m:t>(</m:t>
                    </m:r>
                    <m:r>
                      <a:rPr lang="en-AU" i="1" dirty="0" smtClean="0">
                        <a:latin typeface="Cambria Math"/>
                      </a:rPr>
                      <m:t>𝑥</m:t>
                    </m:r>
                    <m:r>
                      <a:rPr lang="en-AU" i="1" dirty="0" smtClean="0">
                        <a:latin typeface="Cambria Math"/>
                      </a:rPr>
                      <m:t>) = −</m:t>
                    </m:r>
                    <m:r>
                      <a:rPr lang="en-AU" i="1" dirty="0" smtClean="0">
                        <a:latin typeface="Cambria Math"/>
                      </a:rPr>
                      <m:t>𝑥</m:t>
                    </m:r>
                    <m:r>
                      <a:rPr lang="en-AU" i="1" dirty="0" smtClean="0">
                        <a:latin typeface="Cambria Math"/>
                      </a:rPr>
                      <m:t>;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85" t="-1616" r="-4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6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Functions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23928" y="1779662"/>
            <a:ext cx="0" cy="24482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67744" y="3003798"/>
            <a:ext cx="34563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83768" y="2139702"/>
            <a:ext cx="3024336" cy="1800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10136" y="2265134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46040" y="225984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f(-4) =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60032" y="3538949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5936" y="35336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f(3) = -3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2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Basic parametric functions are useful any time you want to control a variable that changes based on a single float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AI metrics (anger, fear, awareness)</a:t>
            </a:r>
          </a:p>
          <a:p>
            <a:pPr lvl="1"/>
            <a:r>
              <a:rPr lang="en-US" dirty="0" smtClean="0"/>
              <a:t>Anything based off time</a:t>
            </a:r>
          </a:p>
        </p:txBody>
      </p:sp>
    </p:spTree>
    <p:extLst>
      <p:ext uri="{BB962C8B-B14F-4D97-AF65-F5344CB8AC3E}">
        <p14:creationId xmlns:p14="http://schemas.microsoft.com/office/powerpoint/2010/main" val="3232970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Functions and Curve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29 - &amp;quot;Summary&amp;quot;&quot;/&gt;&lt;property id=&quot;20307&quot; value=&quot;270&quot;/&gt;&lt;/object&gt;&lt;object type=&quot;3&quot; unique_id=&quot;10384&quot;&gt;&lt;property id=&quot;20148&quot; value=&quot;5&quot;/&gt;&lt;property id=&quot;20300&quot; value=&quot;Slide 3 - &amp;quot;Using Curves&amp;quot;&quot;/&gt;&lt;property id=&quot;20307&quot; value=&quot;273&quot;/&gt;&lt;/object&gt;&lt;object type=&quot;3&quot; unique_id=&quot;10385&quot;&gt;&lt;property id=&quot;20148&quot; value=&quot;5&quot;/&gt;&lt;property id=&quot;20300&quot; value=&quot;Slide 4 - &amp;quot;Implicit vs Parametric Curves&amp;quot;&quot;/&gt;&lt;property id=&quot;20307&quot; value=&quot;274&quot;/&gt;&lt;/object&gt;&lt;object type=&quot;3&quot; unique_id=&quot;10386&quot;&gt;&lt;property id=&quot;20148&quot; value=&quot;5&quot;/&gt;&lt;property id=&quot;20300&quot; value=&quot;Slide 5 - &amp;quot;Implicit Functions&amp;quot;&quot;/&gt;&lt;property id=&quot;20307&quot; value=&quot;275&quot;/&gt;&lt;/object&gt;&lt;object type=&quot;3&quot; unique_id=&quot;10387&quot;&gt;&lt;property id=&quot;20148&quot; value=&quot;5&quot;/&gt;&lt;property id=&quot;20300&quot; value=&quot;Slide 6 - &amp;quot;Implicit Functions&amp;quot;&quot;/&gt;&lt;property id=&quot;20307&quot; value=&quot;276&quot;/&gt;&lt;/object&gt;&lt;object type=&quot;3&quot; unique_id=&quot;10388&quot;&gt;&lt;property id=&quot;20148&quot; value=&quot;5&quot;/&gt;&lt;property id=&quot;20300&quot; value=&quot;Slide 7 - &amp;quot;Parametric Functions&amp;quot;&quot;/&gt;&lt;property id=&quot;20307&quot; value=&quot;277&quot;/&gt;&lt;/object&gt;&lt;object type=&quot;3&quot; unique_id=&quot;10389&quot;&gt;&lt;property id=&quot;20148&quot; value=&quot;5&quot;/&gt;&lt;property id=&quot;20300&quot; value=&quot;Slide 8 - &amp;quot;Parametric Functions&amp;quot;&quot;/&gt;&lt;property id=&quot;20307&quot; value=&quot;278&quot;/&gt;&lt;/object&gt;&lt;object type=&quot;3&quot; unique_id=&quot;10390&quot;&gt;&lt;property id=&quot;20148&quot; value=&quot;5&quot;/&gt;&lt;property id=&quot;20300&quot; value=&quot;Slide 9 - &amp;quot;Example&amp;quot;&quot;/&gt;&lt;property id=&quot;20307&quot; value=&quot;279&quot;/&gt;&lt;/object&gt;&lt;object type=&quot;3&quot; unique_id=&quot;10391&quot;&gt;&lt;property id=&quot;20148&quot; value=&quot;5&quot;/&gt;&lt;property id=&quot;20300&quot; value=&quot;Slide 10 - &amp;quot;Important Ranges&amp;quot;&quot;/&gt;&lt;property id=&quot;20307&quot; value=&quot;280&quot;/&gt;&lt;/object&gt;&lt;object type=&quot;3&quot; unique_id=&quot;10392&quot;&gt;&lt;property id=&quot;20148&quot; value=&quot;5&quot;/&gt;&lt;property id=&quot;20300&quot; value=&quot;Slide 11 - &amp;quot;Linear Function&amp;quot;&quot;/&gt;&lt;property id=&quot;20307&quot; value=&quot;281&quot;/&gt;&lt;/object&gt;&lt;object type=&quot;3&quot; unique_id=&quot;10393&quot;&gt;&lt;property id=&quot;20148&quot; value=&quot;5&quot;/&gt;&lt;property id=&quot;20300&quot; value=&quot;Slide 12 - &amp;quot;[0-1] Range&amp;quot;&quot;/&gt;&lt;property id=&quot;20307&quot; value=&quot;282&quot;/&gt;&lt;/object&gt;&lt;object type=&quot;3&quot; unique_id=&quot;10394&quot;&gt;&lt;property id=&quot;20148&quot; value=&quot;5&quot;/&gt;&lt;property id=&quot;20300&quot; value=&quot;Slide 13 - &amp;quot;Quadradic Function&amp;quot;&quot;/&gt;&lt;property id=&quot;20307&quot; value=&quot;283&quot;/&gt;&lt;/object&gt;&lt;object type=&quot;3&quot; unique_id=&quot;10395&quot;&gt;&lt;property id=&quot;20148&quot; value=&quot;5&quot;/&gt;&lt;property id=&quot;20300&quot; value=&quot;Slide 14 - &amp;quot;[0-1] range&amp;quot;&quot;/&gt;&lt;property id=&quot;20307&quot; value=&quot;284&quot;/&gt;&lt;/object&gt;&lt;object type=&quot;3&quot; unique_id=&quot;10396&quot;&gt;&lt;property id=&quot;20148&quot; value=&quot;5&quot;/&gt;&lt;property id=&quot;20300&quot; value=&quot;Slide 15 - &amp;quot;Flipping normalized functions&amp;quot;&quot;/&gt;&lt;property id=&quot;20307&quot; value=&quot;285&quot;/&gt;&lt;/object&gt;&lt;object type=&quot;3&quot; unique_id=&quot;10397&quot;&gt;&lt;property id=&quot;20148&quot; value=&quot;5&quot;/&gt;&lt;property id=&quot;20300&quot; value=&quot;Slide 16 - &amp;quot;[0-1] range&amp;quot;&quot;/&gt;&lt;property id=&quot;20307&quot; value=&quot;286&quot;/&gt;&lt;/object&gt;&lt;object type=&quot;3&quot; unique_id=&quot;10398&quot;&gt;&lt;property id=&quot;20148&quot; value=&quot;5&quot;/&gt;&lt;property id=&quot;20300&quot; value=&quot;Slide 17 - &amp;quot;Polynomial Functions&amp;quot;&quot;/&gt;&lt;property id=&quot;20307&quot; value=&quot;287&quot;/&gt;&lt;/object&gt;&lt;object type=&quot;3&quot; unique_id=&quot;10399&quot;&gt;&lt;property id=&quot;20148&quot; value=&quot;5&quot;/&gt;&lt;property id=&quot;20300&quot; value=&quot;Slide 18 - &amp;quot;Exponential Functions&amp;quot;&quot;/&gt;&lt;property id=&quot;20307&quot; value=&quot;288&quot;/&gt;&lt;/object&gt;&lt;object type=&quot;3&quot; unique_id=&quot;10400&quot;&gt;&lt;property id=&quot;20148&quot; value=&quot;5&quot;/&gt;&lt;property id=&quot;20300&quot; value=&quot;Slide 19 - &amp;quot;Logarithmic Functions&amp;quot;&quot;/&gt;&lt;property id=&quot;20307&quot; value=&quot;289&quot;/&gt;&lt;/object&gt;&lt;object type=&quot;3&quot; unique_id=&quot;10401&quot;&gt;&lt;property id=&quot;20148&quot; value=&quot;5&quot;/&gt;&lt;property id=&quot;20300&quot; value=&quot;Slide 20 - &amp;quot;Trigonometric Functions&amp;quot;&quot;/&gt;&lt;property id=&quot;20307&quot; value=&quot;290&quot;/&gt;&lt;/object&gt;&lt;object type=&quot;3&quot; unique_id=&quot;10402&quot;&gt;&lt;property id=&quot;20148&quot; value=&quot;5&quot;/&gt;&lt;property id=&quot;20300&quot; value=&quot;Slide 21 - &amp;quot;Trigonometric Functions&amp;quot;&quot;/&gt;&lt;property id=&quot;20307&quot; value=&quot;291&quot;/&gt;&lt;/object&gt;&lt;object type=&quot;3&quot; unique_id=&quot;10403&quot;&gt;&lt;property id=&quot;20148&quot; value=&quot;5&quot;/&gt;&lt;property id=&quot;20300&quot; value=&quot;Slide 22 - &amp;quot;Combining Functions&amp;quot;&quot;/&gt;&lt;property id=&quot;20307&quot; value=&quot;292&quot;/&gt;&lt;/object&gt;&lt;object type=&quot;3&quot; unique_id=&quot;10404&quot;&gt;&lt;property id=&quot;20148&quot; value=&quot;5&quot;/&gt;&lt;property id=&quot;20300&quot; value=&quot;Slide 23 - &amp;quot;The bounce function&amp;quot;&quot;/&gt;&lt;property id=&quot;20307&quot; value=&quot;293&quot;/&gt;&lt;/object&gt;&lt;object type=&quot;3&quot; unique_id=&quot;10405&quot;&gt;&lt;property id=&quot;20148&quot; value=&quot;5&quot;/&gt;&lt;property id=&quot;20300&quot; value=&quot;Slide 24 - &amp;quot;Building the bounce function&amp;quot;&quot;/&gt;&lt;property id=&quot;20307&quot; value=&quot;294&quot;/&gt;&lt;/object&gt;&lt;object type=&quot;3&quot; unique_id=&quot;10406&quot;&gt;&lt;property id=&quot;20148&quot; value=&quot;5&quot;/&gt;&lt;property id=&quot;20300&quot; value=&quot;Slide 25 - &amp;quot;Building the bounce function&amp;quot;&quot;/&gt;&lt;property id=&quot;20307&quot; value=&quot;295&quot;/&gt;&lt;/object&gt;&lt;object type=&quot;3&quot; unique_id=&quot;10407&quot;&gt;&lt;property id=&quot;20148&quot; value=&quot;5&quot;/&gt;&lt;property id=&quot;20300&quot; value=&quot;Slide 26 - &amp;quot;Building the bounce function&amp;quot;&quot;/&gt;&lt;property id=&quot;20307&quot; value=&quot;296&quot;/&gt;&lt;/object&gt;&lt;object type=&quot;3&quot; unique_id=&quot;10408&quot;&gt;&lt;property id=&quot;20148&quot; value=&quot;5&quot;/&gt;&lt;property id=&quot;20300&quot; value=&quot;Slide 27 - &amp;quot;Building the bounce function&amp;quot;&quot;/&gt;&lt;property id=&quot;20307&quot; value=&quot;297&quot;/&gt;&lt;/object&gt;&lt;object type=&quot;3&quot; unique_id=&quot;10409&quot;&gt;&lt;property id=&quot;20148&quot; value=&quot;5&quot;/&gt;&lt;property id=&quot;20300&quot; value=&quot;Slide 28 - &amp;quot;Building the bounce function&amp;quot;&quot;/&gt;&lt;property id=&quot;20307&quot; value=&quot;298&quot;/&gt;&lt;/object&gt;&lt;object type=&quot;3&quot; unique_id=&quot;10410&quot;&gt;&lt;property id=&quot;20148&quot; value=&quot;5&quot;/&gt;&lt;property id=&quot;20300&quot; value=&quot;Slide 30 - &amp;quot;References&amp;quot;&quot;/&gt;&lt;property id=&quot;20307&quot; value=&quot;300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754</Words>
  <Application>Microsoft Office PowerPoint</Application>
  <PresentationFormat>On-screen Show (16:9)</PresentationFormat>
  <Paragraphs>153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Functions and Curves</vt:lpstr>
      <vt:lpstr>Contents</vt:lpstr>
      <vt:lpstr>Using Curves</vt:lpstr>
      <vt:lpstr>Implicit vs Parametric Curves</vt:lpstr>
      <vt:lpstr>Implicit Functions</vt:lpstr>
      <vt:lpstr>Implicit Functions</vt:lpstr>
      <vt:lpstr>Parametric Functions</vt:lpstr>
      <vt:lpstr>Parametric Functions</vt:lpstr>
      <vt:lpstr>Example</vt:lpstr>
      <vt:lpstr>Important Ranges</vt:lpstr>
      <vt:lpstr>Linear Function</vt:lpstr>
      <vt:lpstr>[0-1] Range</vt:lpstr>
      <vt:lpstr>Quadradic Function</vt:lpstr>
      <vt:lpstr>[0-1] range</vt:lpstr>
      <vt:lpstr>Flipping normalized functions</vt:lpstr>
      <vt:lpstr>[0-1] range</vt:lpstr>
      <vt:lpstr>Polynomial Functions</vt:lpstr>
      <vt:lpstr>Exponential Functions</vt:lpstr>
      <vt:lpstr>Logarithmic Functions</vt:lpstr>
      <vt:lpstr>Trigonometric Functions</vt:lpstr>
      <vt:lpstr>Trigonometric Functions</vt:lpstr>
      <vt:lpstr>Combining Functions</vt:lpstr>
      <vt:lpstr>The bounce function</vt:lpstr>
      <vt:lpstr>Building the bounce function</vt:lpstr>
      <vt:lpstr>Building the bounce function</vt:lpstr>
      <vt:lpstr>Building the bounce function</vt:lpstr>
      <vt:lpstr>Building the bounce function</vt:lpstr>
      <vt:lpstr>Building the bounce function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29</cp:revision>
  <dcterms:created xsi:type="dcterms:W3CDTF">2014-07-14T04:04:52Z</dcterms:created>
  <dcterms:modified xsi:type="dcterms:W3CDTF">2016-02-04T01:38:56Z</dcterms:modified>
</cp:coreProperties>
</file>