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8" r:id="rId8"/>
    <p:sldId id="263" r:id="rId9"/>
    <p:sldId id="264" r:id="rId10"/>
    <p:sldId id="269" r:id="rId11"/>
    <p:sldId id="265" r:id="rId12"/>
    <p:sldId id="266" r:id="rId13"/>
    <p:sldId id="267" r:id="rId14"/>
  </p:sldIdLst>
  <p:sldSz cx="9144000" cy="5143500" type="screen16x9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20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u="none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b="0" i="0" u="none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Magnitude and Normalisation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Determining the length of a Vector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Maths for Games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85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Unit Vectors and the Unit Sphere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6048350" cy="3384649"/>
          </a:xfrm>
        </p:spPr>
        <p:txBody>
          <a:bodyPr>
            <a:normAutofit lnSpcReduction="10000"/>
          </a:bodyPr>
          <a:lstStyle/>
          <a:p>
            <a:r>
              <a:rPr lang="en-AU" dirty="0" smtClean="0">
                <a:solidFill>
                  <a:srgbClr val="00B0F0"/>
                </a:solidFill>
              </a:rPr>
              <a:t>Unit Vectors </a:t>
            </a:r>
            <a:r>
              <a:rPr lang="en-AU" dirty="0" smtClean="0"/>
              <a:t>also are related to what is called a </a:t>
            </a:r>
            <a:r>
              <a:rPr lang="en-AU" dirty="0" smtClean="0">
                <a:solidFill>
                  <a:srgbClr val="00B0F0"/>
                </a:solidFill>
              </a:rPr>
              <a:t>Unit Circle</a:t>
            </a:r>
            <a:r>
              <a:rPr lang="en-AU" dirty="0" smtClean="0"/>
              <a:t>, or </a:t>
            </a:r>
            <a:r>
              <a:rPr lang="en-AU" dirty="0" smtClean="0">
                <a:solidFill>
                  <a:srgbClr val="00B0F0"/>
                </a:solidFill>
              </a:rPr>
              <a:t>Unit Sphere</a:t>
            </a:r>
          </a:p>
          <a:p>
            <a:pPr lvl="1"/>
            <a:r>
              <a:rPr lang="en-AU" dirty="0" smtClean="0"/>
              <a:t>A 2-D circle with a radius of 1, or;</a:t>
            </a:r>
          </a:p>
          <a:p>
            <a:pPr lvl="1"/>
            <a:r>
              <a:rPr lang="en-AU" dirty="0" smtClean="0"/>
              <a:t>A 3-D sphere with a radius of 1</a:t>
            </a:r>
          </a:p>
          <a:p>
            <a:pPr lvl="1"/>
            <a:endParaRPr lang="en-AU" dirty="0"/>
          </a:p>
          <a:p>
            <a:r>
              <a:rPr lang="en-AU" dirty="0" smtClean="0"/>
              <a:t>Any normalised Vector would plot a point on the surface of this circle or sphere</a:t>
            </a:r>
            <a:endParaRPr lang="en-AU" dirty="0"/>
          </a:p>
        </p:txBody>
      </p:sp>
      <p:pic>
        <p:nvPicPr>
          <p:cNvPr id="5" name="Picture 2" descr="https://www.mathsisfun.com/geometry/images/circle-uni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318" y="1347614"/>
            <a:ext cx="1638074" cy="146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3d unit sphe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656" y="2895648"/>
            <a:ext cx="1634735" cy="163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51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Normalisation Uses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Normalisation is used in many calculations</a:t>
            </a:r>
          </a:p>
          <a:p>
            <a:pPr lvl="1"/>
            <a:r>
              <a:rPr lang="en-AU" dirty="0" smtClean="0"/>
              <a:t>You will see more uses in a following lesson on </a:t>
            </a:r>
            <a:r>
              <a:rPr lang="en-AU" dirty="0" smtClean="0">
                <a:solidFill>
                  <a:srgbClr val="00B0F0"/>
                </a:solidFill>
              </a:rPr>
              <a:t>Dot and Cross Products </a:t>
            </a:r>
            <a:r>
              <a:rPr lang="en-AU" dirty="0" smtClean="0"/>
              <a:t>where Normalised Vectors can be used to track angles between directions</a:t>
            </a:r>
          </a:p>
          <a:p>
            <a:pPr lvl="1"/>
            <a:endParaRPr lang="en-AU" dirty="0"/>
          </a:p>
          <a:p>
            <a:r>
              <a:rPr lang="en-AU" dirty="0" smtClean="0"/>
              <a:t>Normalisation is extremely useful in calculations based off of distances</a:t>
            </a:r>
          </a:p>
          <a:p>
            <a:pPr lvl="1"/>
            <a:r>
              <a:rPr lang="en-AU" i="1" dirty="0" smtClean="0"/>
              <a:t>For example, to travel in direction V at 5 units per second I would need to ensure V has a Magnitude of 1, then I can scale it by 5</a:t>
            </a:r>
          </a:p>
          <a:p>
            <a:pPr lvl="1"/>
            <a:r>
              <a:rPr lang="en-AU" i="1" dirty="0" smtClean="0"/>
              <a:t>If V wasn’t normalised, maybe its magnitude was 3, then scaling by 5 would result in a Vector with length 15 rather than 5!</a:t>
            </a:r>
            <a:endParaRPr lang="en-AU" i="1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67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>
                <a:solidFill>
                  <a:srgbClr val="00B0F0"/>
                </a:solidFill>
              </a:rPr>
              <a:t>Magnitude </a:t>
            </a:r>
            <a:r>
              <a:rPr lang="en-AU" dirty="0" smtClean="0"/>
              <a:t>refers to the length of a Vector</a:t>
            </a:r>
          </a:p>
          <a:p>
            <a:pPr lvl="1"/>
            <a:r>
              <a:rPr lang="en-AU" dirty="0" smtClean="0"/>
              <a:t>Important for tracking distances between points, distance travelled, distances between collisions and many more</a:t>
            </a:r>
          </a:p>
          <a:p>
            <a:pPr lvl="1"/>
            <a:r>
              <a:rPr lang="en-AU" dirty="0" smtClean="0"/>
              <a:t>Uses Pythagoras’ Theorem</a:t>
            </a:r>
          </a:p>
          <a:p>
            <a:pPr lvl="1"/>
            <a:endParaRPr lang="en-AU" dirty="0"/>
          </a:p>
          <a:p>
            <a:r>
              <a:rPr lang="en-AU" dirty="0" smtClean="0">
                <a:solidFill>
                  <a:srgbClr val="00B0F0"/>
                </a:solidFill>
              </a:rPr>
              <a:t>Normalisation </a:t>
            </a:r>
            <a:r>
              <a:rPr lang="en-AU" dirty="0" smtClean="0"/>
              <a:t>is the process of ensuring a Vector is </a:t>
            </a:r>
            <a:r>
              <a:rPr lang="en-AU" dirty="0" smtClean="0">
                <a:solidFill>
                  <a:srgbClr val="00B0F0"/>
                </a:solidFill>
              </a:rPr>
              <a:t>Unit Length</a:t>
            </a:r>
          </a:p>
          <a:p>
            <a:pPr lvl="1"/>
            <a:r>
              <a:rPr lang="en-AU" dirty="0" smtClean="0"/>
              <a:t>A Vector will then have a Magnitude of 1</a:t>
            </a:r>
          </a:p>
          <a:p>
            <a:pPr lvl="1"/>
            <a:r>
              <a:rPr lang="en-AU" dirty="0" smtClean="0"/>
              <a:t>Useful for many different calculations</a:t>
            </a:r>
          </a:p>
        </p:txBody>
      </p:sp>
    </p:spTree>
    <p:extLst>
      <p:ext uri="{BB962C8B-B14F-4D97-AF65-F5344CB8AC3E}">
        <p14:creationId xmlns:p14="http://schemas.microsoft.com/office/powerpoint/2010/main" val="268626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Dunn, F, </a:t>
            </a:r>
            <a:r>
              <a:rPr lang="en-AU" dirty="0" err="1" smtClean="0"/>
              <a:t>Parberry</a:t>
            </a:r>
            <a:r>
              <a:rPr lang="en-AU" dirty="0" smtClean="0"/>
              <a:t>, I, 2011, </a:t>
            </a:r>
            <a:r>
              <a:rPr lang="en-AU" i="1" dirty="0" smtClean="0"/>
              <a:t>3D Math Primer For Graphics And Game Development</a:t>
            </a:r>
            <a:r>
              <a:rPr lang="en-AU" dirty="0" smtClean="0"/>
              <a:t>, 2</a:t>
            </a:r>
            <a:r>
              <a:rPr lang="en-AU" baseline="30000" dirty="0" smtClean="0"/>
              <a:t>nd</a:t>
            </a:r>
            <a:r>
              <a:rPr lang="en-AU" dirty="0" smtClean="0"/>
              <a:t> Edition, CRC Press</a:t>
            </a:r>
          </a:p>
          <a:p>
            <a:pPr lvl="1"/>
            <a:endParaRPr lang="en-AU" dirty="0"/>
          </a:p>
          <a:p>
            <a:r>
              <a:rPr lang="en-AU" dirty="0" err="1" smtClean="0"/>
              <a:t>Lengyel</a:t>
            </a:r>
            <a:r>
              <a:rPr lang="en-AU" dirty="0" smtClean="0"/>
              <a:t>, E, 2012, </a:t>
            </a:r>
            <a:r>
              <a:rPr lang="en-AU" i="1" dirty="0" smtClean="0"/>
              <a:t>Mathematics for 3D Game Programming and Computer Graphics</a:t>
            </a:r>
            <a:r>
              <a:rPr lang="en-AU" dirty="0" smtClean="0"/>
              <a:t>, 3</a:t>
            </a:r>
            <a:r>
              <a:rPr lang="en-AU" baseline="30000" dirty="0" smtClean="0"/>
              <a:t>rd</a:t>
            </a:r>
            <a:r>
              <a:rPr lang="en-AU" dirty="0" smtClean="0"/>
              <a:t> Edition, CENGAGE Learning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562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Vectors</a:t>
            </a:r>
          </a:p>
          <a:p>
            <a:pPr lvl="1"/>
            <a:endParaRPr lang="en-AU" dirty="0"/>
          </a:p>
          <a:p>
            <a:r>
              <a:rPr lang="en-AU" dirty="0" smtClean="0"/>
              <a:t>Pythagoras</a:t>
            </a:r>
          </a:p>
          <a:p>
            <a:pPr lvl="1"/>
            <a:endParaRPr lang="en-AU" dirty="0"/>
          </a:p>
          <a:p>
            <a:r>
              <a:rPr lang="en-AU" dirty="0" smtClean="0"/>
              <a:t>Vector Magnitude</a:t>
            </a:r>
          </a:p>
          <a:p>
            <a:pPr lvl="1"/>
            <a:endParaRPr lang="en-AU" dirty="0"/>
          </a:p>
          <a:p>
            <a:r>
              <a:rPr lang="en-AU" dirty="0" smtClean="0"/>
              <a:t>Vector Normalisation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687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Vectors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49" y="1203325"/>
            <a:ext cx="5892335" cy="3384649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A </a:t>
            </a:r>
            <a:r>
              <a:rPr lang="en-AU" dirty="0" smtClean="0">
                <a:solidFill>
                  <a:srgbClr val="00B0F0"/>
                </a:solidFill>
              </a:rPr>
              <a:t>Vector</a:t>
            </a:r>
            <a:r>
              <a:rPr lang="en-AU" dirty="0" smtClean="0"/>
              <a:t> represents a direction</a:t>
            </a:r>
          </a:p>
          <a:p>
            <a:pPr lvl="1"/>
            <a:r>
              <a:rPr lang="en-AU" dirty="0" smtClean="0"/>
              <a:t>Has a length and can be scaled</a:t>
            </a:r>
          </a:p>
          <a:p>
            <a:pPr lvl="1"/>
            <a:r>
              <a:rPr lang="en-AU" dirty="0" smtClean="0"/>
              <a:t>Vectors can be combined to make a new Vector</a:t>
            </a:r>
          </a:p>
          <a:p>
            <a:pPr lvl="1"/>
            <a:r>
              <a:rPr lang="en-AU" dirty="0" smtClean="0"/>
              <a:t>Can be used to </a:t>
            </a:r>
            <a:r>
              <a:rPr lang="en-AU" dirty="0" smtClean="0">
                <a:solidFill>
                  <a:srgbClr val="00B0F0"/>
                </a:solidFill>
              </a:rPr>
              <a:t>Translate</a:t>
            </a:r>
            <a:r>
              <a:rPr lang="en-AU" dirty="0" smtClean="0"/>
              <a:t> a Point</a:t>
            </a:r>
          </a:p>
          <a:p>
            <a:pPr lvl="1"/>
            <a:endParaRPr lang="en-AU" dirty="0"/>
          </a:p>
          <a:p>
            <a:r>
              <a:rPr lang="en-AU" dirty="0" smtClean="0"/>
              <a:t>The length of a Vector is called its </a:t>
            </a:r>
            <a:r>
              <a:rPr lang="en-AU" dirty="0" smtClean="0">
                <a:solidFill>
                  <a:srgbClr val="00B0F0"/>
                </a:solidFill>
              </a:rPr>
              <a:t>Magnitude</a:t>
            </a:r>
          </a:p>
          <a:p>
            <a:pPr lvl="1"/>
            <a:endParaRPr lang="en-AU" dirty="0"/>
          </a:p>
          <a:p>
            <a:r>
              <a:rPr lang="en-AU" dirty="0" smtClean="0"/>
              <a:t>Knowing the magnitude of a Vector can be extremely useful</a:t>
            </a:r>
          </a:p>
          <a:p>
            <a:pPr lvl="1"/>
            <a:r>
              <a:rPr lang="en-AU" dirty="0" smtClean="0"/>
              <a:t>We can create a Vector from two points, with the Vector representing the difference between the two Points</a:t>
            </a:r>
          </a:p>
          <a:p>
            <a:pPr lvl="1"/>
            <a:r>
              <a:rPr lang="en-AU" dirty="0" smtClean="0"/>
              <a:t>If Point </a:t>
            </a:r>
            <a:r>
              <a:rPr lang="en-AU" dirty="0" smtClean="0">
                <a:solidFill>
                  <a:srgbClr val="00B0F0"/>
                </a:solidFill>
              </a:rPr>
              <a:t>A</a:t>
            </a:r>
            <a:r>
              <a:rPr lang="en-AU" dirty="0" smtClean="0"/>
              <a:t> was the player and Point </a:t>
            </a:r>
            <a:r>
              <a:rPr lang="en-AU" dirty="0" smtClean="0">
                <a:solidFill>
                  <a:srgbClr val="00B0F0"/>
                </a:solidFill>
              </a:rPr>
              <a:t>B</a:t>
            </a:r>
            <a:r>
              <a:rPr lang="en-AU" dirty="0" smtClean="0"/>
              <a:t> was an enemy, we could calculate the Vector between them and then calculate the magnitude of the Vector to find out how far away the enemy is</a:t>
            </a:r>
          </a:p>
        </p:txBody>
      </p:sp>
      <p:sp>
        <p:nvSpPr>
          <p:cNvPr id="5" name="Right Arrow 4"/>
          <p:cNvSpPr/>
          <p:nvPr/>
        </p:nvSpPr>
        <p:spPr>
          <a:xfrm rot="19727150">
            <a:off x="5214852" y="1359569"/>
            <a:ext cx="1152128" cy="17469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Multiply 7"/>
          <p:cNvSpPr/>
          <p:nvPr/>
        </p:nvSpPr>
        <p:spPr>
          <a:xfrm>
            <a:off x="7479422" y="1094659"/>
            <a:ext cx="360040" cy="320036"/>
          </a:xfrm>
          <a:prstGeom prst="mathMultiply">
            <a:avLst>
              <a:gd name="adj1" fmla="val 108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ight Arrow 8"/>
          <p:cNvSpPr/>
          <p:nvPr/>
        </p:nvSpPr>
        <p:spPr>
          <a:xfrm rot="20215797">
            <a:off x="6734246" y="1388984"/>
            <a:ext cx="889197" cy="12431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Multiply 6"/>
          <p:cNvSpPr/>
          <p:nvPr/>
        </p:nvSpPr>
        <p:spPr>
          <a:xfrm>
            <a:off x="6565427" y="1454752"/>
            <a:ext cx="360040" cy="320036"/>
          </a:xfrm>
          <a:prstGeom prst="mathMultiply">
            <a:avLst>
              <a:gd name="adj1" fmla="val 108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ight Arrow 10"/>
          <p:cNvSpPr/>
          <p:nvPr/>
        </p:nvSpPr>
        <p:spPr>
          <a:xfrm rot="1689008">
            <a:off x="6834587" y="2354705"/>
            <a:ext cx="971510" cy="13507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ight Arrow 11"/>
          <p:cNvSpPr/>
          <p:nvPr/>
        </p:nvSpPr>
        <p:spPr>
          <a:xfrm rot="273717">
            <a:off x="6091728" y="2624581"/>
            <a:ext cx="1578535" cy="839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ight Arrow 9"/>
          <p:cNvSpPr/>
          <p:nvPr/>
        </p:nvSpPr>
        <p:spPr>
          <a:xfrm rot="20215797">
            <a:off x="6047470" y="2292324"/>
            <a:ext cx="889197" cy="12431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515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Pythagoras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To find the magnitude of a Vector we first need to look at </a:t>
            </a:r>
            <a:r>
              <a:rPr lang="en-AU" dirty="0" smtClean="0">
                <a:solidFill>
                  <a:srgbClr val="00B0F0"/>
                </a:solidFill>
              </a:rPr>
              <a:t>Pythagoras’ Theorem</a:t>
            </a:r>
          </a:p>
          <a:p>
            <a:pPr lvl="1"/>
            <a:r>
              <a:rPr lang="en-AU" dirty="0" smtClean="0"/>
              <a:t>Pythagoras’ Theorem allows use to calculate the length of a right-angled triangle’s side if we know the lengths of the other two sides</a:t>
            </a:r>
            <a:endParaRPr lang="en-A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106776"/>
            <a:ext cx="2952328" cy="1637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99753" y="3293571"/>
                <a:ext cx="33123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AU" sz="3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AU" sz="36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AU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AU" sz="3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AU" sz="36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AU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AU" sz="3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53" y="3293571"/>
                <a:ext cx="3312368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9753" y="3939902"/>
                <a:ext cx="3312368" cy="778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AU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AU" sz="3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AU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AU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AU" sz="36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AU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53" y="3939902"/>
                <a:ext cx="3312368" cy="7786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76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Pythagoras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Let’s try and solve for </a:t>
            </a:r>
            <a:r>
              <a:rPr lang="en-AU" dirty="0" smtClean="0">
                <a:solidFill>
                  <a:srgbClr val="00B0F0"/>
                </a:solidFill>
              </a:rPr>
              <a:t>c</a:t>
            </a:r>
            <a:r>
              <a:rPr lang="en-AU" dirty="0" smtClean="0"/>
              <a:t>, knowing that </a:t>
            </a:r>
            <a:r>
              <a:rPr lang="en-AU" dirty="0" smtClean="0">
                <a:solidFill>
                  <a:srgbClr val="00B0F0"/>
                </a:solidFill>
              </a:rPr>
              <a:t>a</a:t>
            </a:r>
            <a:r>
              <a:rPr lang="en-AU" dirty="0" smtClean="0"/>
              <a:t> is </a:t>
            </a:r>
            <a:r>
              <a:rPr lang="en-AU" dirty="0" smtClean="0">
                <a:solidFill>
                  <a:srgbClr val="00B0F0"/>
                </a:solidFill>
              </a:rPr>
              <a:t>6</a:t>
            </a:r>
            <a:r>
              <a:rPr lang="en-AU" dirty="0" smtClean="0"/>
              <a:t> and </a:t>
            </a:r>
            <a:r>
              <a:rPr lang="en-AU" dirty="0" smtClean="0">
                <a:solidFill>
                  <a:srgbClr val="00B0F0"/>
                </a:solidFill>
              </a:rPr>
              <a:t>b</a:t>
            </a:r>
            <a:r>
              <a:rPr lang="en-AU" dirty="0" smtClean="0"/>
              <a:t> is </a:t>
            </a:r>
            <a:r>
              <a:rPr lang="en-AU" dirty="0" smtClean="0">
                <a:solidFill>
                  <a:srgbClr val="00B0F0"/>
                </a:solidFill>
              </a:rPr>
              <a:t>4</a:t>
            </a:r>
            <a:r>
              <a:rPr lang="en-AU" dirty="0" smtClean="0"/>
              <a:t>…</a:t>
            </a:r>
            <a:endParaRPr lang="en-A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572483"/>
            <a:ext cx="2952328" cy="1637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47664" y="1733158"/>
                <a:ext cx="33123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AU" sz="3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AU" sz="36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AU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AU" sz="3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AU" sz="36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AU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AU" sz="3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733158"/>
                <a:ext cx="3312368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47664" y="2505140"/>
                <a:ext cx="33123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AU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AU" sz="36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en-AU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AU" sz="36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AU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AU" sz="3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505140"/>
                <a:ext cx="3312368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47664" y="3165143"/>
                <a:ext cx="33123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AU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36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AU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AU" sz="3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165143"/>
                <a:ext cx="3312368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47664" y="3723878"/>
                <a:ext cx="3312368" cy="722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AU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52</m:t>
                          </m:r>
                        </m:e>
                      </m:rad>
                      <m:r>
                        <a:rPr lang="en-AU" sz="36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AU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723878"/>
                <a:ext cx="3312368" cy="72295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47664" y="4359613"/>
                <a:ext cx="33123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=7.211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359613"/>
                <a:ext cx="3312368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8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Pythagoras to find the Magnitude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6"/>
            <a:ext cx="4752206" cy="1441736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We can use this method for finding the Magnitude of a Vector</a:t>
            </a:r>
          </a:p>
          <a:p>
            <a:pPr lvl="1"/>
            <a:r>
              <a:rPr lang="en-AU" dirty="0" smtClean="0"/>
              <a:t>A Vector’s X and Y represent offsets in each axis, much like the sides of a triangle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11" b="33082"/>
          <a:stretch/>
        </p:blipFill>
        <p:spPr>
          <a:xfrm>
            <a:off x="5076056" y="1563638"/>
            <a:ext cx="3312368" cy="316835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9935001">
            <a:off x="5393896" y="3624195"/>
            <a:ext cx="1579429" cy="23740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ight Arrow 6"/>
          <p:cNvSpPr/>
          <p:nvPr/>
        </p:nvSpPr>
        <p:spPr>
          <a:xfrm>
            <a:off x="5478480" y="4123612"/>
            <a:ext cx="1427867" cy="1043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ight Arrow 7"/>
          <p:cNvSpPr/>
          <p:nvPr/>
        </p:nvSpPr>
        <p:spPr>
          <a:xfrm rot="16200000">
            <a:off x="6550996" y="3698449"/>
            <a:ext cx="770412" cy="10118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13492" y="3003798"/>
                <a:ext cx="33123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AU" sz="28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AU" sz="28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A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AU" sz="28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AU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492" y="3003798"/>
                <a:ext cx="3312368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176797" y="416903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6995891" y="3547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5851037" y="336383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07219" y="2619449"/>
                <a:ext cx="331236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=(8,4)</m:t>
                      </m:r>
                    </m:oMath>
                  </m:oMathPara>
                </a14:m>
                <a:endParaRPr lang="en-AU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219" y="2619449"/>
                <a:ext cx="3312368" cy="7078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13492" y="3416682"/>
                <a:ext cx="33123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AU" sz="28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en-AU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A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AU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492" y="3416682"/>
                <a:ext cx="331236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13492" y="3942026"/>
                <a:ext cx="3312368" cy="573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A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80</m:t>
                          </m:r>
                        </m:e>
                      </m:rad>
                      <m:r>
                        <a:rPr lang="en-A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i="1">
                          <a:solidFill>
                            <a:schemeClr val="bg1"/>
                          </a:solidFill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492" y="3942026"/>
                <a:ext cx="3312368" cy="57394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287998" y="4352786"/>
                <a:ext cx="33123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𝑚𝑎𝑔𝑛𝑖𝑡𝑢𝑑𝑒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=8.944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998" y="4352786"/>
                <a:ext cx="3312368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213492" y="2540949"/>
                <a:ext cx="33123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AU" sz="28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AU" sz="28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A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AU" sz="28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AU" sz="28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A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AU" sz="28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492" y="2540949"/>
                <a:ext cx="3312368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8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Magnitude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AU" dirty="0" smtClean="0"/>
                  <a:t>The mathematical representation of a Vector’s magnitude is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1411" t="-161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43808" y="2634744"/>
                <a:ext cx="3805016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A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A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𝑉𝑥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𝑉𝑦</m:t>
                              </m:r>
                            </m:e>
                            <m:sup>
                              <m:r>
                                <a:rPr lang="en-A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rad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634744"/>
                <a:ext cx="3805016" cy="5218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13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Magnitude Uses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256262" cy="3384649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Why would we want to know a Vector’s magnitude?</a:t>
            </a:r>
          </a:p>
          <a:p>
            <a:pPr lvl="1"/>
            <a:r>
              <a:rPr lang="en-AU" dirty="0" smtClean="0"/>
              <a:t>Track distance travelled</a:t>
            </a:r>
          </a:p>
          <a:p>
            <a:pPr lvl="1"/>
            <a:r>
              <a:rPr lang="en-AU" dirty="0" smtClean="0"/>
              <a:t>Track distance between two Points</a:t>
            </a:r>
          </a:p>
          <a:p>
            <a:pPr lvl="1"/>
            <a:r>
              <a:rPr lang="en-AU" dirty="0" smtClean="0"/>
              <a:t>Determine if a collision has occurred between shapes</a:t>
            </a:r>
          </a:p>
          <a:p>
            <a:pPr lvl="1"/>
            <a:r>
              <a:rPr lang="en-AU" dirty="0" smtClean="0"/>
              <a:t>Track speed</a:t>
            </a:r>
          </a:p>
          <a:p>
            <a:pPr lvl="2"/>
            <a:r>
              <a:rPr lang="en-AU" dirty="0" smtClean="0"/>
              <a:t>If an object has moved via a Vector with an (X,Y) of (3,4) then the speed of the movement is the magnitude of the Vector, which is 5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445" y="1149535"/>
            <a:ext cx="2120786" cy="17461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00698" y="3013000"/>
            <a:ext cx="2520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i="1" dirty="0" smtClean="0">
                <a:solidFill>
                  <a:schemeClr val="bg1"/>
                </a:solidFill>
              </a:rPr>
              <a:t>Magnitude can be used to track distance between two spheres, then subtract their radii to see if they overlap</a:t>
            </a:r>
            <a:endParaRPr lang="en-AU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Normalisation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392166" cy="3384649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In many cases we will need to modify a Vector so that its Magnitude is equal to 1</a:t>
            </a:r>
          </a:p>
          <a:p>
            <a:pPr lvl="1"/>
            <a:r>
              <a:rPr lang="en-AU" dirty="0" smtClean="0"/>
              <a:t>This process is called </a:t>
            </a:r>
            <a:r>
              <a:rPr lang="en-AU" dirty="0" smtClean="0">
                <a:solidFill>
                  <a:srgbClr val="00B0F0"/>
                </a:solidFill>
              </a:rPr>
              <a:t>Normalisation</a:t>
            </a:r>
          </a:p>
          <a:p>
            <a:pPr lvl="1"/>
            <a:endParaRPr lang="en-AU" dirty="0"/>
          </a:p>
          <a:p>
            <a:r>
              <a:rPr lang="en-AU" dirty="0" smtClean="0"/>
              <a:t>Normalising a Vector is a simple process once we can calculate its Magnitude</a:t>
            </a:r>
          </a:p>
          <a:p>
            <a:pPr lvl="1"/>
            <a:r>
              <a:rPr lang="en-AU" dirty="0" smtClean="0"/>
              <a:t>We simply scale the Vector by its Magnitude</a:t>
            </a:r>
          </a:p>
          <a:p>
            <a:pPr lvl="1"/>
            <a:r>
              <a:rPr lang="en-AU" dirty="0" smtClean="0"/>
              <a:t>This creates a Normalised Vector, </a:t>
            </a:r>
            <a:br>
              <a:rPr lang="en-AU" dirty="0" smtClean="0"/>
            </a:br>
            <a:r>
              <a:rPr lang="en-AU" dirty="0" smtClean="0"/>
              <a:t>called a </a:t>
            </a:r>
            <a:r>
              <a:rPr lang="en-AU" dirty="0" smtClean="0">
                <a:solidFill>
                  <a:srgbClr val="00B0F0"/>
                </a:solidFill>
              </a:rPr>
              <a:t>Unit Vector</a:t>
            </a:r>
          </a:p>
          <a:p>
            <a:pPr lvl="2"/>
            <a:r>
              <a:rPr lang="en-AU" dirty="0" smtClean="0"/>
              <a:t>It has length of 1 unit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83678" y="1485304"/>
                <a:ext cx="5156210" cy="614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A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A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𝑉𝑥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𝑉𝑦</m:t>
                              </m:r>
                            </m:e>
                            <m:sup>
                              <m:r>
                                <a:rPr lang="en-A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rad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678" y="1485304"/>
                <a:ext cx="5156210" cy="6141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51920" y="2372270"/>
                <a:ext cx="5156210" cy="971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A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A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372270"/>
                <a:ext cx="5156210" cy="9715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67944" y="3507854"/>
                <a:ext cx="5156210" cy="974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A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,…)=(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𝑉𝑥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A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den>
                      </m:f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A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A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den>
                      </m:f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,…)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3507854"/>
                <a:ext cx="5156210" cy="974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48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Matrix Transformations&amp;quot;&quot;/&gt;&lt;property id=&quot;20307&quot; value=&quot;263&quot;/&gt;&lt;/object&gt;&lt;object type=&quot;3&quot; unique_id=&quot;10004&quot;&gt;&lt;property id=&quot;20148&quot; value=&quot;5&quot;/&gt;&lt;property id=&quot;20300&quot; value=&quot;Slide 2 - &amp;quot;Contents&amp;quot;&quot;/&gt;&lt;property id=&quot;20307&quot; value=&quot;265&quot;/&gt;&lt;/object&gt;&lt;object type=&quot;3&quot; unique_id=&quot;10009&quot;&gt;&lt;property id=&quot;20148&quot; value=&quot;5&quot;/&gt;&lt;property id=&quot;20300&quot; value=&quot;Slide 54 - &amp;quot;Summary&amp;quot;&quot;/&gt;&lt;property id=&quot;20307&quot; value=&quot;270&quot;/&gt;&lt;/object&gt;&lt;object type=&quot;3&quot; unique_id=&quot;10010&quot;&gt;&lt;property id=&quot;20148&quot; value=&quot;5&quot;/&gt;&lt;property id=&quot;20300&quot; value=&quot;Slide 55 - &amp;quot;References&amp;quot;&quot;/&gt;&lt;property id=&quot;20307&quot; value=&quot;271&quot;/&gt;&lt;/object&gt;&lt;object type=&quot;3&quot; unique_id=&quot;10709&quot;&gt;&lt;property id=&quot;20148&quot; value=&quot;5&quot;/&gt;&lt;property id=&quot;20300&quot; value=&quot;Slide 3 - &amp;quot;What is a matrix transformation?&amp;quot;&quot;/&gt;&lt;property id=&quot;20307&quot; value=&quot;273&quot;/&gt;&lt;/object&gt;&lt;object type=&quot;3&quot; unique_id=&quot;10710&quot;&gt;&lt;property id=&quot;20148&quot; value=&quot;5&quot;/&gt;&lt;property id=&quot;20300&quot; value=&quot;Slide 4 - &amp;quot;Coordinate spaces&amp;quot;&quot;/&gt;&lt;property id=&quot;20307&quot; value=&quot;274&quot;/&gt;&lt;/object&gt;&lt;object type=&quot;3&quot; unique_id=&quot;10711&quot;&gt;&lt;property id=&quot;20148&quot; value=&quot;5&quot;/&gt;&lt;property id=&quot;20300&quot; value=&quot;Slide 5&quot;/&gt;&lt;property id=&quot;20307&quot; value=&quot;275&quot;/&gt;&lt;/object&gt;&lt;object type=&quot;3&quot; unique_id=&quot;10712&quot;&gt;&lt;property id=&quot;20148&quot; value=&quot;5&quot;/&gt;&lt;property id=&quot;20300&quot; value=&quot;Slide 6&quot;/&gt;&lt;property id=&quot;20307&quot; value=&quot;276&quot;/&gt;&lt;/object&gt;&lt;object type=&quot;3&quot; unique_id=&quot;10713&quot;&gt;&lt;property id=&quot;20148&quot; value=&quot;5&quot;/&gt;&lt;property id=&quot;20300&quot; value=&quot;Slide 7&quot;/&gt;&lt;property id=&quot;20307&quot; value=&quot;277&quot;/&gt;&lt;/object&gt;&lt;object type=&quot;3&quot; unique_id=&quot;10714&quot;&gt;&lt;property id=&quot;20148&quot; value=&quot;5&quot;/&gt;&lt;property id=&quot;20300&quot; value=&quot;Slide 8&quot;/&gt;&lt;property id=&quot;20307&quot; value=&quot;278&quot;/&gt;&lt;/object&gt;&lt;object type=&quot;3&quot; unique_id=&quot;10715&quot;&gt;&lt;property id=&quot;20148&quot; value=&quot;5&quot;/&gt;&lt;property id=&quot;20300&quot; value=&quot;Slide 9&quot;/&gt;&lt;property id=&quot;20307&quot; value=&quot;279&quot;/&gt;&lt;/object&gt;&lt;object type=&quot;3&quot; unique_id=&quot;10716&quot;&gt;&lt;property id=&quot;20148&quot; value=&quot;5&quot;/&gt;&lt;property id=&quot;20300&quot; value=&quot;Slide 10 - &amp;quot;What does this have to do with matrices?&amp;quot;&quot;/&gt;&lt;property id=&quot;20307&quot; value=&quot;280&quot;/&gt;&lt;/object&gt;&lt;object type=&quot;3&quot; unique_id=&quot;10717&quot;&gt;&lt;property id=&quot;20148&quot; value=&quot;5&quot;/&gt;&lt;property id=&quot;20300&quot; value=&quot;Slide 11 - &amp;quot;Review of matrix multiplication&amp;quot;&quot;/&gt;&lt;property id=&quot;20307&quot; value=&quot;281&quot;/&gt;&lt;/object&gt;&lt;object type=&quot;3&quot; unique_id=&quot;10718&quot;&gt;&lt;property id=&quot;20148&quot; value=&quot;5&quot;/&gt;&lt;property id=&quot;20300&quot; value=&quot;Slide 12 - &amp;quot;Structure of a Transformation Matrix&amp;quot;&quot;/&gt;&lt;property id=&quot;20307&quot; value=&quot;282&quot;/&gt;&lt;/object&gt;&lt;object type=&quot;3&quot; unique_id=&quot;10719&quot;&gt;&lt;property id=&quot;20148&quot; value=&quot;5&quot;/&gt;&lt;property id=&quot;20300&quot; value=&quot;Slide 13 - &amp;quot;Structure of a Transformation Matrix&amp;quot;&quot;/&gt;&lt;property id=&quot;20307&quot; value=&quot;283&quot;/&gt;&lt;/object&gt;&lt;object type=&quot;3&quot; unique_id=&quot;10720&quot;&gt;&lt;property id=&quot;20148&quot; value=&quot;5&quot;/&gt;&lt;property id=&quot;20300&quot; value=&quot;Slide 14 - &amp;quot;How a transformation works?&amp;quot;&quot;/&gt;&lt;property id=&quot;20307&quot; value=&quot;284&quot;/&gt;&lt;/object&gt;&lt;object type=&quot;3&quot; unique_id=&quot;10721&quot;&gt;&lt;property id=&quot;20148&quot; value=&quot;5&quot;/&gt;&lt;property id=&quot;20300&quot; value=&quot;Slide 15&quot;/&gt;&lt;property id=&quot;20307&quot; value=&quot;285&quot;/&gt;&lt;/object&gt;&lt;object type=&quot;3&quot; unique_id=&quot;10722&quot;&gt;&lt;property id=&quot;20148&quot; value=&quot;5&quot;/&gt;&lt;property id=&quot;20300&quot; value=&quot;Slide 16&quot;/&gt;&lt;property id=&quot;20307&quot; value=&quot;286&quot;/&gt;&lt;/object&gt;&lt;object type=&quot;3&quot; unique_id=&quot;10723&quot;&gt;&lt;property id=&quot;20148&quot; value=&quot;5&quot;/&gt;&lt;property id=&quot;20300&quot; value=&quot;Slide 17 - &amp;quot;Translation&amp;quot;&quot;/&gt;&lt;property id=&quot;20307&quot; value=&quot;287&quot;/&gt;&lt;/object&gt;&lt;object type=&quot;3&quot; unique_id=&quot;10724&quot;&gt;&lt;property id=&quot;20148&quot; value=&quot;5&quot;/&gt;&lt;property id=&quot;20300&quot; value=&quot;Slide 18 - &amp;quot;Translation&amp;quot;&quot;/&gt;&lt;property id=&quot;20307&quot; value=&quot;288&quot;/&gt;&lt;/object&gt;&lt;object type=&quot;3&quot; unique_id=&quot;10725&quot;&gt;&lt;property id=&quot;20148&quot; value=&quot;5&quot;/&gt;&lt;property id=&quot;20300&quot; value=&quot;Slide 19&quot;/&gt;&lt;property id=&quot;20307&quot; value=&quot;289&quot;/&gt;&lt;/object&gt;&lt;object type=&quot;3&quot; unique_id=&quot;10726&quot;&gt;&lt;property id=&quot;20148&quot; value=&quot;5&quot;/&gt;&lt;property id=&quot;20300&quot; value=&quot;Slide 20&quot;/&gt;&lt;property id=&quot;20307&quot; value=&quot;290&quot;/&gt;&lt;/object&gt;&lt;object type=&quot;3&quot; unique_id=&quot;10727&quot;&gt;&lt;property id=&quot;20148&quot; value=&quot;5&quot;/&gt;&lt;property id=&quot;20300&quot; value=&quot;Slide 21 - &amp;quot;Rotations&amp;quot;&quot;/&gt;&lt;property id=&quot;20307&quot; value=&quot;291&quot;/&gt;&lt;/object&gt;&lt;object type=&quot;3&quot; unique_id=&quot;10728&quot;&gt;&lt;property id=&quot;20148&quot; value=&quot;5&quot;/&gt;&lt;property id=&quot;20300&quot; value=&quot;Slide 22&quot;/&gt;&lt;property id=&quot;20307&quot; value=&quot;292&quot;/&gt;&lt;/object&gt;&lt;object type=&quot;3&quot; unique_id=&quot;10729&quot;&gt;&lt;property id=&quot;20148&quot; value=&quot;5&quot;/&gt;&lt;property id=&quot;20300&quot; value=&quot;Slide 23&quot;/&gt;&lt;property id=&quot;20307&quot; value=&quot;293&quot;/&gt;&lt;/object&gt;&lt;object type=&quot;3&quot; unique_id=&quot;10730&quot;&gt;&lt;property id=&quot;20148&quot; value=&quot;5&quot;/&gt;&lt;property id=&quot;20300&quot; value=&quot;Slide 24&quot;/&gt;&lt;property id=&quot;20307&quot; value=&quot;294&quot;/&gt;&lt;/object&gt;&lt;object type=&quot;3&quot; unique_id=&quot;10731&quot;&gt;&lt;property id=&quot;20148&quot; value=&quot;5&quot;/&gt;&lt;property id=&quot;20300&quot; value=&quot;Slide 25&quot;/&gt;&lt;property id=&quot;20307&quot; value=&quot;295&quot;/&gt;&lt;/object&gt;&lt;object type=&quot;3&quot; unique_id=&quot;10732&quot;&gt;&lt;property id=&quot;20148&quot; value=&quot;5&quot;/&gt;&lt;property id=&quot;20300&quot; value=&quot;Slide 26 - &amp;quot;Rotation&amp;quot;&quot;/&gt;&lt;property id=&quot;20307&quot; value=&quot;296&quot;/&gt;&lt;/object&gt;&lt;object type=&quot;3&quot; unique_id=&quot;10733&quot;&gt;&lt;property id=&quot;20148&quot; value=&quot;5&quot;/&gt;&lt;property id=&quot;20300&quot; value=&quot;Slide 27 - &amp;quot;Rotation&amp;quot;&quot;/&gt;&lt;property id=&quot;20307&quot; value=&quot;297&quot;/&gt;&lt;/object&gt;&lt;object type=&quot;3&quot; unique_id=&quot;10734&quot;&gt;&lt;property id=&quot;20148&quot; value=&quot;5&quot;/&gt;&lt;property id=&quot;20300&quot; value=&quot;Slide 28&quot;/&gt;&lt;property id=&quot;20307&quot; value=&quot;298&quot;/&gt;&lt;/object&gt;&lt;object type=&quot;3&quot; unique_id=&quot;10735&quot;&gt;&lt;property id=&quot;20148&quot; value=&quot;5&quot;/&gt;&lt;property id=&quot;20300&quot; value=&quot;Slide 29&quot;/&gt;&lt;property id=&quot;20307&quot; value=&quot;299&quot;/&gt;&lt;/object&gt;&lt;object type=&quot;3&quot; unique_id=&quot;10736&quot;&gt;&lt;property id=&quot;20148&quot; value=&quot;5&quot;/&gt;&lt;property id=&quot;20300&quot; value=&quot;Slide 30 - &amp;quot;Rotation&amp;quot;&quot;/&gt;&lt;property id=&quot;20307&quot; value=&quot;300&quot;/&gt;&lt;/object&gt;&lt;object type=&quot;3&quot; unique_id=&quot;10737&quot;&gt;&lt;property id=&quot;20148&quot; value=&quot;5&quot;/&gt;&lt;property id=&quot;20300&quot; value=&quot;Slide 31 - &amp;quot;Rotation&amp;quot;&quot;/&gt;&lt;property id=&quot;20307&quot; value=&quot;301&quot;/&gt;&lt;/object&gt;&lt;object type=&quot;3&quot; unique_id=&quot;10738&quot;&gt;&lt;property id=&quot;20148&quot; value=&quot;5&quot;/&gt;&lt;property id=&quot;20300&quot; value=&quot;Slide 32 - &amp;quot;Rotation&amp;quot;&quot;/&gt;&lt;property id=&quot;20307&quot; value=&quot;302&quot;/&gt;&lt;/object&gt;&lt;object type=&quot;3&quot; unique_id=&quot;10739&quot;&gt;&lt;property id=&quot;20148&quot; value=&quot;5&quot;/&gt;&lt;property id=&quot;20300&quot; value=&quot;Slide 33 - &amp;quot;Rotation&amp;quot;&quot;/&gt;&lt;property id=&quot;20307&quot; value=&quot;303&quot;/&gt;&lt;/object&gt;&lt;object type=&quot;3&quot; unique_id=&quot;10740&quot;&gt;&lt;property id=&quot;20148&quot; value=&quot;5&quot;/&gt;&lt;property id=&quot;20300&quot; value=&quot;Slide 34 - &amp;quot;Rotation&amp;quot;&quot;/&gt;&lt;property id=&quot;20307&quot; value=&quot;304&quot;/&gt;&lt;/object&gt;&lt;object type=&quot;3&quot; unique_id=&quot;10741&quot;&gt;&lt;property id=&quot;20148&quot; value=&quot;5&quot;/&gt;&lt;property id=&quot;20300&quot; value=&quot;Slide 35 - &amp;quot;Rotation&amp;quot;&quot;/&gt;&lt;property id=&quot;20307&quot; value=&quot;305&quot;/&gt;&lt;/object&gt;&lt;object type=&quot;3&quot; unique_id=&quot;10742&quot;&gt;&lt;property id=&quot;20148&quot; value=&quot;5&quot;/&gt;&lt;property id=&quot;20300&quot; value=&quot;Slide 36 - &amp;quot;Rotation&amp;quot;&quot;/&gt;&lt;property id=&quot;20307&quot; value=&quot;306&quot;/&gt;&lt;/object&gt;&lt;object type=&quot;3&quot; unique_id=&quot;10743&quot;&gt;&lt;property id=&quot;20148&quot; value=&quot;5&quot;/&gt;&lt;property id=&quot;20300&quot; value=&quot;Slide 37 - &amp;quot;Rotation&amp;quot;&quot;/&gt;&lt;property id=&quot;20307&quot; value=&quot;307&quot;/&gt;&lt;/object&gt;&lt;object type=&quot;3&quot; unique_id=&quot;10744&quot;&gt;&lt;property id=&quot;20148&quot; value=&quot;5&quot;/&gt;&lt;property id=&quot;20300&quot; value=&quot;Slide 38 - &amp;quot;Rotation&amp;quot;&quot;/&gt;&lt;property id=&quot;20307&quot; value=&quot;308&quot;/&gt;&lt;/object&gt;&lt;object type=&quot;3&quot; unique_id=&quot;10745&quot;&gt;&lt;property id=&quot;20148&quot; value=&quot;5&quot;/&gt;&lt;property id=&quot;20300&quot; value=&quot;Slide 39 - &amp;quot;Rotation&amp;quot;&quot;/&gt;&lt;property id=&quot;20307&quot; value=&quot;309&quot;/&gt;&lt;/object&gt;&lt;object type=&quot;3&quot; unique_id=&quot;10746&quot;&gt;&lt;property id=&quot;20148&quot; value=&quot;5&quot;/&gt;&lt;property id=&quot;20300&quot; value=&quot;Slide 40 - &amp;quot;Scale&amp;quot;&quot;/&gt;&lt;property id=&quot;20307&quot; value=&quot;310&quot;/&gt;&lt;/object&gt;&lt;object type=&quot;3&quot; unique_id=&quot;10747&quot;&gt;&lt;property id=&quot;20148&quot; value=&quot;5&quot;/&gt;&lt;property id=&quot;20300&quot; value=&quot;Slide 41&quot;/&gt;&lt;property id=&quot;20307&quot; value=&quot;311&quot;/&gt;&lt;/object&gt;&lt;object type=&quot;3&quot; unique_id=&quot;10748&quot;&gt;&lt;property id=&quot;20148&quot; value=&quot;5&quot;/&gt;&lt;property id=&quot;20300&quot; value=&quot;Slide 42&quot;/&gt;&lt;property id=&quot;20307&quot; value=&quot;312&quot;/&gt;&lt;/object&gt;&lt;object type=&quot;3&quot; unique_id=&quot;10749&quot;&gt;&lt;property id=&quot;20148&quot; value=&quot;5&quot;/&gt;&lt;property id=&quot;20300&quot; value=&quot;Slide 43 - &amp;quot;Scale&amp;quot;&quot;/&gt;&lt;property id=&quot;20307&quot; value=&quot;313&quot;/&gt;&lt;/object&gt;&lt;object type=&quot;3&quot; unique_id=&quot;10750&quot;&gt;&lt;property id=&quot;20148&quot; value=&quot;5&quot;/&gt;&lt;property id=&quot;20300&quot; value=&quot;Slide 44 - &amp;quot;Scale&amp;quot;&quot;/&gt;&lt;property id=&quot;20307&quot; value=&quot;314&quot;/&gt;&lt;/object&gt;&lt;object type=&quot;3&quot; unique_id=&quot;10751&quot;&gt;&lt;property id=&quot;20148&quot; value=&quot;5&quot;/&gt;&lt;property id=&quot;20300&quot; value=&quot;Slide 45&quot;/&gt;&lt;property id=&quot;20307&quot; value=&quot;315&quot;/&gt;&lt;/object&gt;&lt;object type=&quot;3&quot; unique_id=&quot;10752&quot;&gt;&lt;property id=&quot;20148&quot; value=&quot;5&quot;/&gt;&lt;property id=&quot;20300&quot; value=&quot;Slide 46&quot;/&gt;&lt;property id=&quot;20307&quot; value=&quot;316&quot;/&gt;&lt;/object&gt;&lt;object type=&quot;3&quot; unique_id=&quot;10753&quot;&gt;&lt;property id=&quot;20148&quot; value=&quot;5&quot;/&gt;&lt;property id=&quot;20300&quot; value=&quot;Slide 47 - &amp;quot;Transformation Matrices are Orthogonal &amp;quot;&quot;/&gt;&lt;property id=&quot;20307&quot; value=&quot;317&quot;/&gt;&lt;/object&gt;&lt;object type=&quot;3&quot; unique_id=&quot;10754&quot;&gt;&lt;property id=&quot;20148&quot; value=&quot;5&quot;/&gt;&lt;property id=&quot;20300&quot; value=&quot;Slide 48 - &amp;quot;Concatenating Matrices&amp;quot;&quot;/&gt;&lt;property id=&quot;20307&quot; value=&quot;318&quot;/&gt;&lt;/object&gt;&lt;object type=&quot;3&quot; unique_id=&quot;10755&quot;&gt;&lt;property id=&quot;20148&quot; value=&quot;5&quot;/&gt;&lt;property id=&quot;20300&quot; value=&quot;Slide 49 - &amp;quot;Concatenating Matrices&amp;quot;&quot;/&gt;&lt;property id=&quot;20307&quot; value=&quot;319&quot;/&gt;&lt;/object&gt;&lt;object type=&quot;3&quot; unique_id=&quot;10756&quot;&gt;&lt;property id=&quot;20148&quot; value=&quot;5&quot;/&gt;&lt;property id=&quot;20300&quot; value=&quot;Slide 50 - &amp;quot;Is any of this useful, anyway?&amp;quot;&quot;/&gt;&lt;property id=&quot;20307&quot; value=&quot;320&quot;/&gt;&lt;/object&gt;&lt;object type=&quot;3&quot; unique_id=&quot;10757&quot;&gt;&lt;property id=&quot;20148&quot; value=&quot;5&quot;/&gt;&lt;property id=&quot;20300&quot; value=&quot;Slide 51 - &amp;quot;Instancing&amp;quot;&quot;/&gt;&lt;property id=&quot;20307&quot; value=&quot;321&quot;/&gt;&lt;/object&gt;&lt;object type=&quot;3&quot; unique_id=&quot;10758&quot;&gt;&lt;property id=&quot;20148&quot; value=&quot;5&quot;/&gt;&lt;property id=&quot;20300&quot; value=&quot;Slide 52 - &amp;quot;Parenting&amp;quot;&quot;/&gt;&lt;property id=&quot;20307&quot; value=&quot;322&quot;/&gt;&lt;/object&gt;&lt;object type=&quot;3&quot; unique_id=&quot;10759&quot;&gt;&lt;property id=&quot;20148&quot; value=&quot;5&quot;/&gt;&lt;property id=&quot;20300&quot; value=&quot;Slide 53 - &amp;quot;Cameras&amp;quot;&quot;/&gt;&lt;property id=&quot;20307&quot; value=&quot;323&quot;/&gt;&lt;/object&gt;&lt;/object&gt;&lt;object type=&quot;8&quot; unique_id=&quot;1002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</TotalTime>
  <Words>645</Words>
  <Application>Microsoft Office PowerPoint</Application>
  <PresentationFormat>On-screen Show (16:9)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Office Theme</vt:lpstr>
      <vt:lpstr>Magnitude and Normalisation</vt:lpstr>
      <vt:lpstr>Contents</vt:lpstr>
      <vt:lpstr>Vectors</vt:lpstr>
      <vt:lpstr>Pythagoras</vt:lpstr>
      <vt:lpstr>Pythagoras</vt:lpstr>
      <vt:lpstr>Pythagoras to find the Magnitude</vt:lpstr>
      <vt:lpstr>Magnitude</vt:lpstr>
      <vt:lpstr>Magnitude Uses</vt:lpstr>
      <vt:lpstr>Normalisation</vt:lpstr>
      <vt:lpstr>Unit Vectors and the Unit Sphere</vt:lpstr>
      <vt:lpstr>Normalisation Uses</vt:lpstr>
      <vt:lpstr>Summary</vt:lpstr>
      <vt:lpstr>Further 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Conan Bourke</cp:lastModifiedBy>
  <cp:revision>47</cp:revision>
  <dcterms:created xsi:type="dcterms:W3CDTF">2014-07-14T04:04:52Z</dcterms:created>
  <dcterms:modified xsi:type="dcterms:W3CDTF">2017-03-01T00:39:30Z</dcterms:modified>
</cp:coreProperties>
</file>