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64" r:id="rId6"/>
    <p:sldId id="282" r:id="rId7"/>
    <p:sldId id="283" r:id="rId8"/>
    <p:sldId id="259" r:id="rId9"/>
    <p:sldId id="265" r:id="rId10"/>
    <p:sldId id="266" r:id="rId11"/>
    <p:sldId id="284" r:id="rId12"/>
    <p:sldId id="267" r:id="rId13"/>
    <p:sldId id="268" r:id="rId14"/>
    <p:sldId id="269" r:id="rId15"/>
    <p:sldId id="270" r:id="rId16"/>
    <p:sldId id="26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78" r:id="rId26"/>
    <p:sldId id="280" r:id="rId27"/>
    <p:sldId id="261" r:id="rId28"/>
    <p:sldId id="28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8B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Dot and Cross Product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Working with Vectors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Maths for Games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0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084168" y="2571750"/>
            <a:ext cx="1440160" cy="144016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 on Unit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5549411" cy="338464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If both Vectors are normalised then there are a few more properties we can use</a:t>
            </a:r>
          </a:p>
          <a:p>
            <a:pPr lvl="1"/>
            <a:r>
              <a:rPr lang="en-AU" dirty="0" smtClean="0"/>
              <a:t>The result will be between </a:t>
            </a:r>
            <a:r>
              <a:rPr lang="en-AU" dirty="0" smtClean="0">
                <a:solidFill>
                  <a:srgbClr val="00B0F0"/>
                </a:solidFill>
              </a:rPr>
              <a:t>-1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rgbClr val="00B0F0"/>
                </a:solidFill>
              </a:rPr>
              <a:t>1</a:t>
            </a:r>
          </a:p>
          <a:p>
            <a:pPr lvl="1"/>
            <a:r>
              <a:rPr lang="en-AU" dirty="0" smtClean="0"/>
              <a:t>The result will be </a:t>
            </a:r>
            <a:r>
              <a:rPr lang="en-AU" dirty="0" smtClean="0">
                <a:solidFill>
                  <a:srgbClr val="00B0F0"/>
                </a:solidFill>
              </a:rPr>
              <a:t>1 </a:t>
            </a:r>
            <a:r>
              <a:rPr lang="en-AU" dirty="0" smtClean="0"/>
              <a:t>if both Vectors are </a:t>
            </a:r>
            <a:r>
              <a:rPr lang="en-AU" dirty="0" smtClean="0">
                <a:solidFill>
                  <a:srgbClr val="00B0F0"/>
                </a:solidFill>
              </a:rPr>
              <a:t>identical</a:t>
            </a:r>
          </a:p>
          <a:p>
            <a:pPr lvl="1"/>
            <a:r>
              <a:rPr lang="en-AU" dirty="0" smtClean="0"/>
              <a:t>The result will be </a:t>
            </a:r>
            <a:r>
              <a:rPr lang="en-AU" dirty="0" smtClean="0">
                <a:solidFill>
                  <a:srgbClr val="00B0F0"/>
                </a:solidFill>
              </a:rPr>
              <a:t>-1 </a:t>
            </a:r>
            <a:r>
              <a:rPr lang="en-AU" dirty="0" smtClean="0"/>
              <a:t>if the Vectors point in </a:t>
            </a:r>
            <a:r>
              <a:rPr lang="en-AU" dirty="0" smtClean="0">
                <a:solidFill>
                  <a:srgbClr val="00B0F0"/>
                </a:solidFill>
              </a:rPr>
              <a:t>opposite </a:t>
            </a:r>
            <a:r>
              <a:rPr lang="en-AU" dirty="0" smtClean="0"/>
              <a:t>directions</a:t>
            </a:r>
          </a:p>
          <a:p>
            <a:pPr lvl="1"/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04248" y="3299783"/>
            <a:ext cx="7200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7"/>
          </p:cNvCxnSpPr>
          <p:nvPr/>
        </p:nvCxnSpPr>
        <p:spPr>
          <a:xfrm flipV="1">
            <a:off x="6806197" y="2782657"/>
            <a:ext cx="507224" cy="50917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03223" y="2818607"/>
            <a:ext cx="0" cy="43727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>
            <a:off x="6962299" y="3216531"/>
            <a:ext cx="204468" cy="52057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768095" y="3522634"/>
                <a:ext cx="5834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95" y="3522634"/>
                <a:ext cx="583428" cy="307777"/>
              </a:xfrm>
              <a:prstGeom prst="rect">
                <a:avLst/>
              </a:prstGeom>
              <a:blipFill>
                <a:blip r:embed="rId2"/>
                <a:stretch>
                  <a:fillRect l="-9375" r="-9375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49059" y="3093034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59" y="3093034"/>
                <a:ext cx="32701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324815" y="2428083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15" y="2428083"/>
                <a:ext cx="3129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8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 on Unit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560518" cy="3384649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dirty="0" smtClean="0"/>
              <a:t>result of a dot product between normalised Vectors is </a:t>
            </a:r>
            <a:r>
              <a:rPr lang="en-AU" dirty="0" smtClean="0"/>
              <a:t>relative </a:t>
            </a:r>
            <a:r>
              <a:rPr lang="en-AU" dirty="0" smtClean="0"/>
              <a:t>to the angle between them!</a:t>
            </a:r>
          </a:p>
          <a:p>
            <a:pPr lvl="1"/>
            <a:r>
              <a:rPr lang="en-AU" dirty="0" smtClean="0"/>
              <a:t>The angle is equal to </a:t>
            </a:r>
            <a:r>
              <a:rPr lang="en-AU" dirty="0" smtClean="0"/>
              <a:t>the inverse </a:t>
            </a:r>
            <a:r>
              <a:rPr lang="en-AU" dirty="0" smtClean="0"/>
              <a:t>cosine of the dot </a:t>
            </a:r>
            <a:br>
              <a:rPr lang="en-AU" dirty="0" smtClean="0"/>
            </a:br>
            <a:r>
              <a:rPr lang="en-AU" dirty="0" smtClean="0"/>
              <a:t>product</a:t>
            </a:r>
            <a:endParaRPr lang="en-A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28" y="2787774"/>
            <a:ext cx="2182945" cy="18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55268" y="3230855"/>
                <a:ext cx="2257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268" y="3230855"/>
                <a:ext cx="2257477" cy="276999"/>
              </a:xfrm>
              <a:prstGeom prst="rect">
                <a:avLst/>
              </a:prstGeom>
              <a:blipFill>
                <a:blip r:embed="rId3"/>
                <a:stretch>
                  <a:fillRect l="-811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547664" y="3795886"/>
                <a:ext cx="2277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795886"/>
                <a:ext cx="2277290" cy="276999"/>
              </a:xfrm>
              <a:prstGeom prst="rect">
                <a:avLst/>
              </a:prstGeom>
              <a:blipFill>
                <a:blip r:embed="rId4"/>
                <a:stretch>
                  <a:fillRect l="-21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538805" y="3506081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05" y="3506081"/>
                <a:ext cx="290401" cy="276999"/>
              </a:xfrm>
              <a:prstGeom prst="rect">
                <a:avLst/>
              </a:prstGeom>
              <a:blipFill>
                <a:blip r:embed="rId5"/>
                <a:stretch>
                  <a:fillRect l="-125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 on Unit Vectors</a:t>
            </a:r>
            <a:endParaRPr lang="en-AU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9662"/>
            <a:ext cx="2182945" cy="18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95936" y="1816863"/>
                <a:ext cx="29385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U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U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16863"/>
                <a:ext cx="2938561" cy="369332"/>
              </a:xfrm>
              <a:prstGeom prst="rect">
                <a:avLst/>
              </a:prstGeom>
              <a:blipFill>
                <a:blip r:embed="rId3"/>
                <a:stretch>
                  <a:fillRect l="-207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1640" y="2427734"/>
                <a:ext cx="267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7734"/>
                <a:ext cx="26750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5000" r="-2727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83768" y="3003798"/>
                <a:ext cx="279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003798"/>
                <a:ext cx="2791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913" r="-23913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427984" y="2424152"/>
                <a:ext cx="2057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424152"/>
                <a:ext cx="2057743" cy="369332"/>
              </a:xfrm>
              <a:prstGeom prst="rect">
                <a:avLst/>
              </a:prstGeom>
              <a:blipFill>
                <a:blip r:embed="rId6"/>
                <a:stretch>
                  <a:fillRect l="-2959" t="-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181506" y="3009508"/>
                <a:ext cx="2550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=0.927 </m:t>
                      </m:r>
                      <m:r>
                        <a:rPr lang="en-AU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𝑟𝑎𝑑𝑖𝑎𝑛𝑠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06" y="3009508"/>
                <a:ext cx="2550698" cy="369332"/>
              </a:xfrm>
              <a:prstGeom prst="rect">
                <a:avLst/>
              </a:prstGeom>
              <a:blipFill>
                <a:blip r:embed="rId7"/>
                <a:stretch>
                  <a:fillRect l="-2392" r="-263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Angle Direction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50540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One complication exists in that two different sets of vectors can result in the same angle but with different directions of the angle</a:t>
            </a:r>
          </a:p>
          <a:p>
            <a:pPr lvl="1"/>
            <a:r>
              <a:rPr lang="en-AU" dirty="0" smtClean="0"/>
              <a:t>A to B is a </a:t>
            </a:r>
            <a:r>
              <a:rPr lang="en-AU" dirty="0" smtClean="0">
                <a:solidFill>
                  <a:srgbClr val="00B0F0"/>
                </a:solidFill>
              </a:rPr>
              <a:t>clockwise</a:t>
            </a:r>
            <a:r>
              <a:rPr lang="en-AU" dirty="0" smtClean="0"/>
              <a:t> angle</a:t>
            </a:r>
          </a:p>
          <a:p>
            <a:pPr lvl="1"/>
            <a:r>
              <a:rPr lang="en-AU" dirty="0" smtClean="0"/>
              <a:t>C to B is a </a:t>
            </a:r>
            <a:r>
              <a:rPr lang="en-AU" dirty="0" smtClean="0">
                <a:solidFill>
                  <a:srgbClr val="00B0F0"/>
                </a:solidFill>
              </a:rPr>
              <a:t>counter-clockwise</a:t>
            </a:r>
            <a:r>
              <a:rPr lang="en-AU" dirty="0" smtClean="0"/>
              <a:t> angle</a:t>
            </a:r>
          </a:p>
          <a:p>
            <a:pPr lvl="1"/>
            <a:endParaRPr lang="en-AU" dirty="0"/>
          </a:p>
          <a:p>
            <a:r>
              <a:rPr lang="en-AU" dirty="0" smtClean="0"/>
              <a:t>If we wanted to rotate an object facing in the direction of A to instead face in the direction of B, is it a </a:t>
            </a:r>
            <a:r>
              <a:rPr lang="en-AU" dirty="0" smtClean="0">
                <a:solidFill>
                  <a:srgbClr val="00B0F0"/>
                </a:solidFill>
              </a:rPr>
              <a:t>positive</a:t>
            </a:r>
            <a:r>
              <a:rPr lang="en-AU" dirty="0" smtClean="0"/>
              <a:t> or </a:t>
            </a:r>
            <a:r>
              <a:rPr lang="en-AU" dirty="0" smtClean="0">
                <a:solidFill>
                  <a:srgbClr val="00B0F0"/>
                </a:solidFill>
              </a:rPr>
              <a:t>negative</a:t>
            </a:r>
            <a:r>
              <a:rPr lang="en-AU" dirty="0" smtClean="0"/>
              <a:t> rotation?</a:t>
            </a:r>
          </a:p>
          <a:p>
            <a:pPr lvl="1"/>
            <a:r>
              <a:rPr lang="en-AU" dirty="0" smtClean="0"/>
              <a:t>What about rotating from C to B?</a:t>
            </a:r>
            <a:endParaRPr lang="en-AU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08104" y="1779662"/>
            <a:ext cx="2083060" cy="2083060"/>
            <a:chOff x="5508104" y="1779662"/>
            <a:chExt cx="2083060" cy="208306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549634" y="2821192"/>
              <a:ext cx="104153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08104" y="1779662"/>
              <a:ext cx="2083060" cy="208306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Arrow Connector 21"/>
            <p:cNvCxnSpPr>
              <a:endCxn id="13" idx="1"/>
            </p:cNvCxnSpPr>
            <p:nvPr/>
          </p:nvCxnSpPr>
          <p:spPr>
            <a:xfrm flipH="1" flipV="1">
              <a:off x="5813161" y="2084719"/>
              <a:ext cx="736473" cy="73647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3" idx="3"/>
            </p:cNvCxnSpPr>
            <p:nvPr/>
          </p:nvCxnSpPr>
          <p:spPr>
            <a:xfrm flipH="1">
              <a:off x="5813161" y="2821192"/>
              <a:ext cx="736473" cy="73647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6090882" y="2362441"/>
              <a:ext cx="917503" cy="917503"/>
            </a:xfrm>
            <a:prstGeom prst="arc">
              <a:avLst>
                <a:gd name="adj1" fmla="val 1369601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Arc 27"/>
            <p:cNvSpPr/>
            <p:nvPr/>
          </p:nvSpPr>
          <p:spPr>
            <a:xfrm rot="7911841">
              <a:off x="6081852" y="2392603"/>
              <a:ext cx="917503" cy="917503"/>
            </a:xfrm>
            <a:prstGeom prst="arc">
              <a:avLst>
                <a:gd name="adj1" fmla="val 1369601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2539" y="20458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9421" y="2482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2323" y="3267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</a:t>
            </a:r>
            <a:endParaRPr lang="en-A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12612" y="2167925"/>
                <a:ext cx="815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=2.356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12" y="2167925"/>
                <a:ext cx="815159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4478" r="-4478" b="-5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93120" y="3308108"/>
                <a:ext cx="8151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=2.356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20" y="3308108"/>
                <a:ext cx="815159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4478" r="-4478" b="-57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5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Angle Direction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50540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One solution is to perform a dot product between A or C and a new vector that is </a:t>
            </a:r>
            <a:r>
              <a:rPr lang="en-AU" dirty="0" smtClean="0">
                <a:solidFill>
                  <a:srgbClr val="00B0F0"/>
                </a:solidFill>
              </a:rPr>
              <a:t>perpendicular</a:t>
            </a:r>
            <a:r>
              <a:rPr lang="en-AU" dirty="0" smtClean="0"/>
              <a:t> to B, which we’ll call D</a:t>
            </a:r>
          </a:p>
          <a:p>
            <a:pPr lvl="1"/>
            <a:r>
              <a:rPr lang="en-AU" dirty="0" smtClean="0"/>
              <a:t>We could assume if the result between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D</a:t>
            </a:r>
            <a:r>
              <a:rPr lang="en-AU" dirty="0" smtClean="0"/>
              <a:t> is </a:t>
            </a:r>
            <a:r>
              <a:rPr lang="en-AU" dirty="0" smtClean="0">
                <a:solidFill>
                  <a:srgbClr val="00B0F0"/>
                </a:solidFill>
              </a:rPr>
              <a:t>positive</a:t>
            </a:r>
            <a:r>
              <a:rPr lang="en-AU" dirty="0" smtClean="0"/>
              <a:t>, then the angle between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B</a:t>
            </a:r>
            <a:r>
              <a:rPr lang="en-AU" dirty="0" smtClean="0"/>
              <a:t> is </a:t>
            </a:r>
            <a:r>
              <a:rPr lang="en-AU" dirty="0" smtClean="0">
                <a:solidFill>
                  <a:srgbClr val="00B0F0"/>
                </a:solidFill>
              </a:rPr>
              <a:t>positive</a:t>
            </a:r>
          </a:p>
          <a:p>
            <a:pPr lvl="1"/>
            <a:r>
              <a:rPr lang="en-AU" dirty="0" smtClean="0"/>
              <a:t>If the result between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D</a:t>
            </a:r>
            <a:r>
              <a:rPr lang="en-AU" dirty="0" smtClean="0"/>
              <a:t> was </a:t>
            </a:r>
            <a:r>
              <a:rPr lang="en-AU" dirty="0" smtClean="0">
                <a:solidFill>
                  <a:srgbClr val="00B0F0"/>
                </a:solidFill>
              </a:rPr>
              <a:t>negative</a:t>
            </a:r>
            <a:r>
              <a:rPr lang="en-AU" dirty="0" smtClean="0"/>
              <a:t> then the angle between </a:t>
            </a:r>
            <a:r>
              <a:rPr lang="en-AU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00B0F0"/>
                </a:solidFill>
              </a:rPr>
              <a:t>B</a:t>
            </a:r>
            <a:r>
              <a:rPr lang="en-AU" dirty="0" smtClean="0"/>
              <a:t> is </a:t>
            </a:r>
            <a:r>
              <a:rPr lang="en-AU" dirty="0" smtClean="0">
                <a:solidFill>
                  <a:srgbClr val="00B0F0"/>
                </a:solidFill>
              </a:rPr>
              <a:t>negative</a:t>
            </a:r>
          </a:p>
          <a:p>
            <a:pPr lvl="1"/>
            <a:endParaRPr lang="en-AU" dirty="0"/>
          </a:p>
          <a:p>
            <a:r>
              <a:rPr lang="en-AU" dirty="0" smtClean="0"/>
              <a:t>The same then applies for C</a:t>
            </a:r>
          </a:p>
          <a:p>
            <a:pPr lvl="1"/>
            <a:endParaRPr lang="en-AU" dirty="0"/>
          </a:p>
          <a:p>
            <a:r>
              <a:rPr lang="en-AU" dirty="0" smtClean="0"/>
              <a:t>But to be able to do this we need to be able to calculate a perpendicular vector!</a:t>
            </a:r>
            <a:endParaRPr lang="en-AU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08104" y="1779662"/>
            <a:ext cx="2083060" cy="2083060"/>
            <a:chOff x="5508104" y="1779662"/>
            <a:chExt cx="2083060" cy="208306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549634" y="2821192"/>
              <a:ext cx="104153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08104" y="1779662"/>
              <a:ext cx="2083060" cy="208306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Arrow Connector 21"/>
            <p:cNvCxnSpPr>
              <a:endCxn id="13" idx="1"/>
            </p:cNvCxnSpPr>
            <p:nvPr/>
          </p:nvCxnSpPr>
          <p:spPr>
            <a:xfrm flipH="1" flipV="1">
              <a:off x="5813161" y="2084719"/>
              <a:ext cx="736473" cy="73647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3" idx="3"/>
            </p:cNvCxnSpPr>
            <p:nvPr/>
          </p:nvCxnSpPr>
          <p:spPr>
            <a:xfrm flipH="1">
              <a:off x="5813161" y="2821192"/>
              <a:ext cx="736473" cy="73647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6090882" y="2362441"/>
              <a:ext cx="917503" cy="917503"/>
            </a:xfrm>
            <a:prstGeom prst="arc">
              <a:avLst>
                <a:gd name="adj1" fmla="val 1369601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Arc 27"/>
            <p:cNvSpPr/>
            <p:nvPr/>
          </p:nvSpPr>
          <p:spPr>
            <a:xfrm rot="7911841">
              <a:off x="6081852" y="2392603"/>
              <a:ext cx="917503" cy="917503"/>
            </a:xfrm>
            <a:prstGeom prst="arc">
              <a:avLst>
                <a:gd name="adj1" fmla="val 13696019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Arrow Connector 15"/>
            <p:cNvCxnSpPr>
              <a:endCxn id="13" idx="4"/>
            </p:cNvCxnSpPr>
            <p:nvPr/>
          </p:nvCxnSpPr>
          <p:spPr>
            <a:xfrm flipH="1">
              <a:off x="6549634" y="2821192"/>
              <a:ext cx="13882" cy="10415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022539" y="20458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49421" y="2482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2323" y="3267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C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5029" y="3308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8333" y="31156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+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90499" y="1933608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-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2-D Perpendicular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776542" cy="1296417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In 2-dimensions we can calculate a perpendicular vector quite easily</a:t>
            </a:r>
          </a:p>
          <a:p>
            <a:pPr lvl="1"/>
            <a:r>
              <a:rPr lang="en-AU" dirty="0" smtClean="0"/>
              <a:t>Simply swap the X and Y components of the vector, then negate one</a:t>
            </a:r>
          </a:p>
          <a:p>
            <a:pPr lvl="1"/>
            <a:r>
              <a:rPr lang="en-AU" dirty="0" smtClean="0"/>
              <a:t>Which element you negate depends on which side you want the perpendicular vector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55726"/>
            <a:ext cx="2498759" cy="231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55726"/>
            <a:ext cx="2498759" cy="231404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19672" y="3579862"/>
            <a:ext cx="648072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08104" y="3579862"/>
            <a:ext cx="648072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76056" y="3579862"/>
            <a:ext cx="43921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19672" y="2859782"/>
            <a:ext cx="484122" cy="714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71154" y="3129174"/>
                <a:ext cx="122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54" y="3129174"/>
                <a:ext cx="12282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71154" y="3486340"/>
                <a:ext cx="1055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54" y="3486340"/>
                <a:ext cx="105509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202" r="-289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5065" y="3129174"/>
                <a:ext cx="1055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65" y="3129174"/>
                <a:ext cx="105509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202" r="-5202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15065" y="3486340"/>
                <a:ext cx="1228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65" y="3486340"/>
                <a:ext cx="122822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248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27465" y="3999200"/>
                <a:ext cx="268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65" y="3999200"/>
                <a:ext cx="26853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455" r="-9091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66600" y="3047789"/>
                <a:ext cx="273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600" y="3047789"/>
                <a:ext cx="27385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41788" y="3722201"/>
                <a:ext cx="273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88" y="3722201"/>
                <a:ext cx="27385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35343" y="3693390"/>
                <a:ext cx="268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343" y="3693390"/>
                <a:ext cx="26853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2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3-D Perpendicular Vectors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472286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Calculating a perpendicular Vector in 3-dimensions is trickier</a:t>
            </a:r>
          </a:p>
          <a:p>
            <a:pPr lvl="1"/>
            <a:r>
              <a:rPr lang="en-AU" dirty="0" smtClean="0"/>
              <a:t>There is an infinite number of perpendicular vectors around a single vector, unlike in 2-dimensions where there is only 2</a:t>
            </a:r>
          </a:p>
          <a:p>
            <a:pPr lvl="1"/>
            <a:r>
              <a:rPr lang="en-AU" dirty="0" smtClean="0"/>
              <a:t>In the image to the right, which </a:t>
            </a:r>
            <a:r>
              <a:rPr lang="en-AU" b="1" i="1" dirty="0" smtClean="0"/>
              <a:t>w</a:t>
            </a:r>
            <a:r>
              <a:rPr lang="en-AU" dirty="0" smtClean="0"/>
              <a:t> vector would be the appropriate perpendicular vector of </a:t>
            </a:r>
            <a:r>
              <a:rPr lang="en-AU" b="1" i="1" dirty="0" smtClean="0"/>
              <a:t>v</a:t>
            </a:r>
            <a:r>
              <a:rPr lang="en-AU" dirty="0" smtClean="0"/>
              <a:t>?</a:t>
            </a:r>
          </a:p>
          <a:p>
            <a:pPr lvl="1"/>
            <a:endParaRPr lang="en-AU" dirty="0"/>
          </a:p>
          <a:p>
            <a:r>
              <a:rPr lang="en-AU" dirty="0" smtClean="0"/>
              <a:t>To calculate an appropriate perpendicular vector we need a third vector, and then perform a </a:t>
            </a:r>
            <a:r>
              <a:rPr lang="en-AU" dirty="0" smtClean="0">
                <a:solidFill>
                  <a:srgbClr val="00B0F0"/>
                </a:solidFill>
              </a:rPr>
              <a:t>Cross Product </a:t>
            </a:r>
            <a:r>
              <a:rPr lang="en-AU" dirty="0" smtClean="0"/>
              <a:t>between them</a:t>
            </a:r>
          </a:p>
        </p:txBody>
      </p:sp>
      <p:pic>
        <p:nvPicPr>
          <p:cNvPr id="3074" name="Picture 2" descr="Image result for 3d vector infinite perpendicular v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47873"/>
            <a:ext cx="28575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Cross Product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104134" cy="338464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</a:t>
            </a:r>
            <a:r>
              <a:rPr lang="en-AU" dirty="0" smtClean="0">
                <a:solidFill>
                  <a:srgbClr val="00B0F0"/>
                </a:solidFill>
              </a:rPr>
              <a:t>Cross Product </a:t>
            </a:r>
            <a:r>
              <a:rPr lang="en-AU" dirty="0" smtClean="0"/>
              <a:t>is a method that takes two vectors and returns a third vector</a:t>
            </a:r>
          </a:p>
          <a:p>
            <a:pPr lvl="1"/>
            <a:r>
              <a:rPr lang="en-AU" dirty="0" smtClean="0"/>
              <a:t>This new vector will be </a:t>
            </a:r>
            <a:r>
              <a:rPr lang="en-AU" dirty="0" smtClean="0">
                <a:solidFill>
                  <a:srgbClr val="00B0F0"/>
                </a:solidFill>
              </a:rPr>
              <a:t>perpendicular to both </a:t>
            </a:r>
            <a:r>
              <a:rPr lang="en-AU" dirty="0" smtClean="0"/>
              <a:t>of the original vectors</a:t>
            </a:r>
          </a:p>
          <a:p>
            <a:pPr lvl="1"/>
            <a:r>
              <a:rPr lang="en-AU" dirty="0" smtClean="0"/>
              <a:t>The vectors do not need to be normalised, but if they are the result will be normalised</a:t>
            </a:r>
            <a:endParaRPr lang="en-AU" dirty="0"/>
          </a:p>
        </p:txBody>
      </p:sp>
      <p:pic>
        <p:nvPicPr>
          <p:cNvPr id="4098" name="Picture 2" descr="Image result for vector cross produ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63229"/>
            <a:ext cx="3040286" cy="2375983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79968" y="3723878"/>
                <a:ext cx="1552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68" y="3723878"/>
                <a:ext cx="15525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Cross Product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824214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Much like a 2-D perpendicular vector there are </a:t>
            </a:r>
            <a:r>
              <a:rPr lang="en-AU" dirty="0" smtClean="0">
                <a:solidFill>
                  <a:srgbClr val="00B0F0"/>
                </a:solidFill>
              </a:rPr>
              <a:t>two</a:t>
            </a:r>
            <a:r>
              <a:rPr lang="en-AU" dirty="0" smtClean="0"/>
              <a:t> 3-D vectors that are perpendicular to </a:t>
            </a:r>
            <a:r>
              <a:rPr lang="en-AU" b="1" i="1" dirty="0" smtClean="0">
                <a:solidFill>
                  <a:srgbClr val="00B0F0"/>
                </a:solidFill>
              </a:rPr>
              <a:t>a</a:t>
            </a:r>
            <a:r>
              <a:rPr lang="en-AU" dirty="0" smtClean="0"/>
              <a:t> and </a:t>
            </a:r>
            <a:r>
              <a:rPr lang="en-AU" b="1" i="1" dirty="0" smtClean="0">
                <a:solidFill>
                  <a:srgbClr val="00B0F0"/>
                </a:solidFill>
              </a:rPr>
              <a:t>b</a:t>
            </a:r>
          </a:p>
          <a:p>
            <a:pPr lvl="1"/>
            <a:r>
              <a:rPr lang="en-AU" dirty="0" smtClean="0"/>
              <a:t>The result of the Cross Product depends on the order of the two vectors being crossed</a:t>
            </a:r>
          </a:p>
          <a:p>
            <a:pPr lvl="1"/>
            <a:endParaRPr lang="en-AU" dirty="0"/>
          </a:p>
          <a:p>
            <a:r>
              <a:rPr lang="en-AU" dirty="0" smtClean="0"/>
              <a:t>An easy way to tell which direction it will return is by using your hand</a:t>
            </a:r>
          </a:p>
          <a:p>
            <a:pPr lvl="1"/>
            <a:r>
              <a:rPr lang="en-AU" dirty="0" smtClean="0"/>
              <a:t>Index finger is the </a:t>
            </a:r>
            <a:r>
              <a:rPr lang="en-AU" b="1" i="1" dirty="0" smtClean="0"/>
              <a:t>a</a:t>
            </a:r>
            <a:r>
              <a:rPr lang="en-AU" dirty="0" smtClean="0"/>
              <a:t> vector, middle finger is the </a:t>
            </a:r>
            <a:r>
              <a:rPr lang="en-AU" b="1" i="1" dirty="0" smtClean="0"/>
              <a:t>b</a:t>
            </a:r>
            <a:r>
              <a:rPr lang="en-AU" dirty="0" smtClean="0"/>
              <a:t> vector, and your thumb is the </a:t>
            </a:r>
            <a:r>
              <a:rPr lang="en-AU" dirty="0" smtClean="0"/>
              <a:t>result</a:t>
            </a:r>
            <a:endParaRPr lang="en-A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96136" y="3757059"/>
                <a:ext cx="22030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57059"/>
                <a:ext cx="2203039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File:Cross product vecto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999" y="986584"/>
            <a:ext cx="1879467" cy="2612068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2284" y="4160220"/>
                <a:ext cx="2470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4" y="4160220"/>
                <a:ext cx="247074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Image result for vector cross produ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776" y="986583"/>
            <a:ext cx="1446088" cy="13060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4" descr="Image result for vector cross produ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0776" y="2292617"/>
            <a:ext cx="1447204" cy="13060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38716" t="2751" r="33075" b="50000"/>
          <a:stretch/>
        </p:blipFill>
        <p:spPr>
          <a:xfrm>
            <a:off x="7360095" y="2451025"/>
            <a:ext cx="360041" cy="216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18500" t="4834" r="60500" b="79037"/>
          <a:stretch/>
        </p:blipFill>
        <p:spPr>
          <a:xfrm>
            <a:off x="8460432" y="2682000"/>
            <a:ext cx="144016" cy="1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31500" t="56231" r="37001" b="25026"/>
          <a:stretch/>
        </p:blipFill>
        <p:spPr>
          <a:xfrm>
            <a:off x="8349297" y="3034772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implementation of a Cross Product can be tricky to explain…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Let’s look at it piece by piece, then the “Cross” might make sense...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5571" y="2067694"/>
                <a:ext cx="359309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571" y="2067694"/>
                <a:ext cx="359309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Angle Recap</a:t>
            </a:r>
          </a:p>
          <a:p>
            <a:pPr lvl="1"/>
            <a:endParaRPr lang="en-AU" dirty="0"/>
          </a:p>
          <a:p>
            <a:r>
              <a:rPr lang="en-AU" dirty="0" smtClean="0"/>
              <a:t>Vector Recap</a:t>
            </a:r>
          </a:p>
          <a:p>
            <a:pPr lvl="1"/>
            <a:endParaRPr lang="en-AU" dirty="0"/>
          </a:p>
          <a:p>
            <a:r>
              <a:rPr lang="en-AU" dirty="0" smtClean="0"/>
              <a:t>The Dot Product</a:t>
            </a:r>
          </a:p>
          <a:p>
            <a:pPr lvl="1"/>
            <a:endParaRPr lang="en-AU" dirty="0"/>
          </a:p>
          <a:p>
            <a:r>
              <a:rPr lang="en-AU" dirty="0" smtClean="0"/>
              <a:t>The Cross Product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1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8614" y="3147814"/>
                <a:ext cx="240020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14" y="3147814"/>
                <a:ext cx="240020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922376" y="1875427"/>
            <a:ext cx="865648" cy="4802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8614" y="3147814"/>
                <a:ext cx="355847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AU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14" y="3147814"/>
                <a:ext cx="3558475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3922376" y="1875427"/>
            <a:ext cx="865648" cy="4802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922376" y="1875427"/>
            <a:ext cx="865648" cy="4802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8614" y="3147814"/>
                <a:ext cx="359309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14" y="3147814"/>
                <a:ext cx="359309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3922376" y="1491630"/>
            <a:ext cx="865648" cy="864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6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8614" y="3147814"/>
                <a:ext cx="359309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14" y="3147814"/>
                <a:ext cx="359309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3922376" y="1491630"/>
            <a:ext cx="865648" cy="864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22376" y="1491630"/>
            <a:ext cx="865648" cy="8640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8614" y="3147814"/>
                <a:ext cx="3558474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14" y="3147814"/>
                <a:ext cx="3558474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930760" y="1410728"/>
            <a:ext cx="865648" cy="480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Cross Product Implementation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8614" y="3147814"/>
                <a:ext cx="3593099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AU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14" y="3147814"/>
                <a:ext cx="3593099" cy="13694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90688"/>
                <a:ext cx="790536" cy="13694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AU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AU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90688"/>
                <a:ext cx="767005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948345" y="1414620"/>
            <a:ext cx="865648" cy="480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948345" y="1414620"/>
            <a:ext cx="865648" cy="480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Cross Product Uses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619236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Being able to find a Vector perpendicular to two others in 3-D space can be very useful</a:t>
            </a:r>
          </a:p>
          <a:p>
            <a:pPr lvl="1"/>
            <a:r>
              <a:rPr lang="en-AU" dirty="0" smtClean="0"/>
              <a:t>We can use it to orientate the facing of objects in 3-D space</a:t>
            </a:r>
          </a:p>
          <a:p>
            <a:pPr lvl="2"/>
            <a:r>
              <a:rPr lang="en-AU" dirty="0" smtClean="0"/>
              <a:t>Cameras</a:t>
            </a:r>
          </a:p>
          <a:p>
            <a:pPr lvl="2"/>
            <a:r>
              <a:rPr lang="en-AU" dirty="0" smtClean="0"/>
              <a:t>Turrets</a:t>
            </a:r>
          </a:p>
          <a:p>
            <a:pPr lvl="2"/>
            <a:r>
              <a:rPr lang="en-AU" dirty="0" smtClean="0"/>
              <a:t>Aircraft</a:t>
            </a:r>
          </a:p>
          <a:p>
            <a:pPr lvl="1"/>
            <a:r>
              <a:rPr lang="en-AU" dirty="0" smtClean="0"/>
              <a:t>We can use it with Dot Product to determine if things are in front, behind, left or right of certain objects</a:t>
            </a:r>
          </a:p>
          <a:p>
            <a:pPr lvl="1"/>
            <a:r>
              <a:rPr lang="en-AU" dirty="0" smtClean="0"/>
              <a:t>It can be used for more complex calculations such as Lighting, Collision and Physics</a:t>
            </a:r>
          </a:p>
          <a:p>
            <a:pPr lvl="1"/>
            <a:endParaRPr lang="en-AU" dirty="0"/>
          </a:p>
          <a:p>
            <a:r>
              <a:rPr lang="en-AU" dirty="0" smtClean="0"/>
              <a:t>You will most likely want to normalise the result of a Cross Product for these types of calculations</a:t>
            </a:r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2050" name="Picture 2" descr="Image result for &quot;cross product&quot; orientate cam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06" y="1500596"/>
            <a:ext cx="1986894" cy="27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The Dot Product projects one Vector onto another Vector and informs us how far along it projects</a:t>
            </a:r>
          </a:p>
          <a:p>
            <a:pPr lvl="1"/>
            <a:r>
              <a:rPr lang="en-AU" dirty="0" smtClean="0"/>
              <a:t>This can be used to calculate the angle between normalised Vectors</a:t>
            </a:r>
          </a:p>
          <a:p>
            <a:pPr lvl="1"/>
            <a:endParaRPr lang="en-AU" dirty="0"/>
          </a:p>
          <a:p>
            <a:r>
              <a:rPr lang="en-AU" dirty="0" smtClean="0"/>
              <a:t>The Cross Product calculates a Vector perpendicular to two other Vectors</a:t>
            </a:r>
          </a:p>
          <a:p>
            <a:pPr lvl="1"/>
            <a:r>
              <a:rPr lang="en-AU" dirty="0" smtClean="0"/>
              <a:t>Can be used in various calculations regarding the orientation of objects in 3-D 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5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Dunn, F, </a:t>
            </a:r>
            <a:r>
              <a:rPr lang="en-AU" dirty="0" err="1" smtClean="0"/>
              <a:t>Parberry</a:t>
            </a:r>
            <a:r>
              <a:rPr lang="en-AU" dirty="0" smtClean="0"/>
              <a:t>, I, 2011, </a:t>
            </a:r>
            <a:r>
              <a:rPr lang="en-AU" i="1" dirty="0" smtClean="0"/>
              <a:t>3D Math Primer For Graphics And Game Development</a:t>
            </a:r>
            <a:r>
              <a:rPr lang="en-AU" dirty="0" smtClean="0"/>
              <a:t>, 2</a:t>
            </a:r>
            <a:r>
              <a:rPr lang="en-AU" baseline="30000" dirty="0" smtClean="0"/>
              <a:t>nd</a:t>
            </a:r>
            <a:r>
              <a:rPr lang="en-AU" dirty="0" smtClean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 smtClean="0"/>
              <a:t>Lengyel</a:t>
            </a:r>
            <a:r>
              <a:rPr lang="en-AU" dirty="0" smtClean="0"/>
              <a:t>, E, 2012, </a:t>
            </a:r>
            <a:r>
              <a:rPr lang="en-AU" i="1" dirty="0" smtClean="0"/>
              <a:t>Mathematics for 3D Game Programming and Computer Graphics</a:t>
            </a:r>
            <a:r>
              <a:rPr lang="en-AU" dirty="0" smtClean="0"/>
              <a:t>, 3</a:t>
            </a:r>
            <a:r>
              <a:rPr lang="en-AU" baseline="30000" dirty="0" smtClean="0"/>
              <a:t>rd</a:t>
            </a:r>
            <a:r>
              <a:rPr lang="en-AU" dirty="0" smtClean="0"/>
              <a:t> Edition, CENGAGE 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56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Angle Recap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6"/>
            <a:ext cx="6408390" cy="2304528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Angles in maths use Radians, rather than Degrees</a:t>
            </a:r>
          </a:p>
          <a:p>
            <a:pPr lvl="1"/>
            <a:r>
              <a:rPr lang="en-AU" dirty="0" smtClean="0"/>
              <a:t>PI </a:t>
            </a:r>
            <a:r>
              <a:rPr lang="el-GR" dirty="0" smtClean="0"/>
              <a:t>π</a:t>
            </a:r>
            <a:r>
              <a:rPr lang="en-AU" dirty="0" smtClean="0"/>
              <a:t> is equal to 3.14159…. radians, which is 180 degrees, half a circle</a:t>
            </a:r>
          </a:p>
          <a:p>
            <a:pPr lvl="1"/>
            <a:r>
              <a:rPr lang="en-AU" dirty="0" smtClean="0"/>
              <a:t>2PI is equal to 360 degrees</a:t>
            </a:r>
          </a:p>
          <a:p>
            <a:pPr lvl="1"/>
            <a:endParaRPr lang="en-AU" dirty="0"/>
          </a:p>
          <a:p>
            <a:r>
              <a:rPr lang="en-AU" dirty="0" smtClean="0"/>
              <a:t>Sine and Cosine waves use radians and calculate a curve between +1 and -1</a:t>
            </a:r>
            <a:endParaRPr lang="en-AU" dirty="0"/>
          </a:p>
        </p:txBody>
      </p:sp>
      <p:pic>
        <p:nvPicPr>
          <p:cNvPr id="1026" name="Picture 2" descr="Image result for radi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65294"/>
            <a:ext cx="2097776" cy="204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di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78" y="2877178"/>
            <a:ext cx="2313699" cy="188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ne cos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91830"/>
            <a:ext cx="4048399" cy="16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Vector Recap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256262" cy="338464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Remember that </a:t>
            </a:r>
            <a:r>
              <a:rPr lang="en-AU" dirty="0" smtClean="0">
                <a:solidFill>
                  <a:srgbClr val="00B0F0"/>
                </a:solidFill>
              </a:rPr>
              <a:t>Vectors</a:t>
            </a:r>
            <a:r>
              <a:rPr lang="en-AU" dirty="0" smtClean="0"/>
              <a:t> represent a direction and length in that direction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Points</a:t>
            </a:r>
            <a:r>
              <a:rPr lang="en-AU" dirty="0" smtClean="0"/>
              <a:t> represent a location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Vector with a length of 1 is a </a:t>
            </a:r>
            <a:r>
              <a:rPr lang="en-AU" dirty="0" smtClean="0">
                <a:solidFill>
                  <a:srgbClr val="00B0F0"/>
                </a:solidFill>
              </a:rPr>
              <a:t>Unit Vector</a:t>
            </a:r>
          </a:p>
          <a:p>
            <a:pPr lvl="1"/>
            <a:r>
              <a:rPr lang="en-AU" dirty="0" smtClean="0"/>
              <a:t>We can </a:t>
            </a:r>
            <a:r>
              <a:rPr lang="en-AU" dirty="0" smtClean="0">
                <a:solidFill>
                  <a:srgbClr val="00B0F0"/>
                </a:solidFill>
              </a:rPr>
              <a:t>Normalise</a:t>
            </a:r>
            <a:r>
              <a:rPr lang="en-AU" dirty="0" smtClean="0"/>
              <a:t> any vector to create a Unit Vector</a:t>
            </a:r>
          </a:p>
          <a:p>
            <a:pPr lvl="1"/>
            <a:r>
              <a:rPr lang="en-AU" dirty="0" smtClean="0"/>
              <a:t>We can create a Unit Vector from an angle using Sine and Cosine</a:t>
            </a:r>
          </a:p>
          <a:p>
            <a:pPr lvl="1"/>
            <a:r>
              <a:rPr lang="en-AU" dirty="0" smtClean="0"/>
              <a:t>But what if we want to know the angle between two Vectors?</a:t>
            </a:r>
          </a:p>
        </p:txBody>
      </p:sp>
      <p:pic>
        <p:nvPicPr>
          <p:cNvPr id="2050" name="Picture 2" descr="Image result for unit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88645"/>
            <a:ext cx="2275666" cy="17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48" y="2859782"/>
            <a:ext cx="2093400" cy="20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272486" cy="338464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The</a:t>
            </a:r>
            <a:r>
              <a:rPr lang="en-AU" dirty="0" smtClean="0">
                <a:solidFill>
                  <a:srgbClr val="00B0F0"/>
                </a:solidFill>
              </a:rPr>
              <a:t> Dot Product </a:t>
            </a:r>
            <a:r>
              <a:rPr lang="en-AU" dirty="0" smtClean="0"/>
              <a:t>is a method for multiplying two </a:t>
            </a:r>
            <a:r>
              <a:rPr lang="en-AU" dirty="0" smtClean="0">
                <a:solidFill>
                  <a:srgbClr val="00B0F0"/>
                </a:solidFill>
              </a:rPr>
              <a:t>Vectors</a:t>
            </a:r>
            <a:r>
              <a:rPr lang="en-AU" dirty="0" smtClean="0"/>
              <a:t> together, the result being a single </a:t>
            </a:r>
            <a:r>
              <a:rPr lang="en-AU" dirty="0" smtClean="0">
                <a:solidFill>
                  <a:srgbClr val="00B0F0"/>
                </a:solidFill>
              </a:rPr>
              <a:t>Scalar</a:t>
            </a:r>
            <a:r>
              <a:rPr lang="en-AU" dirty="0" smtClean="0"/>
              <a:t> value</a:t>
            </a:r>
          </a:p>
          <a:p>
            <a:pPr lvl="1"/>
            <a:r>
              <a:rPr lang="en-AU" dirty="0" smtClean="0"/>
              <a:t>What this result represents can be extremely useful, which we’ll see in a moment…</a:t>
            </a:r>
          </a:p>
          <a:p>
            <a:pPr lvl="1"/>
            <a:endParaRPr lang="en-AU" dirty="0"/>
          </a:p>
          <a:p>
            <a:r>
              <a:rPr lang="en-AU" dirty="0" smtClean="0"/>
              <a:t>To calculate a Dot Product we simply multiply each element from one Vector with another, and add them all together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93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3384649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6385" y="2525031"/>
                <a:ext cx="813428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85" y="2525031"/>
                <a:ext cx="813428" cy="684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64122" y="3300848"/>
                <a:ext cx="3021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𝐴𝑥𝐵𝑥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𝐴𝑦𝐵𝑦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𝐴𝑧𝐵𝑧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122" y="3300848"/>
                <a:ext cx="3021020" cy="276999"/>
              </a:xfrm>
              <a:prstGeom prst="rect">
                <a:avLst/>
              </a:prstGeom>
              <a:blipFill>
                <a:blip r:embed="rId3"/>
                <a:stretch>
                  <a:fillRect l="-1414" r="-121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004048" y="2148994"/>
            <a:ext cx="31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bg1"/>
                </a:solidFill>
              </a:rPr>
              <a:t>Given two 3-D Vectors A and B…</a:t>
            </a:r>
            <a:endParaRPr lang="en-AU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79764" y="1203325"/>
                <a:ext cx="10508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64" y="1203325"/>
                <a:ext cx="105080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42816" y="2525031"/>
                <a:ext cx="82381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16" y="2525031"/>
                <a:ext cx="823815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91667" y="2588899"/>
                <a:ext cx="804836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667" y="2588899"/>
                <a:ext cx="804836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71963" y="3139400"/>
                <a:ext cx="2218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𝐴𝑥𝐵𝑥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𝐴𝑦𝐵𝑦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63" y="3139400"/>
                <a:ext cx="2218749" cy="276999"/>
              </a:xfrm>
              <a:prstGeom prst="rect">
                <a:avLst/>
              </a:prstGeom>
              <a:blipFill>
                <a:blip r:embed="rId7"/>
                <a:stretch>
                  <a:fillRect l="-1923" r="-329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11923" y="2148994"/>
            <a:ext cx="31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bg1"/>
                </a:solidFill>
              </a:rPr>
              <a:t>Given two 2-D Vectors A and B…</a:t>
            </a:r>
            <a:endParaRPr lang="en-AU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428098" y="2588899"/>
                <a:ext cx="815223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98" y="2588899"/>
                <a:ext cx="815223" cy="463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4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7488510" cy="3384649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79764" y="1203325"/>
                <a:ext cx="10508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64" y="1203325"/>
                <a:ext cx="1050800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67568" y="2341249"/>
                <a:ext cx="799257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68" y="2341249"/>
                <a:ext cx="799257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47864" y="2891750"/>
                <a:ext cx="2150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 ∗2+5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∗6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91750"/>
                <a:ext cx="2150076" cy="276999"/>
              </a:xfrm>
              <a:prstGeom prst="rect">
                <a:avLst/>
              </a:prstGeom>
              <a:blipFill>
                <a:blip r:embed="rId4"/>
                <a:stretch>
                  <a:fillRect l="-1983" r="-226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987824" y="1901344"/>
            <a:ext cx="318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>
                <a:solidFill>
                  <a:schemeClr val="bg1"/>
                </a:solidFill>
              </a:rPr>
              <a:t>Given two 2-D Vectors A and B…</a:t>
            </a:r>
            <a:endParaRPr lang="en-AU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603999" y="2341249"/>
                <a:ext cx="80964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999" y="2341249"/>
                <a:ext cx="809645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912121" y="3285744"/>
                <a:ext cx="1021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 smtClean="0">
                    <a:solidFill>
                      <a:schemeClr val="bg1"/>
                    </a:solidFill>
                  </a:rPr>
                  <a:t>6</a:t>
                </a:r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121" y="3285744"/>
                <a:ext cx="1021562" cy="276999"/>
              </a:xfrm>
              <a:prstGeom prst="rect">
                <a:avLst/>
              </a:prstGeom>
              <a:blipFill>
                <a:blip r:embed="rId6"/>
                <a:stretch>
                  <a:fillRect l="-8383" t="-28889" r="-1317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Dot Product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5719233" cy="33846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This Scalar result has a few useful properties</a:t>
                </a:r>
              </a:p>
              <a:p>
                <a:pPr lvl="1"/>
                <a:r>
                  <a:rPr lang="en-AU" dirty="0" smtClean="0"/>
                  <a:t>It can be thought of as projecting one Vector onto  the other, with the result being how far along the second Vector the first one projects</a:t>
                </a:r>
              </a:p>
              <a:p>
                <a:pPr lvl="1"/>
                <a:r>
                  <a:rPr lang="en-AU" dirty="0" smtClean="0"/>
                  <a:t>This is the same in 2-D and 3-D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If the angle between A to B is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 smtClean="0"/>
                  <a:t> then the result of the dot product will be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positive</a:t>
                </a:r>
              </a:p>
              <a:p>
                <a:pPr lvl="1"/>
                <a:r>
                  <a:rPr lang="en-AU" dirty="0" smtClean="0"/>
                  <a:t>If the angle is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dirty="0" smtClean="0"/>
                  <a:t> then the result will be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negative</a:t>
                </a:r>
              </a:p>
              <a:p>
                <a:pPr lvl="1"/>
                <a:r>
                  <a:rPr lang="en-AU" dirty="0" smtClean="0"/>
                  <a:t>If the two Vectors are perpendicular </a:t>
                </a:r>
                <a:br>
                  <a:rPr lang="en-AU" dirty="0" smtClean="0"/>
                </a:br>
                <a:r>
                  <a:rPr lang="en-AU" dirty="0" smtClean="0"/>
                  <a:t>then the result will be 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zero</a:t>
                </a:r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5719233" cy="3384649"/>
              </a:xfrm>
              <a:blipFill>
                <a:blip r:embed="rId2"/>
                <a:stretch>
                  <a:fillRect l="-959" t="-2518" r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444208" y="2504968"/>
            <a:ext cx="2448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44208" y="1064808"/>
            <a:ext cx="1080120" cy="14401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24328" y="1136816"/>
            <a:ext cx="0" cy="13681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>
            <a:off x="6812466" y="2225918"/>
            <a:ext cx="360040" cy="10636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83143" y="2951361"/>
                <a:ext cx="818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143" y="2951361"/>
                <a:ext cx="81868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3794" y="2559527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794" y="2559527"/>
                <a:ext cx="32701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71362" y="1280832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62" y="1280832"/>
                <a:ext cx="31290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0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Dot Product</a:t>
            </a:r>
            <a:endParaRPr lang="en-AU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39752" y="1623817"/>
            <a:ext cx="2448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614479" y="1245367"/>
            <a:ext cx="725273" cy="3784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14479" y="1265375"/>
            <a:ext cx="0" cy="3584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 flipV="1">
            <a:off x="1805316" y="1505755"/>
            <a:ext cx="360040" cy="74170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4479" y="1996198"/>
                <a:ext cx="818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79" y="1996198"/>
                <a:ext cx="81868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69338" y="1678376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338" y="1678376"/>
                <a:ext cx="32701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43282" y="1049932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82" y="1049932"/>
                <a:ext cx="3129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23207" y="1623817"/>
            <a:ext cx="1832981" cy="0"/>
          </a:xfrm>
          <a:prstGeom prst="straightConnector1">
            <a:avLst/>
          </a:prstGeom>
          <a:ln w="57150">
            <a:solidFill>
              <a:srgbClr val="98B954">
                <a:alpha val="47059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39752" y="3219822"/>
            <a:ext cx="2448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14479" y="2841372"/>
            <a:ext cx="725273" cy="3784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82244" y="3215825"/>
            <a:ext cx="505781" cy="9462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17832531" flipV="1">
            <a:off x="3002246" y="2898262"/>
            <a:ext cx="360040" cy="21885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22934" y="4120392"/>
                <a:ext cx="818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34" y="4120392"/>
                <a:ext cx="81868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69338" y="3274381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338" y="3274381"/>
                <a:ext cx="3270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43282" y="2645937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82" y="2645937"/>
                <a:ext cx="31290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2339752" y="3215825"/>
            <a:ext cx="2236837" cy="1167190"/>
          </a:xfrm>
          <a:prstGeom prst="straightConnector1">
            <a:avLst/>
          </a:prstGeom>
          <a:ln w="57150">
            <a:solidFill>
              <a:srgbClr val="00B0F0">
                <a:alpha val="50196"/>
              </a:srgbClr>
            </a:solidFill>
            <a:prstDash val="sys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24197" y="2546601"/>
            <a:ext cx="24482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324197" y="915566"/>
            <a:ext cx="1" cy="163103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 flipV="1">
            <a:off x="6137755" y="2776533"/>
            <a:ext cx="360040" cy="4571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33359" y="3040744"/>
                <a:ext cx="818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59" y="3040744"/>
                <a:ext cx="81868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53783" y="2601160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783" y="2601160"/>
                <a:ext cx="32701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09499" y="1654322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99" y="1654322"/>
                <a:ext cx="31290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1199</Words>
  <Application>Microsoft Office PowerPoint</Application>
  <PresentationFormat>On-screen Show (16:9)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Dot and Cross Product</vt:lpstr>
      <vt:lpstr>Contents</vt:lpstr>
      <vt:lpstr>Angle Recap</vt:lpstr>
      <vt:lpstr>Vector Recap</vt:lpstr>
      <vt:lpstr>The Dot Product</vt:lpstr>
      <vt:lpstr>The Dot Product</vt:lpstr>
      <vt:lpstr>The Dot Product</vt:lpstr>
      <vt:lpstr>The Dot Product</vt:lpstr>
      <vt:lpstr>The Dot Product</vt:lpstr>
      <vt:lpstr>The Dot Product on Unit Vectors</vt:lpstr>
      <vt:lpstr>The Dot Product on Unit Vectors</vt:lpstr>
      <vt:lpstr>The Dot Product on Unit Vectors</vt:lpstr>
      <vt:lpstr>Angle Direction</vt:lpstr>
      <vt:lpstr>Angle Direction</vt:lpstr>
      <vt:lpstr>2-D Perpendicular Vectors</vt:lpstr>
      <vt:lpstr>3-D Perpendicular Vectors</vt:lpstr>
      <vt:lpstr>The Cross Product</vt:lpstr>
      <vt:lpstr>The Cross Product</vt:lpstr>
      <vt:lpstr>The Cross Product Implementation</vt:lpstr>
      <vt:lpstr>The Cross Product Implementation</vt:lpstr>
      <vt:lpstr>The Cross Product Implementation</vt:lpstr>
      <vt:lpstr>The Cross Product Implementation</vt:lpstr>
      <vt:lpstr>The Cross Product Implementation</vt:lpstr>
      <vt:lpstr>The Cross Product Implementation</vt:lpstr>
      <vt:lpstr>The Cross Product Implementation</vt:lpstr>
      <vt:lpstr>Cross Product Uses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70</cp:revision>
  <dcterms:created xsi:type="dcterms:W3CDTF">2014-07-14T04:04:52Z</dcterms:created>
  <dcterms:modified xsi:type="dcterms:W3CDTF">2017-03-22T04:55:44Z</dcterms:modified>
</cp:coreProperties>
</file>