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75" r:id="rId4"/>
    <p:sldId id="276" r:id="rId5"/>
    <p:sldId id="277" r:id="rId6"/>
    <p:sldId id="282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83" r:id="rId15"/>
    <p:sldId id="284" r:id="rId16"/>
    <p:sldId id="285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4" autoAdjust="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65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2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printout is:</a:t>
            </a:r>
          </a:p>
          <a:p>
            <a:endParaRPr lang="en-US" dirty="0"/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1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2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3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4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51CA9-2154-4306-BB32-D12369B4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initialization</a:t>
            </a:r>
            <a:r>
              <a:rPr lang="en-US" baseline="0" dirty="0" smtClean="0"/>
              <a:t> of the static variable, the syntax may look a little unusual, but this is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::Health = 100;</a:t>
            </a:r>
          </a:p>
          <a:p>
            <a:endParaRPr lang="en-US" dirty="0" smtClean="0"/>
          </a:p>
          <a:p>
            <a:r>
              <a:rPr lang="en-US" dirty="0" smtClean="0"/>
              <a:t>Will print: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50</a:t>
            </a:r>
          </a:p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1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printout is:</a:t>
            </a:r>
          </a:p>
          <a:p>
            <a:endParaRPr lang="en-US" dirty="0"/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1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2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3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4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51CA9-2154-4306-BB32-D12369B4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printout is:</a:t>
            </a:r>
          </a:p>
          <a:p>
            <a:endParaRPr lang="en-US" dirty="0"/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1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2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3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4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is : 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51CA9-2154-4306-BB32-D12369B4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42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24/02/2017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Member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419621"/>
            <a:ext cx="3240038" cy="3168253"/>
          </a:xfrm>
        </p:spPr>
        <p:txBody>
          <a:bodyPr>
            <a:normAutofit/>
          </a:bodyPr>
          <a:lstStyle/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What will this print?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1275606"/>
            <a:ext cx="3744336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::Health = 100;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p1;</a:t>
            </a: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p1.Health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p2.Health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p2.Health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50;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p1.Health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p2.Health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75606"/>
            <a:ext cx="290185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824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 Member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static</a:t>
            </a:r>
            <a:r>
              <a:rPr lang="en-AU" dirty="0" smtClean="0"/>
              <a:t> functions in classes are shared by all instances of that class.</a:t>
            </a:r>
          </a:p>
          <a:p>
            <a:pPr lvl="1"/>
            <a:r>
              <a:rPr lang="en-AU" dirty="0" smtClean="0"/>
              <a:t>No instance is needed to access it.</a:t>
            </a:r>
          </a:p>
          <a:p>
            <a:pPr lvl="1"/>
            <a:r>
              <a:rPr lang="en-AU" dirty="0" smtClean="0"/>
              <a:t>Non-static variables cannot be accessed inside a static function.</a:t>
            </a:r>
            <a:endParaRPr lang="en-AU" dirty="0" smtClean="0">
              <a:solidFill>
                <a:srgbClr val="FFFF00"/>
              </a:solidFill>
            </a:endParaRPr>
          </a:p>
          <a:p>
            <a:pPr lvl="1"/>
            <a:r>
              <a:rPr lang="en-AU" dirty="0" smtClean="0"/>
              <a:t>Useful for helper functions that don’t require access to member variables.</a:t>
            </a:r>
          </a:p>
        </p:txBody>
      </p:sp>
    </p:spTree>
    <p:extLst>
      <p:ext uri="{BB962C8B-B14F-4D97-AF65-F5344CB8AC3E}">
        <p14:creationId xmlns:p14="http://schemas.microsoft.com/office/powerpoint/2010/main" val="11115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051" y="1387495"/>
            <a:ext cx="6840760" cy="3016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static function just operates on the data it's given,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need access to any other variables of the class.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the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Add()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in the Math class without first creating an instance.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 =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::Add(4, 8);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483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US" dirty="0" smtClean="0"/>
              <a:t>Attempting to access non-static variable from inside a static function causes an error!</a:t>
            </a:r>
          </a:p>
          <a:p>
            <a:pPr lvl="1"/>
            <a:r>
              <a:rPr lang="en-US" sz="1800" dirty="0"/>
              <a:t>error C2597: illegal reference to non-static member 'Math::data'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92051" y="2715766"/>
            <a:ext cx="684076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data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//Error!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3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US" dirty="0" smtClean="0"/>
              <a:t>The term </a:t>
            </a:r>
            <a:r>
              <a:rPr lang="en-US" dirty="0" smtClean="0">
                <a:solidFill>
                  <a:srgbClr val="FFFF00"/>
                </a:solidFill>
              </a:rPr>
              <a:t>“static duration” </a:t>
            </a:r>
            <a:r>
              <a:rPr lang="en-US" dirty="0" smtClean="0"/>
              <a:t>describes the lifetime of </a:t>
            </a:r>
            <a:r>
              <a:rPr lang="en-US" dirty="0" smtClean="0">
                <a:solidFill>
                  <a:srgbClr val="FFFF00"/>
                </a:solidFill>
              </a:rPr>
              <a:t>static </a:t>
            </a:r>
            <a:r>
              <a:rPr lang="en-US" dirty="0" smtClean="0"/>
              <a:t>data objects:</a:t>
            </a:r>
          </a:p>
          <a:p>
            <a:pPr lvl="1"/>
            <a:r>
              <a:rPr lang="en-US" dirty="0" smtClean="0"/>
              <a:t>Allocated at the start of the program, before </a:t>
            </a:r>
            <a:r>
              <a:rPr lang="en-US" dirty="0" smtClean="0">
                <a:solidFill>
                  <a:srgbClr val="FFFF00"/>
                </a:solidFill>
              </a:rPr>
              <a:t>main() </a:t>
            </a:r>
            <a:r>
              <a:rPr lang="en-US" dirty="0" smtClean="0"/>
              <a:t>is run.</a:t>
            </a:r>
          </a:p>
          <a:p>
            <a:pPr lvl="1"/>
            <a:r>
              <a:rPr lang="en-US" dirty="0" smtClean="0"/>
              <a:t>Deallocated after the main() scope ends: “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Cannot </a:t>
            </a:r>
            <a:r>
              <a:rPr lang="en-US" dirty="0" smtClean="0"/>
              <a:t>control the order </a:t>
            </a:r>
            <a:r>
              <a:rPr lang="en-US" dirty="0" smtClean="0"/>
              <a:t>static data is created </a:t>
            </a:r>
            <a:r>
              <a:rPr lang="en-US" dirty="0" smtClean="0"/>
              <a:t>or </a:t>
            </a:r>
            <a:r>
              <a:rPr lang="en-US" dirty="0" smtClean="0"/>
              <a:t>deleted.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34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Here is the order in which memory is allocated and the program runs:</a:t>
            </a:r>
          </a:p>
          <a:p>
            <a:pPr lvl="1"/>
            <a:r>
              <a:rPr lang="en-US" dirty="0" smtClean="0"/>
              <a:t>1. Static </a:t>
            </a:r>
            <a:r>
              <a:rPr lang="en-US" dirty="0" smtClean="0"/>
              <a:t>and global memory </a:t>
            </a:r>
            <a:r>
              <a:rPr lang="en-US" dirty="0" smtClean="0"/>
              <a:t>is allocated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smtClean="0"/>
              <a:t>Static </a:t>
            </a:r>
            <a:r>
              <a:rPr lang="en-US" dirty="0" smtClean="0"/>
              <a:t>and global variables are initialized</a:t>
            </a:r>
          </a:p>
          <a:p>
            <a:pPr lvl="1"/>
            <a:r>
              <a:rPr lang="en-US" dirty="0" smtClean="0"/>
              <a:t>3. main() </a:t>
            </a:r>
            <a:r>
              <a:rPr lang="en-US" dirty="0" smtClean="0"/>
              <a:t>begins</a:t>
            </a:r>
          </a:p>
          <a:p>
            <a:pPr lvl="1"/>
            <a:r>
              <a:rPr lang="en-US" dirty="0" smtClean="0"/>
              <a:t>4. Local </a:t>
            </a:r>
            <a:r>
              <a:rPr lang="en-US" dirty="0" smtClean="0"/>
              <a:t>static variables initialized on first call to the function</a:t>
            </a:r>
          </a:p>
          <a:p>
            <a:pPr lvl="1"/>
            <a:r>
              <a:rPr lang="en-US" dirty="0" smtClean="0"/>
              <a:t>5. main() </a:t>
            </a:r>
            <a:r>
              <a:rPr lang="en-US" dirty="0" smtClean="0"/>
              <a:t>ends</a:t>
            </a:r>
          </a:p>
          <a:p>
            <a:pPr lvl="1"/>
            <a:r>
              <a:rPr lang="en-US" dirty="0" smtClean="0"/>
              <a:t>6. Static </a:t>
            </a:r>
            <a:r>
              <a:rPr lang="en-US" dirty="0" smtClean="0"/>
              <a:t>and global memory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static keyword has lots of different uses, although some are a lot more common than others.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Local static variables keep their state between function calls.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Making global variables static prevents them conflicting with other global variables of the same name.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member variables are shared between instances.</a:t>
            </a:r>
          </a:p>
          <a:p>
            <a:pPr lvl="1"/>
            <a:endParaRPr lang="en-AU" dirty="0"/>
          </a:p>
          <a:p>
            <a:r>
              <a:rPr lang="en-AU" dirty="0" smtClean="0"/>
              <a:t>Static member functions can be called without an instance – This is the most common use of the static keyword.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7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Storage </a:t>
            </a:r>
            <a:r>
              <a:rPr lang="en-AU" dirty="0" smtClean="0"/>
              <a:t>classes (C++), Microsoft Developer Network</a:t>
            </a:r>
          </a:p>
          <a:p>
            <a:pPr lvl="1"/>
            <a:r>
              <a:rPr lang="en-AU" sz="2000" dirty="0"/>
              <a:t>https://msdn.microsoft.com/en-au/library/y5f6w579.aspx</a:t>
            </a:r>
            <a:endParaRPr lang="en-AU" sz="2000" dirty="0" smtClean="0"/>
          </a:p>
          <a:p>
            <a:pPr lvl="1"/>
            <a:endParaRPr lang="en-AU" dirty="0" smtClean="0"/>
          </a:p>
          <a:p>
            <a:r>
              <a:rPr lang="en-AU" dirty="0" err="1"/>
              <a:t>Prata</a:t>
            </a:r>
            <a:r>
              <a:rPr lang="en-AU" dirty="0"/>
              <a:t>, S, 2011, </a:t>
            </a:r>
            <a:r>
              <a:rPr lang="en-AU" i="1" dirty="0"/>
              <a:t>C++ Primer Plus</a:t>
            </a:r>
            <a:r>
              <a:rPr lang="en-AU" dirty="0"/>
              <a:t>, 6</a:t>
            </a:r>
            <a:r>
              <a:rPr lang="en-AU" baseline="30000" dirty="0"/>
              <a:t>th</a:t>
            </a:r>
            <a:r>
              <a:rPr lang="en-AU" dirty="0"/>
              <a:t> Edition, Addison-Wesley Professional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About Static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Local Variables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Global Variables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Member Variables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</a:t>
            </a:r>
            <a:r>
              <a:rPr lang="en-AU" dirty="0" smtClean="0"/>
              <a:t>M</a:t>
            </a:r>
            <a:r>
              <a:rPr lang="en-AU" dirty="0" smtClean="0"/>
              <a:t>ember Functions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Static Duration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The </a:t>
            </a:r>
            <a:r>
              <a:rPr lang="en-AU" b="1" dirty="0" smtClean="0">
                <a:solidFill>
                  <a:srgbClr val="FFFF00"/>
                </a:solidFill>
              </a:rPr>
              <a:t>static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keyword </a:t>
            </a:r>
            <a:r>
              <a:rPr lang="en-AU" dirty="0" smtClean="0"/>
              <a:t>causes a variable or function to exist for the lifetime of the </a:t>
            </a:r>
            <a:r>
              <a:rPr lang="en-AU" dirty="0" smtClean="0">
                <a:solidFill>
                  <a:srgbClr val="FFFF00"/>
                </a:solidFill>
              </a:rPr>
              <a:t>“translation unit”</a:t>
            </a:r>
            <a:r>
              <a:rPr lang="en-AU" dirty="0" smtClean="0"/>
              <a:t> that defined it.</a:t>
            </a:r>
            <a:endParaRPr lang="en-AU" dirty="0" smtClean="0"/>
          </a:p>
          <a:p>
            <a:pPr lvl="1"/>
            <a:r>
              <a:rPr lang="en-US" dirty="0" smtClean="0"/>
              <a:t>A translation unit is the basic building block of compilation.</a:t>
            </a:r>
          </a:p>
          <a:p>
            <a:pPr lvl="1"/>
            <a:r>
              <a:rPr lang="en-US" dirty="0" smtClean="0"/>
              <a:t>Usually the source file (.</a:t>
            </a:r>
            <a:r>
              <a:rPr lang="en-US" dirty="0" err="1" smtClean="0"/>
              <a:t>cpp</a:t>
            </a:r>
            <a:r>
              <a:rPr lang="en-US" dirty="0" smtClean="0"/>
              <a:t>) after including all header files specified at the top.</a:t>
            </a:r>
          </a:p>
          <a:p>
            <a:pPr lvl="1"/>
            <a:endParaRPr lang="en-US" dirty="0"/>
          </a:p>
          <a:p>
            <a:r>
              <a:rPr lang="en-US" dirty="0" smtClean="0"/>
              <a:t>Static objects are allocated when the program starts and deallocated when the program ends.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results in different behavior depending on where the keyword is used:</a:t>
            </a:r>
            <a:endParaRPr lang="en-US" dirty="0" smtClean="0"/>
          </a:p>
          <a:p>
            <a:pPr lvl="1"/>
            <a:r>
              <a:rPr lang="en-US" dirty="0"/>
              <a:t>With local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With global </a:t>
            </a:r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class </a:t>
            </a:r>
            <a:r>
              <a:rPr lang="en-US" dirty="0" smtClean="0"/>
              <a:t>member data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class </a:t>
            </a:r>
            <a:r>
              <a:rPr lang="en-US" dirty="0" smtClean="0"/>
              <a:t>member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static</a:t>
            </a:r>
            <a:r>
              <a:rPr lang="en-US" dirty="0" smtClean="0"/>
              <a:t> local variables retain their state between function calls.</a:t>
            </a:r>
          </a:p>
          <a:p>
            <a:pPr lvl="1"/>
            <a:r>
              <a:rPr lang="en-US" dirty="0" smtClean="0"/>
              <a:t>Allocated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smtClean="0"/>
              <a:t>static variable space at load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ot </a:t>
            </a:r>
            <a:r>
              <a:rPr lang="en-US" dirty="0" smtClean="0"/>
              <a:t>initialized until the first run of the </a:t>
            </a:r>
            <a:r>
              <a:rPr lang="en-US" dirty="0" smtClean="0"/>
              <a:t>function. </a:t>
            </a:r>
          </a:p>
          <a:p>
            <a:pPr lvl="1"/>
            <a:r>
              <a:rPr lang="en-US" dirty="0" smtClean="0"/>
              <a:t>Not deallocated until after program shuts down.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is the printout of this code? </a:t>
            </a:r>
          </a:p>
          <a:p>
            <a:pPr lvl="1"/>
            <a:r>
              <a:rPr lang="en-US" dirty="0" smtClean="0"/>
              <a:t>Does variable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 retain its value in Increment()?</a:t>
            </a:r>
          </a:p>
          <a:p>
            <a:pPr lvl="1"/>
            <a:r>
              <a:rPr lang="en-US" dirty="0" smtClean="0"/>
              <a:t>Code this in Visual Studio and see for yourself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6912" y="1190833"/>
            <a:ext cx="4536504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Increment()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   static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 ++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0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"The value of 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 is : "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j = 0; j &lt; 5; j++)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Increment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526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 </a:t>
            </a:r>
            <a:r>
              <a:rPr lang="en-AU" dirty="0" smtClean="0"/>
              <a:t>Global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Making a global </a:t>
            </a:r>
            <a:r>
              <a:rPr lang="en-AU" dirty="0" smtClean="0"/>
              <a:t>variable </a:t>
            </a:r>
            <a:r>
              <a:rPr lang="en-AU" dirty="0" smtClean="0">
                <a:solidFill>
                  <a:srgbClr val="FFFF00"/>
                </a:solidFill>
              </a:rPr>
              <a:t>static</a:t>
            </a:r>
            <a:r>
              <a:rPr lang="en-AU" dirty="0" smtClean="0"/>
              <a:t> hides it from other files.</a:t>
            </a:r>
          </a:p>
          <a:p>
            <a:pPr lvl="1"/>
            <a:r>
              <a:rPr lang="en-AU" dirty="0" smtClean="0"/>
              <a:t>Prevents conflicts where you have two global variables with the same name in different files.</a:t>
            </a:r>
          </a:p>
          <a:p>
            <a:pPr lvl="1"/>
            <a:r>
              <a:rPr lang="en-AU" dirty="0" smtClean="0"/>
              <a:t>This is called </a:t>
            </a:r>
            <a:r>
              <a:rPr lang="en-AU" dirty="0" smtClean="0">
                <a:solidFill>
                  <a:srgbClr val="FFFF00"/>
                </a:solidFill>
              </a:rPr>
              <a:t>“internal linkage”.</a:t>
            </a:r>
          </a:p>
          <a:p>
            <a:pPr lvl="1"/>
            <a:r>
              <a:rPr lang="en-AU" dirty="0" smtClean="0"/>
              <a:t>As always, </a:t>
            </a:r>
            <a:r>
              <a:rPr lang="en-AU" dirty="0" err="1" smtClean="0"/>
              <a:t>globals</a:t>
            </a:r>
            <a:r>
              <a:rPr lang="en-AU" dirty="0" smtClean="0"/>
              <a:t> are best avoided.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420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 </a:t>
            </a:r>
            <a:r>
              <a:rPr lang="en-AU" dirty="0" smtClean="0"/>
              <a:t>G</a:t>
            </a:r>
            <a:r>
              <a:rPr lang="en-AU" dirty="0" smtClean="0"/>
              <a:t>lobal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Same </a:t>
            </a:r>
            <a:r>
              <a:rPr lang="en-AU" dirty="0"/>
              <a:t>g</a:t>
            </a:r>
            <a:r>
              <a:rPr lang="en-AU" dirty="0" smtClean="0"/>
              <a:t>lobal variable in two different files: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Compile Error!</a:t>
            </a:r>
          </a:p>
          <a:p>
            <a:pPr lvl="1"/>
            <a:r>
              <a:rPr lang="en-US" sz="1800" dirty="0"/>
              <a:t>fatal error LNK1169: one or more multiply defined symbols found</a:t>
            </a:r>
            <a:endParaRPr lang="en-AU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5164" y="2067694"/>
            <a:ext cx="28809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= 9;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::Player()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6341" y="2067695"/>
            <a:ext cx="290185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= 9;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962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Global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Same code with </a:t>
            </a:r>
            <a:r>
              <a:rPr lang="en-AU" dirty="0" smtClean="0">
                <a:solidFill>
                  <a:srgbClr val="FFFF00"/>
                </a:solidFill>
              </a:rPr>
              <a:t>static</a:t>
            </a:r>
            <a:r>
              <a:rPr lang="en-AU" dirty="0" smtClean="0"/>
              <a:t> variables:</a:t>
            </a:r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US" dirty="0" smtClean="0"/>
              <a:t>Compiles without errors.</a:t>
            </a:r>
            <a:endParaRPr lang="en-AU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5164" y="2067694"/>
            <a:ext cx="28809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 = 9;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::Player()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6341" y="2067695"/>
            <a:ext cx="290185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 = 9;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665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 Member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Making a </a:t>
            </a:r>
            <a:r>
              <a:rPr lang="en-AU" dirty="0" smtClean="0"/>
              <a:t>member variable </a:t>
            </a:r>
            <a:r>
              <a:rPr lang="en-AU" dirty="0" smtClean="0">
                <a:solidFill>
                  <a:srgbClr val="FFFF00"/>
                </a:solidFill>
              </a:rPr>
              <a:t>static</a:t>
            </a:r>
            <a:r>
              <a:rPr lang="en-AU" dirty="0" smtClean="0"/>
              <a:t> causes all instances of that class to share the one variable.</a:t>
            </a:r>
          </a:p>
          <a:p>
            <a:pPr lvl="1"/>
            <a:r>
              <a:rPr lang="en-AU" dirty="0" smtClean="0"/>
              <a:t>Only one copy of the variable exists.</a:t>
            </a:r>
          </a:p>
          <a:p>
            <a:pPr lvl="1"/>
            <a:r>
              <a:rPr lang="en-AU" dirty="0" smtClean="0"/>
              <a:t>All instances of the class can access it.</a:t>
            </a:r>
            <a:endParaRPr lang="en-AU" dirty="0" smtClean="0">
              <a:solidFill>
                <a:srgbClr val="FFFF00"/>
              </a:solidFill>
            </a:endParaRPr>
          </a:p>
          <a:p>
            <a:pPr lvl="1"/>
            <a:r>
              <a:rPr lang="en-AU" dirty="0" smtClean="0"/>
              <a:t>If any instance changes it, they all see that change.</a:t>
            </a:r>
          </a:p>
          <a:p>
            <a:pPr lvl="1"/>
            <a:r>
              <a:rPr lang="en-AU" dirty="0" smtClean="0"/>
              <a:t>Must be initialised using </a:t>
            </a:r>
            <a:r>
              <a:rPr lang="en-AU" dirty="0" smtClean="0">
                <a:solidFill>
                  <a:srgbClr val="FFFF00"/>
                </a:solidFill>
              </a:rPr>
              <a:t>Scope Resolution Operator</a:t>
            </a:r>
            <a:r>
              <a:rPr lang="en-AU" dirty="0" smtClean="0"/>
              <a:t> (::)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899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1165</Words>
  <Application>Microsoft Office PowerPoint</Application>
  <PresentationFormat>On-screen Show (16:9)</PresentationFormat>
  <Paragraphs>240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Static</vt:lpstr>
      <vt:lpstr>Contents</vt:lpstr>
      <vt:lpstr>About Static</vt:lpstr>
      <vt:lpstr>Static Local Variables</vt:lpstr>
      <vt:lpstr>Static Local Variables</vt:lpstr>
      <vt:lpstr>Static Global Variables</vt:lpstr>
      <vt:lpstr>Static Global Variables</vt:lpstr>
      <vt:lpstr>Static Global Variables</vt:lpstr>
      <vt:lpstr>Static Member Variables</vt:lpstr>
      <vt:lpstr>Static Member Variables</vt:lpstr>
      <vt:lpstr>Static Member Functions</vt:lpstr>
      <vt:lpstr>Static Member Functions</vt:lpstr>
      <vt:lpstr>Static Member Functions</vt:lpstr>
      <vt:lpstr>Static Duration</vt:lpstr>
      <vt:lpstr>Order And Flow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48</cp:revision>
  <dcterms:created xsi:type="dcterms:W3CDTF">2014-07-14T04:04:52Z</dcterms:created>
  <dcterms:modified xsi:type="dcterms:W3CDTF">2017-02-24T01:08:02Z</dcterms:modified>
</cp:coreProperties>
</file>