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9" r:id="rId8"/>
    <p:sldId id="271" r:id="rId9"/>
    <p:sldId id="264" r:id="rId10"/>
    <p:sldId id="265" r:id="rId11"/>
    <p:sldId id="270" r:id="rId12"/>
    <p:sldId id="258" r:id="rId13"/>
    <p:sldId id="268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A202C"/>
    <a:srgbClr val="4A7EBB"/>
    <a:srgbClr val="9BBB59"/>
    <a:srgbClr val="385D8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Matrix Hierarchies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Building Game Worlds with Transforms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09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Scene Objects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400278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When moving a Scene Object you would manipulate its </a:t>
            </a:r>
            <a:r>
              <a:rPr lang="en-AU" dirty="0" smtClean="0">
                <a:solidFill>
                  <a:srgbClr val="00B0F0"/>
                </a:solidFill>
              </a:rPr>
              <a:t>Local Transform</a:t>
            </a:r>
          </a:p>
          <a:p>
            <a:pPr lvl="1"/>
            <a:endParaRPr lang="en-AU" dirty="0"/>
          </a:p>
          <a:p>
            <a:r>
              <a:rPr lang="en-AU" dirty="0" smtClean="0"/>
              <a:t>We need to ensure that after any changes have been applied to the Local Transform that we then update the </a:t>
            </a:r>
            <a:r>
              <a:rPr lang="en-AU" dirty="0" smtClean="0">
                <a:solidFill>
                  <a:srgbClr val="00B0F0"/>
                </a:solidFill>
              </a:rPr>
              <a:t>Global Transform </a:t>
            </a:r>
            <a:r>
              <a:rPr lang="en-AU" dirty="0" smtClean="0"/>
              <a:t>for the Scene Object and its children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are many variations on how to implement this…</a:t>
            </a:r>
          </a:p>
          <a:p>
            <a:pPr lvl="1"/>
            <a:r>
              <a:rPr lang="en-AU" dirty="0" smtClean="0"/>
              <a:t>Some implementations automatically update Global Transforms when the Local is changed</a:t>
            </a:r>
          </a:p>
          <a:p>
            <a:pPr lvl="1"/>
            <a:r>
              <a:rPr lang="en-AU" dirty="0" smtClean="0"/>
              <a:t>Some implementations keep track of all objects that have changed their Local Transform and tag them as “</a:t>
            </a:r>
            <a:r>
              <a:rPr lang="en-AU" dirty="0" smtClean="0">
                <a:solidFill>
                  <a:srgbClr val="00B0F0"/>
                </a:solidFill>
              </a:rPr>
              <a:t>dirty</a:t>
            </a:r>
            <a:r>
              <a:rPr lang="en-AU" dirty="0" smtClean="0"/>
              <a:t>”</a:t>
            </a:r>
          </a:p>
          <a:p>
            <a:pPr lvl="2"/>
            <a:r>
              <a:rPr lang="en-AU" i="1" dirty="0" smtClean="0"/>
              <a:t>When any other system needs to use a Global Transform it first checks to see if it is “</a:t>
            </a:r>
            <a:r>
              <a:rPr lang="en-AU" i="1" dirty="0" smtClean="0">
                <a:solidFill>
                  <a:srgbClr val="00B0F0"/>
                </a:solidFill>
              </a:rPr>
              <a:t>dirty</a:t>
            </a:r>
            <a:r>
              <a:rPr lang="en-AU" i="1" dirty="0" smtClean="0"/>
              <a:t>”, and if it is it then updates it and unmarks it as dirty</a:t>
            </a:r>
          </a:p>
          <a:p>
            <a:pPr lvl="1"/>
            <a:r>
              <a:rPr lang="en-AU" dirty="0" smtClean="0"/>
              <a:t>And other implementations might delay the update of all Global Transforms and do it once per-frame for all scene objects, starting at the scene’s </a:t>
            </a:r>
            <a:r>
              <a:rPr lang="en-AU" dirty="0" smtClean="0">
                <a:solidFill>
                  <a:srgbClr val="00B0F0"/>
                </a:solidFill>
              </a:rPr>
              <a:t>Root</a:t>
            </a:r>
            <a:r>
              <a:rPr lang="en-AU" dirty="0" smtClean="0"/>
              <a:t> and </a:t>
            </a:r>
            <a:r>
              <a:rPr lang="en-AU" dirty="0" err="1" smtClean="0"/>
              <a:t>recursing</a:t>
            </a:r>
            <a:r>
              <a:rPr lang="en-AU" dirty="0" smtClean="0"/>
              <a:t> down through the scene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2464" y="1635646"/>
            <a:ext cx="33432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GameObject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::rotate(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angle) {</a:t>
            </a:r>
          </a:p>
          <a:p>
            <a:endParaRPr lang="en-AU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Matrix3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m = {</a:t>
            </a:r>
          </a:p>
          <a:p>
            <a:r>
              <a:rPr lang="en-AU" sz="1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cosf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(angle), -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sinf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(angle), 0,</a:t>
            </a:r>
          </a:p>
          <a:p>
            <a:r>
              <a:rPr lang="en-AU" sz="1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sinf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(angle),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cosf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(angle), 0,</a:t>
            </a:r>
          </a:p>
          <a:p>
            <a:r>
              <a:rPr lang="en-AU" sz="1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   0, 0, 1</a:t>
            </a:r>
          </a:p>
          <a:p>
            <a:r>
              <a:rPr lang="en-AU" sz="1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};</a:t>
            </a:r>
          </a:p>
          <a:p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m_localTransform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m_localTransform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* m;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857900" y="314781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i="1" dirty="0" smtClean="0">
                <a:solidFill>
                  <a:schemeClr val="bg1"/>
                </a:solidFill>
              </a:rPr>
              <a:t>An example of manipulating the 2-D Local Transform of the previous class example</a:t>
            </a:r>
            <a:endParaRPr lang="en-AU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Global Transforms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656457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Below is an example method for the previously shown class</a:t>
            </a:r>
          </a:p>
          <a:p>
            <a:pPr lvl="1"/>
            <a:r>
              <a:rPr lang="en-AU" dirty="0" smtClean="0"/>
              <a:t>The method recursively updates the Global Transform for an object and its children</a:t>
            </a:r>
          </a:p>
          <a:p>
            <a:pPr lvl="1"/>
            <a:r>
              <a:rPr lang="en-AU" dirty="0" smtClean="0"/>
              <a:t>It combines its parent’s Global with the object’s Local</a:t>
            </a:r>
          </a:p>
          <a:p>
            <a:pPr lvl="2"/>
            <a:r>
              <a:rPr lang="en-AU" dirty="0" smtClean="0"/>
              <a:t>If there is no parent then the object is relative to the world and so its Local Transform is its Global Transform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804864" y="2956758"/>
            <a:ext cx="5400600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GameObject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updateGlobalTransform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() {</a:t>
            </a:r>
          </a:p>
          <a:p>
            <a:endParaRPr lang="en-AU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if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m_parent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!=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m_globalTransform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m_parent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-&gt;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m_globalTransform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*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m_localTransform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</a:p>
          <a:p>
            <a:r>
              <a:rPr lang="en-AU" sz="1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  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m_globalTransform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m_localTransform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000" dirty="0"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(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child :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m_children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    child-&gt;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updateGlobalTransform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7463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Game worlds are made up of game objects attached to other game objects, moving together throughout our 2-D and 3-D spaces</a:t>
            </a:r>
          </a:p>
          <a:p>
            <a:pPr lvl="1"/>
            <a:r>
              <a:rPr lang="en-AU" dirty="0" smtClean="0"/>
              <a:t>This forms a </a:t>
            </a:r>
            <a:r>
              <a:rPr lang="en-AU" dirty="0" smtClean="0">
                <a:solidFill>
                  <a:srgbClr val="00B0F0"/>
                </a:solidFill>
              </a:rPr>
              <a:t>Scene Graph</a:t>
            </a:r>
          </a:p>
          <a:p>
            <a:pPr lvl="1"/>
            <a:endParaRPr lang="en-AU" dirty="0"/>
          </a:p>
          <a:p>
            <a:r>
              <a:rPr lang="en-AU" dirty="0" smtClean="0">
                <a:solidFill>
                  <a:srgbClr val="00B0F0"/>
                </a:solidFill>
              </a:rPr>
              <a:t>Scene Objects </a:t>
            </a:r>
            <a:r>
              <a:rPr lang="en-AU" dirty="0" smtClean="0"/>
              <a:t>can use this hierarchy, combined with transforms local to their parent and global to the game world, to easily maintain these spatial relationships</a:t>
            </a:r>
          </a:p>
          <a:p>
            <a:pPr lvl="1"/>
            <a:r>
              <a:rPr lang="en-AU" dirty="0" smtClean="0"/>
              <a:t>Using the </a:t>
            </a:r>
            <a:r>
              <a:rPr lang="en-AU" dirty="0" smtClean="0">
                <a:solidFill>
                  <a:srgbClr val="00B0F0"/>
                </a:solidFill>
              </a:rPr>
              <a:t>Local Transform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rgbClr val="00B0F0"/>
                </a:solidFill>
              </a:rPr>
              <a:t>Global</a:t>
            </a:r>
            <a:r>
              <a:rPr lang="en-AU" dirty="0" smtClean="0"/>
              <a:t> or </a:t>
            </a:r>
            <a:r>
              <a:rPr lang="en-AU" dirty="0" smtClean="0">
                <a:solidFill>
                  <a:srgbClr val="00B0F0"/>
                </a:solidFill>
              </a:rPr>
              <a:t>World Transform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Dunn, F, </a:t>
            </a:r>
            <a:r>
              <a:rPr lang="en-AU" dirty="0" err="1" smtClean="0"/>
              <a:t>Parberry</a:t>
            </a:r>
            <a:r>
              <a:rPr lang="en-AU" dirty="0" smtClean="0"/>
              <a:t>, I, 2011, </a:t>
            </a:r>
            <a:r>
              <a:rPr lang="en-AU" i="1" dirty="0" smtClean="0"/>
              <a:t>3D Math Primer For Graphics And Game Development</a:t>
            </a:r>
            <a:r>
              <a:rPr lang="en-AU" dirty="0" smtClean="0"/>
              <a:t>, 2</a:t>
            </a:r>
            <a:r>
              <a:rPr lang="en-AU" baseline="30000" dirty="0" smtClean="0"/>
              <a:t>nd</a:t>
            </a:r>
            <a:r>
              <a:rPr lang="en-AU" dirty="0" smtClean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 smtClean="0"/>
              <a:t>Lengyel</a:t>
            </a:r>
            <a:r>
              <a:rPr lang="en-AU" dirty="0" smtClean="0"/>
              <a:t>, E, 2012, </a:t>
            </a:r>
            <a:r>
              <a:rPr lang="en-AU" i="1" dirty="0" smtClean="0"/>
              <a:t>Mathematics for 3D Game Programming and Computer Graphics</a:t>
            </a:r>
            <a:r>
              <a:rPr lang="en-AU" dirty="0" smtClean="0"/>
              <a:t>, 3</a:t>
            </a:r>
            <a:r>
              <a:rPr lang="en-AU" baseline="30000" dirty="0" smtClean="0"/>
              <a:t>rd</a:t>
            </a:r>
            <a:r>
              <a:rPr lang="en-AU" dirty="0" smtClean="0"/>
              <a:t> Edition, CENGAGE 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Matrix Concatenation</a:t>
            </a:r>
          </a:p>
          <a:p>
            <a:pPr lvl="1"/>
            <a:endParaRPr lang="en-AU" dirty="0"/>
          </a:p>
          <a:p>
            <a:r>
              <a:rPr lang="en-AU" dirty="0" smtClean="0"/>
              <a:t>Scene Hierarchies</a:t>
            </a:r>
          </a:p>
          <a:p>
            <a:pPr lvl="1"/>
            <a:endParaRPr lang="en-AU" dirty="0"/>
          </a:p>
          <a:p>
            <a:r>
              <a:rPr lang="en-AU" dirty="0" smtClean="0"/>
              <a:t>Matrix Hierarchies</a:t>
            </a:r>
          </a:p>
          <a:p>
            <a:pPr lvl="1"/>
            <a:endParaRPr lang="en-AU" dirty="0"/>
          </a:p>
          <a:p>
            <a:r>
              <a:rPr lang="en-AU" dirty="0" smtClean="0"/>
              <a:t>Scene Objects</a:t>
            </a:r>
          </a:p>
          <a:p>
            <a:pPr lvl="1"/>
            <a:endParaRPr lang="en-AU" dirty="0"/>
          </a:p>
        </p:txBody>
      </p:sp>
      <p:pic>
        <p:nvPicPr>
          <p:cNvPr id="1026" name="Picture 2" descr="Image result for scen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7654"/>
            <a:ext cx="3688432" cy="20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2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01" y="2291381"/>
            <a:ext cx="1944216" cy="1800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Concatenation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We’ve seen that multiplying matrices together combines their effects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2283718"/>
            <a:ext cx="1944216" cy="1800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54660" y="4096032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60" y="4096032"/>
                <a:ext cx="2010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511660" y="3003798"/>
            <a:ext cx="288032" cy="254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295636" y="3003798"/>
            <a:ext cx="252344" cy="2543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607644" y="2499742"/>
            <a:ext cx="684076" cy="360040"/>
            <a:chOff x="4607644" y="2499742"/>
            <a:chExt cx="684076" cy="36004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607644" y="2859782"/>
              <a:ext cx="68407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607644" y="2499742"/>
              <a:ext cx="0" cy="36004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2283718"/>
            <a:ext cx="1944216" cy="1800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93166" y="4096032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166" y="4096032"/>
                <a:ext cx="2114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46604" y="4096031"/>
                <a:ext cx="527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04" y="4096031"/>
                <a:ext cx="5278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195" r="-9195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 rot="18959243">
            <a:off x="7023803" y="2312640"/>
            <a:ext cx="684076" cy="360040"/>
            <a:chOff x="4607644" y="2499742"/>
            <a:chExt cx="684076" cy="36004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607644" y="2859782"/>
              <a:ext cx="68407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607644" y="2499742"/>
              <a:ext cx="0" cy="36004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06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Concatenation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6"/>
                <a:ext cx="7776542" cy="11949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 smtClean="0"/>
                  <a:t>If we use a Matrix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 smtClean="0"/>
                  <a:t> to represent a Game Object’s transform in a game world, how would we rotate it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 smtClean="0"/>
                  <a:t> on the spot?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6"/>
                <a:ext cx="7776542" cy="1194976"/>
              </a:xfrm>
              <a:blipFill rotWithShape="0">
                <a:blip r:embed="rId2"/>
                <a:stretch>
                  <a:fillRect l="-1176" t="-7653" b="-107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6536"/>
            <a:ext cx="2506070" cy="232081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 rot="19085200">
            <a:off x="971600" y="2787774"/>
            <a:ext cx="636158" cy="636158"/>
            <a:chOff x="3962400" y="1962150"/>
            <a:chExt cx="1219200" cy="1219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2400" y="1962150"/>
              <a:ext cx="1219200" cy="1219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2400" y="1962150"/>
              <a:ext cx="1219200" cy="12192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566536"/>
            <a:ext cx="2506070" cy="232081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8100000">
            <a:off x="3779912" y="2787774"/>
            <a:ext cx="636158" cy="636158"/>
            <a:chOff x="3962400" y="1962150"/>
            <a:chExt cx="1219200" cy="12192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2400" y="1962150"/>
              <a:ext cx="1219200" cy="1219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2400" y="1962150"/>
              <a:ext cx="1219200" cy="12192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44208" y="2901560"/>
                <a:ext cx="2399375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901560"/>
                <a:ext cx="2399375" cy="5350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44208" y="3939902"/>
                <a:ext cx="1151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939902"/>
                <a:ext cx="115127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233" r="-4233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1600" y="3337434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37434"/>
                <a:ext cx="25571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9048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endCxn id="8" idx="1"/>
          </p:cNvCxnSpPr>
          <p:nvPr/>
        </p:nvCxnSpPr>
        <p:spPr>
          <a:xfrm flipH="1" flipV="1">
            <a:off x="1502158" y="3342553"/>
            <a:ext cx="405546" cy="453333"/>
          </a:xfrm>
          <a:prstGeom prst="straightConnector1">
            <a:avLst/>
          </a:prstGeom>
          <a:ln w="28575">
            <a:solidFill>
              <a:srgbClr val="4A7EBB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Right Arrow 19"/>
          <p:cNvSpPr/>
          <p:nvPr/>
        </p:nvSpPr>
        <p:spPr>
          <a:xfrm rot="8874736">
            <a:off x="1518881" y="2728430"/>
            <a:ext cx="191985" cy="354269"/>
          </a:xfrm>
          <a:prstGeom prst="curvedRightArrow">
            <a:avLst/>
          </a:prstGeom>
          <a:solidFill>
            <a:srgbClr val="4F81BD">
              <a:alpha val="50196"/>
            </a:srgbClr>
          </a:solidFill>
          <a:ln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rot="19260732">
            <a:off x="4313673" y="2616402"/>
            <a:ext cx="216024" cy="522932"/>
          </a:xfrm>
          <a:prstGeom prst="curvedLeftArrow">
            <a:avLst/>
          </a:prstGeom>
          <a:solidFill>
            <a:srgbClr val="4F81BD">
              <a:alpha val="50196"/>
            </a:srgbClr>
          </a:solidFill>
          <a:ln>
            <a:solidFill>
              <a:srgbClr val="385D8A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57511" y="3368171"/>
                <a:ext cx="578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511" y="3368171"/>
                <a:ext cx="5782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421" r="-842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626195" y="959774"/>
            <a:ext cx="1020734" cy="605395"/>
            <a:chOff x="6215562" y="2261345"/>
            <a:chExt cx="1020734" cy="605395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6215562" y="2261345"/>
              <a:ext cx="508627" cy="6053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732240" y="2390845"/>
              <a:ext cx="504056" cy="4689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215562" y="2154594"/>
            <a:ext cx="1020734" cy="605395"/>
            <a:chOff x="6215562" y="2261345"/>
            <a:chExt cx="1020734" cy="605395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6215562" y="2261345"/>
              <a:ext cx="508627" cy="6053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732240" y="2390845"/>
              <a:ext cx="504056" cy="4689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Concatenation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5616521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Now what if we wanted to rotate the Turret separately from the rest of the Tank?</a:t>
            </a:r>
          </a:p>
          <a:p>
            <a:pPr lvl="1"/>
            <a:endParaRPr lang="en-AU" dirty="0"/>
          </a:p>
          <a:p>
            <a:r>
              <a:rPr lang="en-AU" dirty="0" smtClean="0"/>
              <a:t>We could give the Turret its own Matrix and apply the same movement to it that we do to the Tank, then apply any additional movement for the Turret</a:t>
            </a:r>
          </a:p>
          <a:p>
            <a:pPr lvl="1"/>
            <a:endParaRPr lang="en-AU" dirty="0"/>
          </a:p>
          <a:p>
            <a:r>
              <a:rPr lang="en-AU" dirty="0" smtClean="0"/>
              <a:t>But wait!</a:t>
            </a:r>
          </a:p>
          <a:p>
            <a:pPr lvl="1"/>
            <a:r>
              <a:rPr lang="en-AU" i="1" dirty="0" smtClean="0"/>
              <a:t>Why duplicate the same movements as the Tank then apply a small change, when we can simply store the small change as the Turret’s transform, then simply combine it with the Tank’s transform when drawing!</a:t>
            </a:r>
          </a:p>
          <a:p>
            <a:pPr lvl="1"/>
            <a:endParaRPr lang="en-AU" dirty="0"/>
          </a:p>
          <a:p>
            <a:r>
              <a:rPr lang="en-AU" dirty="0" smtClean="0"/>
              <a:t>This is the basis for a </a:t>
            </a:r>
            <a:r>
              <a:rPr lang="en-AU" dirty="0" smtClean="0">
                <a:solidFill>
                  <a:srgbClr val="00B0F0"/>
                </a:solidFill>
              </a:rPr>
              <a:t>Scene Hierarchy</a:t>
            </a:r>
            <a:r>
              <a:rPr lang="en-AU" dirty="0" smtClean="0"/>
              <a:t>, or </a:t>
            </a:r>
            <a:r>
              <a:rPr lang="en-AU" dirty="0" smtClean="0">
                <a:solidFill>
                  <a:srgbClr val="00B0F0"/>
                </a:solidFill>
              </a:rPr>
              <a:t>Scene Graph</a:t>
            </a:r>
            <a:endParaRPr lang="en-AU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85200">
            <a:off x="6117994" y="2138786"/>
            <a:ext cx="1212390" cy="1212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80516" y="3316924"/>
                <a:ext cx="2157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𝑇𝑎𝑛𝑘𝑇𝑟𝑎𝑛𝑠𝑓𝑜𝑟𝑚</m:t>
                      </m:r>
                    </m:oMath>
                  </m:oMathPara>
                </a14:m>
                <a:endParaRPr lang="en-AU" sz="1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516" y="3316924"/>
                <a:ext cx="2157450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412" r="-1977" b="-37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15562" y="3595519"/>
                <a:ext cx="22581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𝐶h𝑖𝑙𝑑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𝑇𝑢𝑟𝑟𝑒𝑛𝑡𝑇𝑟𝑎𝑛𝑠𝑓𝑜𝑟𝑚</m:t>
                      </m:r>
                    </m:oMath>
                  </m:oMathPara>
                </a14:m>
                <a:endParaRPr lang="en-AU" sz="1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2" y="3595519"/>
                <a:ext cx="2258182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622" r="-1892" b="-3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92226" y="3868474"/>
                <a:ext cx="3451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𝐴𝑐𝑡𝑢𝑎𝑙𝑇𝑢𝑟𝑟𝑒𝑡𝑇𝑟𝑎𝑛𝑠𝑓𝑜𝑟𝑚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𝑃𝑎𝑟𝑒𝑛𝑡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𝐶h𝑖𝑙𝑑</m:t>
                      </m:r>
                    </m:oMath>
                  </m:oMathPara>
                </a14:m>
                <a:endParaRPr lang="en-AU" sz="1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26" y="3868474"/>
                <a:ext cx="345158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1413" r="-530" b="-3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85200">
            <a:off x="6530367" y="930750"/>
            <a:ext cx="1212390" cy="121239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 rot="17822696">
            <a:off x="6407845" y="1105222"/>
            <a:ext cx="1039602" cy="635221"/>
            <a:chOff x="6215562" y="2261345"/>
            <a:chExt cx="1039602" cy="635221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6215562" y="2261345"/>
              <a:ext cx="508627" cy="60539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751108" y="2427629"/>
              <a:ext cx="504056" cy="4689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61825">
            <a:off x="6530367" y="930750"/>
            <a:ext cx="1212390" cy="12123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4231286">
            <a:off x="6422836" y="2325822"/>
            <a:ext cx="1039602" cy="635221"/>
            <a:chOff x="6215562" y="2261345"/>
            <a:chExt cx="1039602" cy="635221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215562" y="2261345"/>
              <a:ext cx="508627" cy="60539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751108" y="2427629"/>
              <a:ext cx="504056" cy="4689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8382">
            <a:off x="6117994" y="2138786"/>
            <a:ext cx="1212390" cy="12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Scene Hierarchies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752206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Scenes in video games and computer graphics are made up of many different objects attached to each other</a:t>
            </a:r>
          </a:p>
          <a:p>
            <a:pPr lvl="1"/>
            <a:r>
              <a:rPr lang="en-AU" dirty="0" smtClean="0"/>
              <a:t>These connections form a hierarchy</a:t>
            </a:r>
          </a:p>
          <a:p>
            <a:pPr lvl="1"/>
            <a:r>
              <a:rPr lang="en-AU" dirty="0" smtClean="0"/>
              <a:t>Commonly called a </a:t>
            </a:r>
            <a:r>
              <a:rPr lang="en-AU" dirty="0" smtClean="0">
                <a:solidFill>
                  <a:srgbClr val="00B0F0"/>
                </a:solidFill>
              </a:rPr>
              <a:t>Scene Graph</a:t>
            </a:r>
          </a:p>
          <a:p>
            <a:pPr lvl="1"/>
            <a:endParaRPr lang="en-AU" dirty="0"/>
          </a:p>
          <a:p>
            <a:r>
              <a:rPr lang="en-AU" dirty="0" smtClean="0"/>
              <a:t>In a hierarchy, objects may be the </a:t>
            </a:r>
            <a:r>
              <a:rPr lang="en-AU" dirty="0" smtClean="0">
                <a:solidFill>
                  <a:srgbClr val="00B0F0"/>
                </a:solidFill>
              </a:rPr>
              <a:t>Parent</a:t>
            </a:r>
            <a:r>
              <a:rPr lang="en-AU" dirty="0" smtClean="0"/>
              <a:t> of many </a:t>
            </a:r>
            <a:r>
              <a:rPr lang="en-AU" dirty="0" smtClean="0">
                <a:solidFill>
                  <a:srgbClr val="00B0F0"/>
                </a:solidFill>
              </a:rPr>
              <a:t>Child</a:t>
            </a:r>
            <a:r>
              <a:rPr lang="en-AU" dirty="0" smtClean="0"/>
              <a:t> objects, but a </a:t>
            </a:r>
            <a:r>
              <a:rPr lang="en-AU" dirty="0" smtClean="0">
                <a:solidFill>
                  <a:srgbClr val="00B0F0"/>
                </a:solidFill>
              </a:rPr>
              <a:t>Child</a:t>
            </a:r>
            <a:r>
              <a:rPr lang="en-AU" dirty="0" smtClean="0"/>
              <a:t> will only have one </a:t>
            </a:r>
            <a:r>
              <a:rPr lang="en-AU" dirty="0" smtClean="0">
                <a:solidFill>
                  <a:srgbClr val="00B0F0"/>
                </a:solidFill>
              </a:rPr>
              <a:t>Parent</a:t>
            </a:r>
          </a:p>
          <a:p>
            <a:pPr lvl="1"/>
            <a:r>
              <a:rPr lang="en-AU" i="1" dirty="0" smtClean="0"/>
              <a:t>In this example a Tank is a parent to a Turret and a child to the Game World</a:t>
            </a:r>
          </a:p>
          <a:p>
            <a:pPr lvl="1"/>
            <a:endParaRPr lang="en-AU" dirty="0"/>
          </a:p>
          <a:p>
            <a:r>
              <a:rPr lang="en-AU" dirty="0" smtClean="0"/>
              <a:t>The object at the top of the hierarchy is called the </a:t>
            </a:r>
            <a:r>
              <a:rPr lang="en-AU" dirty="0" smtClean="0">
                <a:solidFill>
                  <a:srgbClr val="00B0F0"/>
                </a:solidFill>
              </a:rPr>
              <a:t>Root </a:t>
            </a:r>
            <a:r>
              <a:rPr lang="en-AU" dirty="0" smtClean="0"/>
              <a:t>of the scene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6" t="28945" r="15350" b="13502"/>
          <a:stretch/>
        </p:blipFill>
        <p:spPr>
          <a:xfrm>
            <a:off x="5339020" y="793738"/>
            <a:ext cx="1770343" cy="17281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6692244" y="2770138"/>
            <a:ext cx="792088" cy="493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Game World</a:t>
            </a:r>
            <a:endParaRPr lang="en-AU" sz="1100" dirty="0"/>
          </a:p>
        </p:txBody>
      </p:sp>
      <p:sp>
        <p:nvSpPr>
          <p:cNvPr id="6" name="Oval 5"/>
          <p:cNvSpPr/>
          <p:nvPr/>
        </p:nvSpPr>
        <p:spPr>
          <a:xfrm>
            <a:off x="6188188" y="3756394"/>
            <a:ext cx="667526" cy="283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Tank</a:t>
            </a:r>
          </a:p>
        </p:txBody>
      </p:sp>
      <p:sp>
        <p:nvSpPr>
          <p:cNvPr id="8" name="Oval 7"/>
          <p:cNvSpPr/>
          <p:nvPr/>
        </p:nvSpPr>
        <p:spPr>
          <a:xfrm>
            <a:off x="6012160" y="4304609"/>
            <a:ext cx="792088" cy="3224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sp>
        <p:nvSpPr>
          <p:cNvPr id="10" name="Oval 9"/>
          <p:cNvSpPr/>
          <p:nvPr/>
        </p:nvSpPr>
        <p:spPr>
          <a:xfrm>
            <a:off x="5602651" y="3251348"/>
            <a:ext cx="774467" cy="3226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Tower</a:t>
            </a:r>
          </a:p>
        </p:txBody>
      </p:sp>
      <p:sp>
        <p:nvSpPr>
          <p:cNvPr id="11" name="Oval 10"/>
          <p:cNvSpPr/>
          <p:nvPr/>
        </p:nvSpPr>
        <p:spPr>
          <a:xfrm>
            <a:off x="7874841" y="3248574"/>
            <a:ext cx="684076" cy="3254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Tree</a:t>
            </a:r>
          </a:p>
        </p:txBody>
      </p:sp>
      <p:sp>
        <p:nvSpPr>
          <p:cNvPr id="12" name="Oval 11"/>
          <p:cNvSpPr/>
          <p:nvPr/>
        </p:nvSpPr>
        <p:spPr>
          <a:xfrm>
            <a:off x="7296509" y="3756394"/>
            <a:ext cx="667526" cy="2837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Tank</a:t>
            </a:r>
          </a:p>
        </p:txBody>
      </p:sp>
      <p:sp>
        <p:nvSpPr>
          <p:cNvPr id="13" name="Oval 12"/>
          <p:cNvSpPr/>
          <p:nvPr/>
        </p:nvSpPr>
        <p:spPr>
          <a:xfrm>
            <a:off x="7296509" y="4304608"/>
            <a:ext cx="792088" cy="322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sp>
        <p:nvSpPr>
          <p:cNvPr id="14" name="Oval 13"/>
          <p:cNvSpPr/>
          <p:nvPr/>
        </p:nvSpPr>
        <p:spPr>
          <a:xfrm>
            <a:off x="4943310" y="3703359"/>
            <a:ext cx="792088" cy="3224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cxnSp>
        <p:nvCxnSpPr>
          <p:cNvPr id="16" name="Straight Arrow Connector 15"/>
          <p:cNvCxnSpPr>
            <a:stCxn id="5" idx="4"/>
            <a:endCxn id="6" idx="0"/>
          </p:cNvCxnSpPr>
          <p:nvPr/>
        </p:nvCxnSpPr>
        <p:spPr>
          <a:xfrm flipH="1">
            <a:off x="6521951" y="3263701"/>
            <a:ext cx="566337" cy="4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12" idx="0"/>
          </p:cNvCxnSpPr>
          <p:nvPr/>
        </p:nvCxnSpPr>
        <p:spPr>
          <a:xfrm>
            <a:off x="7088288" y="3263701"/>
            <a:ext cx="541984" cy="4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0" idx="0"/>
          </p:cNvCxnSpPr>
          <p:nvPr/>
        </p:nvCxnSpPr>
        <p:spPr>
          <a:xfrm flipH="1">
            <a:off x="5989885" y="3016920"/>
            <a:ext cx="702359" cy="23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1" idx="0"/>
          </p:cNvCxnSpPr>
          <p:nvPr/>
        </p:nvCxnSpPr>
        <p:spPr>
          <a:xfrm>
            <a:off x="7484332" y="3016920"/>
            <a:ext cx="732547" cy="23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4" idx="0"/>
          </p:cNvCxnSpPr>
          <p:nvPr/>
        </p:nvCxnSpPr>
        <p:spPr>
          <a:xfrm flipH="1">
            <a:off x="5339354" y="3526746"/>
            <a:ext cx="376715" cy="1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8" idx="0"/>
          </p:cNvCxnSpPr>
          <p:nvPr/>
        </p:nvCxnSpPr>
        <p:spPr>
          <a:xfrm flipH="1">
            <a:off x="6408204" y="4040127"/>
            <a:ext cx="113747" cy="26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3" idx="0"/>
          </p:cNvCxnSpPr>
          <p:nvPr/>
        </p:nvCxnSpPr>
        <p:spPr>
          <a:xfrm>
            <a:off x="7630272" y="4040127"/>
            <a:ext cx="62281" cy="2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1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Scene Hierarchies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536182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In a scene hierarchy, movements applied higher up in the hierarchy also effect all objects below it in the hierarchy</a:t>
            </a:r>
          </a:p>
          <a:p>
            <a:pPr lvl="1"/>
            <a:r>
              <a:rPr lang="en-AU" i="1" dirty="0" smtClean="0"/>
              <a:t>If we move a Parent all Children move with it</a:t>
            </a:r>
          </a:p>
          <a:p>
            <a:pPr lvl="1"/>
            <a:endParaRPr lang="en-AU" dirty="0"/>
          </a:p>
          <a:p>
            <a:r>
              <a:rPr lang="en-AU" dirty="0" smtClean="0"/>
              <a:t>Movement applied to a Child will not effect the Parent</a:t>
            </a:r>
          </a:p>
          <a:p>
            <a:pPr lvl="1"/>
            <a:r>
              <a:rPr lang="en-AU" i="1" dirty="0" smtClean="0"/>
              <a:t>It will only effect the Child and any Children the Child has</a:t>
            </a:r>
          </a:p>
          <a:p>
            <a:pPr lvl="1"/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7025807" y="555526"/>
            <a:ext cx="792088" cy="493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Game World</a:t>
            </a:r>
            <a:endParaRPr lang="en-AU" sz="1100" dirty="0"/>
          </a:p>
        </p:txBody>
      </p:sp>
      <p:sp>
        <p:nvSpPr>
          <p:cNvPr id="5" name="Oval 4"/>
          <p:cNvSpPr/>
          <p:nvPr/>
        </p:nvSpPr>
        <p:spPr>
          <a:xfrm>
            <a:off x="6521751" y="1541782"/>
            <a:ext cx="667526" cy="28373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Tank</a:t>
            </a:r>
          </a:p>
        </p:txBody>
      </p:sp>
      <p:sp>
        <p:nvSpPr>
          <p:cNvPr id="6" name="Oval 5"/>
          <p:cNvSpPr/>
          <p:nvPr/>
        </p:nvSpPr>
        <p:spPr>
          <a:xfrm>
            <a:off x="6345723" y="2089997"/>
            <a:ext cx="792088" cy="32243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sp>
        <p:nvSpPr>
          <p:cNvPr id="7" name="Oval 6"/>
          <p:cNvSpPr/>
          <p:nvPr/>
        </p:nvSpPr>
        <p:spPr>
          <a:xfrm>
            <a:off x="5936214" y="1036736"/>
            <a:ext cx="774467" cy="3226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Tower</a:t>
            </a:r>
          </a:p>
        </p:txBody>
      </p:sp>
      <p:sp>
        <p:nvSpPr>
          <p:cNvPr id="8" name="Oval 7"/>
          <p:cNvSpPr/>
          <p:nvPr/>
        </p:nvSpPr>
        <p:spPr>
          <a:xfrm>
            <a:off x="8208404" y="1033962"/>
            <a:ext cx="684076" cy="3254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Tree</a:t>
            </a:r>
          </a:p>
        </p:txBody>
      </p:sp>
      <p:sp>
        <p:nvSpPr>
          <p:cNvPr id="9" name="Oval 8"/>
          <p:cNvSpPr/>
          <p:nvPr/>
        </p:nvSpPr>
        <p:spPr>
          <a:xfrm>
            <a:off x="7630072" y="1541782"/>
            <a:ext cx="667526" cy="2837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Tank</a:t>
            </a:r>
          </a:p>
        </p:txBody>
      </p:sp>
      <p:sp>
        <p:nvSpPr>
          <p:cNvPr id="10" name="Oval 9"/>
          <p:cNvSpPr/>
          <p:nvPr/>
        </p:nvSpPr>
        <p:spPr>
          <a:xfrm>
            <a:off x="7630072" y="2089996"/>
            <a:ext cx="792088" cy="322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sp>
        <p:nvSpPr>
          <p:cNvPr id="11" name="Oval 10"/>
          <p:cNvSpPr/>
          <p:nvPr/>
        </p:nvSpPr>
        <p:spPr>
          <a:xfrm>
            <a:off x="5276873" y="1488747"/>
            <a:ext cx="792088" cy="3224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 flipH="1">
            <a:off x="6855514" y="1049089"/>
            <a:ext cx="566337" cy="492693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9" idx="0"/>
          </p:cNvCxnSpPr>
          <p:nvPr/>
        </p:nvCxnSpPr>
        <p:spPr>
          <a:xfrm>
            <a:off x="7421851" y="1049089"/>
            <a:ext cx="541984" cy="4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6323448" y="802308"/>
            <a:ext cx="702359" cy="23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8" idx="0"/>
          </p:cNvCxnSpPr>
          <p:nvPr/>
        </p:nvCxnSpPr>
        <p:spPr>
          <a:xfrm>
            <a:off x="7817895" y="802308"/>
            <a:ext cx="732547" cy="23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1" idx="0"/>
          </p:cNvCxnSpPr>
          <p:nvPr/>
        </p:nvCxnSpPr>
        <p:spPr>
          <a:xfrm flipH="1">
            <a:off x="5672917" y="1312134"/>
            <a:ext cx="376715" cy="1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0"/>
          </p:cNvCxnSpPr>
          <p:nvPr/>
        </p:nvCxnSpPr>
        <p:spPr>
          <a:xfrm flipH="1">
            <a:off x="6741767" y="1825515"/>
            <a:ext cx="113747" cy="264482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10" idx="0"/>
          </p:cNvCxnSpPr>
          <p:nvPr/>
        </p:nvCxnSpPr>
        <p:spPr>
          <a:xfrm>
            <a:off x="7963835" y="1825515"/>
            <a:ext cx="62281" cy="2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88335" y="2731066"/>
            <a:ext cx="792088" cy="493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Game World</a:t>
            </a:r>
            <a:endParaRPr lang="en-AU" sz="1100" dirty="0"/>
          </a:p>
        </p:txBody>
      </p:sp>
      <p:sp>
        <p:nvSpPr>
          <p:cNvPr id="20" name="Oval 19"/>
          <p:cNvSpPr/>
          <p:nvPr/>
        </p:nvSpPr>
        <p:spPr>
          <a:xfrm>
            <a:off x="6484279" y="3717322"/>
            <a:ext cx="667526" cy="283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Tank</a:t>
            </a:r>
          </a:p>
        </p:txBody>
      </p:sp>
      <p:sp>
        <p:nvSpPr>
          <p:cNvPr id="21" name="Oval 20"/>
          <p:cNvSpPr/>
          <p:nvPr/>
        </p:nvSpPr>
        <p:spPr>
          <a:xfrm>
            <a:off x="6308251" y="4265537"/>
            <a:ext cx="792088" cy="32243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sp>
        <p:nvSpPr>
          <p:cNvPr id="22" name="Oval 21"/>
          <p:cNvSpPr/>
          <p:nvPr/>
        </p:nvSpPr>
        <p:spPr>
          <a:xfrm>
            <a:off x="5898742" y="3212276"/>
            <a:ext cx="774467" cy="3226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Tower</a:t>
            </a:r>
          </a:p>
        </p:txBody>
      </p:sp>
      <p:sp>
        <p:nvSpPr>
          <p:cNvPr id="23" name="Oval 22"/>
          <p:cNvSpPr/>
          <p:nvPr/>
        </p:nvSpPr>
        <p:spPr>
          <a:xfrm>
            <a:off x="8170932" y="3209502"/>
            <a:ext cx="684076" cy="3254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Tree</a:t>
            </a:r>
          </a:p>
        </p:txBody>
      </p:sp>
      <p:sp>
        <p:nvSpPr>
          <p:cNvPr id="24" name="Oval 23"/>
          <p:cNvSpPr/>
          <p:nvPr/>
        </p:nvSpPr>
        <p:spPr>
          <a:xfrm>
            <a:off x="7592600" y="3717322"/>
            <a:ext cx="667526" cy="2837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Tank</a:t>
            </a:r>
          </a:p>
        </p:txBody>
      </p:sp>
      <p:sp>
        <p:nvSpPr>
          <p:cNvPr id="25" name="Oval 24"/>
          <p:cNvSpPr/>
          <p:nvPr/>
        </p:nvSpPr>
        <p:spPr>
          <a:xfrm>
            <a:off x="7592600" y="4265536"/>
            <a:ext cx="792088" cy="3224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sp>
        <p:nvSpPr>
          <p:cNvPr id="26" name="Oval 25"/>
          <p:cNvSpPr/>
          <p:nvPr/>
        </p:nvSpPr>
        <p:spPr>
          <a:xfrm>
            <a:off x="5239401" y="3664287"/>
            <a:ext cx="792088" cy="3224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cxnSp>
        <p:nvCxnSpPr>
          <p:cNvPr id="27" name="Straight Arrow Connector 26"/>
          <p:cNvCxnSpPr>
            <a:stCxn id="19" idx="4"/>
            <a:endCxn id="20" idx="0"/>
          </p:cNvCxnSpPr>
          <p:nvPr/>
        </p:nvCxnSpPr>
        <p:spPr>
          <a:xfrm flipH="1">
            <a:off x="6818042" y="3224629"/>
            <a:ext cx="566337" cy="4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4"/>
            <a:endCxn id="24" idx="0"/>
          </p:cNvCxnSpPr>
          <p:nvPr/>
        </p:nvCxnSpPr>
        <p:spPr>
          <a:xfrm>
            <a:off x="7384379" y="3224629"/>
            <a:ext cx="541984" cy="4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2" idx="0"/>
          </p:cNvCxnSpPr>
          <p:nvPr/>
        </p:nvCxnSpPr>
        <p:spPr>
          <a:xfrm flipH="1">
            <a:off x="6285976" y="2977848"/>
            <a:ext cx="702359" cy="23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23" idx="0"/>
          </p:cNvCxnSpPr>
          <p:nvPr/>
        </p:nvCxnSpPr>
        <p:spPr>
          <a:xfrm>
            <a:off x="7780423" y="2977848"/>
            <a:ext cx="732547" cy="23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6" idx="0"/>
          </p:cNvCxnSpPr>
          <p:nvPr/>
        </p:nvCxnSpPr>
        <p:spPr>
          <a:xfrm flipH="1">
            <a:off x="5635445" y="3487674"/>
            <a:ext cx="376715" cy="1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4"/>
            <a:endCxn id="21" idx="0"/>
          </p:cNvCxnSpPr>
          <p:nvPr/>
        </p:nvCxnSpPr>
        <p:spPr>
          <a:xfrm flipH="1">
            <a:off x="6704295" y="4001055"/>
            <a:ext cx="113747" cy="264482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5" idx="0"/>
          </p:cNvCxnSpPr>
          <p:nvPr/>
        </p:nvCxnSpPr>
        <p:spPr>
          <a:xfrm>
            <a:off x="7926363" y="4001055"/>
            <a:ext cx="62281" cy="2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829998" y="4265536"/>
            <a:ext cx="792088" cy="3224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cxnSp>
        <p:nvCxnSpPr>
          <p:cNvPr id="35" name="Straight Arrow Connector 34"/>
          <p:cNvCxnSpPr>
            <a:stCxn id="20" idx="4"/>
            <a:endCxn id="34" idx="0"/>
          </p:cNvCxnSpPr>
          <p:nvPr/>
        </p:nvCxnSpPr>
        <p:spPr>
          <a:xfrm flipH="1">
            <a:off x="5226042" y="4001055"/>
            <a:ext cx="1592000" cy="2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2"/>
            <a:endCxn id="34" idx="6"/>
          </p:cNvCxnSpPr>
          <p:nvPr/>
        </p:nvCxnSpPr>
        <p:spPr>
          <a:xfrm flipH="1" flipV="1">
            <a:off x="5622086" y="4426755"/>
            <a:ext cx="686165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43" idx="7"/>
          </p:cNvCxnSpPr>
          <p:nvPr/>
        </p:nvCxnSpPr>
        <p:spPr>
          <a:xfrm flipH="1">
            <a:off x="5828058" y="1783963"/>
            <a:ext cx="791450" cy="40904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58289" y="2151456"/>
            <a:ext cx="667526" cy="283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Tank</a:t>
            </a:r>
          </a:p>
        </p:txBody>
      </p:sp>
      <p:sp>
        <p:nvSpPr>
          <p:cNvPr id="44" name="Oval 43"/>
          <p:cNvSpPr/>
          <p:nvPr/>
        </p:nvSpPr>
        <p:spPr>
          <a:xfrm>
            <a:off x="5082261" y="2699671"/>
            <a:ext cx="792088" cy="3224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Turret</a:t>
            </a:r>
          </a:p>
        </p:txBody>
      </p:sp>
      <p:cxnSp>
        <p:nvCxnSpPr>
          <p:cNvPr id="45" name="Straight Arrow Connector 44"/>
          <p:cNvCxnSpPr>
            <a:stCxn id="43" idx="4"/>
            <a:endCxn id="44" idx="0"/>
          </p:cNvCxnSpPr>
          <p:nvPr/>
        </p:nvCxnSpPr>
        <p:spPr>
          <a:xfrm flipH="1">
            <a:off x="5478305" y="2435189"/>
            <a:ext cx="113747" cy="26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44" idx="7"/>
          </p:cNvCxnSpPr>
          <p:nvPr/>
        </p:nvCxnSpPr>
        <p:spPr>
          <a:xfrm flipH="1">
            <a:off x="5758350" y="2365214"/>
            <a:ext cx="703372" cy="38167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43" idx="0"/>
          </p:cNvCxnSpPr>
          <p:nvPr/>
        </p:nvCxnSpPr>
        <p:spPr>
          <a:xfrm flipH="1">
            <a:off x="5592052" y="1049089"/>
            <a:ext cx="1829799" cy="110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Hierarchies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328270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We control these movements through the use of Transforms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Every object will typically have a Transform that is </a:t>
            </a:r>
            <a:r>
              <a:rPr lang="en-AU" dirty="0" smtClean="0">
                <a:solidFill>
                  <a:srgbClr val="00B0F0"/>
                </a:solidFill>
              </a:rPr>
              <a:t>relative to its parent</a:t>
            </a:r>
          </a:p>
          <a:p>
            <a:pPr lvl="1"/>
            <a:endParaRPr lang="en-AU" dirty="0"/>
          </a:p>
          <a:p>
            <a:r>
              <a:rPr lang="en-AU" dirty="0" smtClean="0"/>
              <a:t>When we use the object for something, like drawing, we usually need to know where it is </a:t>
            </a:r>
            <a:r>
              <a:rPr lang="en-AU" dirty="0" smtClean="0">
                <a:solidFill>
                  <a:srgbClr val="00B0F0"/>
                </a:solidFill>
              </a:rPr>
              <a:t>relative to the game world </a:t>
            </a:r>
            <a:r>
              <a:rPr lang="en-AU" dirty="0" smtClean="0"/>
              <a:t>and not to their parent!</a:t>
            </a:r>
          </a:p>
          <a:p>
            <a:pPr lvl="1"/>
            <a:r>
              <a:rPr lang="en-AU" dirty="0" smtClean="0"/>
              <a:t>To find where a child object is relative to the game world we simply combine its transform with its parent’s “relative to the world” transform</a:t>
            </a:r>
          </a:p>
          <a:p>
            <a:pPr lvl="1"/>
            <a:r>
              <a:rPr lang="en-AU" dirty="0" smtClean="0"/>
              <a:t>This may require us to find the parent’s “relative to the world” transform first, and its parent’s, and its parent’s parent, </a:t>
            </a:r>
            <a:r>
              <a:rPr lang="en-AU" dirty="0" err="1" smtClean="0"/>
              <a:t>etc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12160" y="2787774"/>
                <a:ext cx="1990160" cy="109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787774"/>
                <a:ext cx="1990160" cy="1095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2160" y="1583316"/>
                <a:ext cx="150502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583316"/>
                <a:ext cx="1505027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Scene Objects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040238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Scene Objects can be implemented in different ways, but they typically…</a:t>
            </a:r>
          </a:p>
          <a:p>
            <a:pPr lvl="1"/>
            <a:r>
              <a:rPr lang="en-AU" dirty="0" smtClean="0"/>
              <a:t>Have a collection of </a:t>
            </a:r>
            <a:r>
              <a:rPr lang="en-AU" dirty="0" smtClean="0">
                <a:solidFill>
                  <a:srgbClr val="00B0F0"/>
                </a:solidFill>
              </a:rPr>
              <a:t>Child</a:t>
            </a:r>
            <a:r>
              <a:rPr lang="en-AU" dirty="0" smtClean="0"/>
              <a:t> objects</a:t>
            </a:r>
          </a:p>
          <a:p>
            <a:pPr lvl="1"/>
            <a:r>
              <a:rPr lang="en-AU" dirty="0" smtClean="0"/>
              <a:t>Have some way to access their </a:t>
            </a:r>
            <a:r>
              <a:rPr lang="en-AU" dirty="0" smtClean="0">
                <a:solidFill>
                  <a:srgbClr val="00B0F0"/>
                </a:solidFill>
              </a:rPr>
              <a:t>Parent</a:t>
            </a:r>
            <a:r>
              <a:rPr lang="en-AU" dirty="0" smtClean="0"/>
              <a:t> object</a:t>
            </a:r>
          </a:p>
          <a:p>
            <a:pPr lvl="2"/>
            <a:r>
              <a:rPr lang="en-AU" i="1" dirty="0" smtClean="0"/>
              <a:t>For example, in C++ this may be a pointer</a:t>
            </a:r>
          </a:p>
          <a:p>
            <a:pPr lvl="1"/>
            <a:r>
              <a:rPr lang="en-AU" dirty="0" smtClean="0"/>
              <a:t>Have a Transform that is relative to their Parent</a:t>
            </a:r>
          </a:p>
          <a:p>
            <a:pPr lvl="2"/>
            <a:r>
              <a:rPr lang="en-AU" dirty="0" smtClean="0"/>
              <a:t>Usually referred to as their </a:t>
            </a:r>
            <a:r>
              <a:rPr lang="en-AU" dirty="0" smtClean="0">
                <a:solidFill>
                  <a:srgbClr val="00B0F0"/>
                </a:solidFill>
              </a:rPr>
              <a:t>Local Transform</a:t>
            </a:r>
          </a:p>
          <a:p>
            <a:pPr lvl="1"/>
            <a:r>
              <a:rPr lang="en-AU" dirty="0" smtClean="0"/>
              <a:t>Sometimes store a Transform that is relative to the world</a:t>
            </a:r>
          </a:p>
          <a:p>
            <a:pPr lvl="2"/>
            <a:r>
              <a:rPr lang="en-AU" dirty="0" smtClean="0"/>
              <a:t>Referred to as the </a:t>
            </a:r>
            <a:r>
              <a:rPr lang="en-AU" dirty="0" smtClean="0">
                <a:solidFill>
                  <a:srgbClr val="00B0F0"/>
                </a:solidFill>
              </a:rPr>
              <a:t>Global </a:t>
            </a:r>
            <a:r>
              <a:rPr lang="en-AU" dirty="0" smtClean="0"/>
              <a:t>or </a:t>
            </a:r>
            <a:r>
              <a:rPr lang="en-AU" dirty="0" smtClean="0">
                <a:solidFill>
                  <a:srgbClr val="00B0F0"/>
                </a:solidFill>
              </a:rPr>
              <a:t>World Transform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0456" y="1707654"/>
            <a:ext cx="3230016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GameObject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 {</a:t>
            </a:r>
          </a:p>
          <a:p>
            <a:endParaRPr lang="en-AU" sz="1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GameObject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*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m_parent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&lt;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GameObject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*&gt;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m_children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Matrix3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m_localTransform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Matrix3 </a:t>
            </a:r>
            <a:r>
              <a:rPr lang="en-AU" sz="1000" dirty="0" err="1" smtClean="0">
                <a:highlight>
                  <a:srgbClr val="FFFFFF"/>
                </a:highlight>
                <a:latin typeface="Consolas"/>
              </a:rPr>
              <a:t>m_globalTransform</a:t>
            </a:r>
            <a:r>
              <a:rPr lang="en-AU" sz="1000" dirty="0" smtClean="0"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GameObject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m_sceneRoot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GameObject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A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62464" y="343584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i="1" dirty="0" smtClean="0">
                <a:solidFill>
                  <a:schemeClr val="bg1"/>
                </a:solidFill>
              </a:rPr>
              <a:t>Here is part of a potential 2-D </a:t>
            </a:r>
            <a:r>
              <a:rPr lang="en-AU" sz="1200" i="1" dirty="0" err="1" smtClean="0">
                <a:solidFill>
                  <a:schemeClr val="bg1"/>
                </a:solidFill>
              </a:rPr>
              <a:t>GameObject</a:t>
            </a:r>
            <a:r>
              <a:rPr lang="en-AU" sz="1200" i="1" dirty="0" smtClean="0">
                <a:solidFill>
                  <a:schemeClr val="bg1"/>
                </a:solidFill>
              </a:rPr>
              <a:t> class that uses Homogeneous Transforms and implements a Scene Graph</a:t>
            </a:r>
            <a:endParaRPr lang="en-AU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1006</Words>
  <Application>Microsoft Office PowerPoint</Application>
  <PresentationFormat>On-screen Show (16:9)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Office Theme</vt:lpstr>
      <vt:lpstr>Matrix Hierarchies</vt:lpstr>
      <vt:lpstr>Content</vt:lpstr>
      <vt:lpstr>Matrix Concatenation</vt:lpstr>
      <vt:lpstr>Matrix Concatenation</vt:lpstr>
      <vt:lpstr>Matrix Concatenation</vt:lpstr>
      <vt:lpstr>Scene Hierarchies</vt:lpstr>
      <vt:lpstr>Scene Hierarchies</vt:lpstr>
      <vt:lpstr>Matrix Hierarchies</vt:lpstr>
      <vt:lpstr>Scene Objects</vt:lpstr>
      <vt:lpstr>Scene Objects</vt:lpstr>
      <vt:lpstr>Updating Global Transforms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55</cp:revision>
  <dcterms:created xsi:type="dcterms:W3CDTF">2014-07-14T04:04:52Z</dcterms:created>
  <dcterms:modified xsi:type="dcterms:W3CDTF">2017-03-09T00:59:26Z</dcterms:modified>
</cp:coreProperties>
</file>