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3" r:id="rId2"/>
    <p:sldId id="265" r:id="rId3"/>
    <p:sldId id="325" r:id="rId4"/>
    <p:sldId id="326" r:id="rId5"/>
    <p:sldId id="360" r:id="rId6"/>
    <p:sldId id="330" r:id="rId7"/>
    <p:sldId id="359" r:id="rId8"/>
    <p:sldId id="361" r:id="rId9"/>
    <p:sldId id="363" r:id="rId10"/>
    <p:sldId id="364" r:id="rId11"/>
    <p:sldId id="365" r:id="rId12"/>
    <p:sldId id="366" r:id="rId13"/>
    <p:sldId id="332" r:id="rId14"/>
    <p:sldId id="367" r:id="rId15"/>
    <p:sldId id="340" r:id="rId16"/>
    <p:sldId id="341" r:id="rId17"/>
    <p:sldId id="343" r:id="rId18"/>
    <p:sldId id="344" r:id="rId19"/>
    <p:sldId id="345" r:id="rId20"/>
    <p:sldId id="346" r:id="rId21"/>
    <p:sldId id="331" r:id="rId22"/>
    <p:sldId id="368" r:id="rId23"/>
    <p:sldId id="339" r:id="rId24"/>
    <p:sldId id="347" r:id="rId25"/>
    <p:sldId id="370" r:id="rId26"/>
    <p:sldId id="369" r:id="rId27"/>
    <p:sldId id="348" r:id="rId28"/>
    <p:sldId id="371" r:id="rId29"/>
    <p:sldId id="350" r:id="rId30"/>
    <p:sldId id="334" r:id="rId31"/>
    <p:sldId id="351" r:id="rId32"/>
    <p:sldId id="352" r:id="rId33"/>
    <p:sldId id="354" r:id="rId34"/>
    <p:sldId id="333" r:id="rId35"/>
    <p:sldId id="353" r:id="rId36"/>
    <p:sldId id="318" r:id="rId37"/>
    <p:sldId id="319" r:id="rId38"/>
    <p:sldId id="270" r:id="rId39"/>
    <p:sldId id="357" r:id="rId40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04/04/2017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0" Type="http://schemas.openxmlformats.org/officeDocument/2006/relationships/image" Target="../media/image37.png"/><Relationship Id="rId4" Type="http://schemas.openxmlformats.org/officeDocument/2006/relationships/image" Target="../media/image50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4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Matrix </a:t>
            </a:r>
            <a:r>
              <a:rPr lang="en-AU" dirty="0" smtClean="0"/>
              <a:t>Transforms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Moving Objects in Space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Math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Transforms in 2-D: Facing Vectors</a:t>
            </a:r>
            <a:endParaRPr lang="en-AU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850" y="1203325"/>
            <a:ext cx="7488510" cy="1152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The rest of the matrix is made from vectors that store an axis, often used to represent the object’s facing directions: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7904" y="2495822"/>
                <a:ext cx="1463798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495822"/>
                <a:ext cx="1463798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 rot="4426406">
            <a:off x="3465788" y="4087849"/>
            <a:ext cx="120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Right Facing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4426406">
            <a:off x="4071866" y="4006323"/>
            <a:ext cx="103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Up Facing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V="1">
            <a:off x="3901605" y="3376192"/>
            <a:ext cx="22323" cy="300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1"/>
            <a:endCxn id="14" idx="2"/>
          </p:cNvCxnSpPr>
          <p:nvPr/>
        </p:nvCxnSpPr>
        <p:spPr>
          <a:xfrm flipH="1" flipV="1">
            <a:off x="4439803" y="3376191"/>
            <a:ext cx="6699" cy="300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91880" y="1491630"/>
            <a:ext cx="292608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Transforms in 2-D: Facing Vectors</a:t>
            </a:r>
            <a:endParaRPr lang="en-AU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850" y="1203325"/>
            <a:ext cx="7488510" cy="115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49260" y="2553628"/>
                <a:ext cx="1663469" cy="789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60" y="2553628"/>
                <a:ext cx="1663469" cy="789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3491880" y="2960640"/>
            <a:ext cx="2926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2"/>
          </p:cNvCxnSpPr>
          <p:nvPr/>
        </p:nvCxnSpPr>
        <p:spPr>
          <a:xfrm flipV="1">
            <a:off x="4954920" y="1497600"/>
            <a:ext cx="0" cy="2920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5198" y="2898451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240634" y="2909611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900383" y="1434676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432595" y="2758671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-1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903950" y="4210548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531010" y="2891545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95292" y="2080088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887485" y="3553339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-0.5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012754" y="2895651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-0.5</a:t>
            </a:r>
            <a:endParaRPr lang="en-US" sz="1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4920" y="2948223"/>
            <a:ext cx="753234" cy="9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59461" y="2560603"/>
            <a:ext cx="0" cy="3923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91880" y="2054883"/>
            <a:ext cx="292608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Transforms in 2-D: Identity</a:t>
            </a:r>
            <a:endParaRPr lang="en-AU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850" y="1203325"/>
            <a:ext cx="7488510" cy="115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50803" y="3009101"/>
                <a:ext cx="108343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03" y="3009101"/>
                <a:ext cx="1083438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3491880" y="3523893"/>
            <a:ext cx="2926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2"/>
          </p:cNvCxnSpPr>
          <p:nvPr/>
        </p:nvCxnSpPr>
        <p:spPr>
          <a:xfrm flipV="1">
            <a:off x="4954920" y="2060853"/>
            <a:ext cx="0" cy="2920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5198" y="3461704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240634" y="3472864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900383" y="1997929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432595" y="3321924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-1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903950" y="4773801"/>
            <a:ext cx="28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531010" y="3454798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95292" y="2643341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887485" y="4116592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-0.5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012754" y="3458904"/>
            <a:ext cx="410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-0.5</a:t>
            </a:r>
            <a:endParaRPr lang="en-US" sz="1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37760" y="3511476"/>
            <a:ext cx="1443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59461" y="2103120"/>
            <a:ext cx="0" cy="1413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>
          <a:xfrm>
            <a:off x="320040" y="1207009"/>
            <a:ext cx="7488510" cy="1076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The Identity Matrix represents a transform with:</a:t>
            </a:r>
          </a:p>
          <a:p>
            <a:pPr lvl="1"/>
            <a:r>
              <a:rPr lang="en-AU" sz="2000" dirty="0" smtClean="0"/>
              <a:t>A position of (0, 0)</a:t>
            </a:r>
          </a:p>
          <a:p>
            <a:pPr lvl="1"/>
            <a:r>
              <a:rPr lang="en-AU" sz="2000" dirty="0" smtClean="0"/>
              <a:t>An X axis of (1, 0)</a:t>
            </a:r>
          </a:p>
          <a:p>
            <a:pPr lvl="1"/>
            <a:r>
              <a:rPr lang="en-AU" sz="2000" dirty="0" smtClean="0"/>
              <a:t>A Y axis of (0, 1) </a:t>
            </a:r>
          </a:p>
        </p:txBody>
      </p:sp>
    </p:spTree>
    <p:extLst>
      <p:ext uri="{BB962C8B-B14F-4D97-AF65-F5344CB8AC3E}">
        <p14:creationId xmlns:p14="http://schemas.microsoft.com/office/powerpoint/2010/main" val="11178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</a:t>
            </a:r>
            <a:r>
              <a:rPr lang="en-AU" dirty="0" smtClean="0"/>
              <a:t>2-D: Rotation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7416502" cy="13684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 smtClean="0">
                    <a:solidFill>
                      <a:srgbClr val="00B0F0"/>
                    </a:solidFill>
                  </a:rPr>
                  <a:t>Rotation</a:t>
                </a:r>
                <a:r>
                  <a:rPr lang="en-AU" dirty="0" smtClean="0"/>
                  <a:t> matrices represent a matrix with its axes rotated around the Origin</a:t>
                </a:r>
              </a:p>
              <a:p>
                <a:pPr lvl="1"/>
                <a:r>
                  <a:rPr lang="en-AU" dirty="0" smtClean="0"/>
                  <a:t>In this example, Matrix A is rotated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AU" dirty="0" smtClean="0"/>
                  <a:t> counter-clockwise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7416502" cy="1368425"/>
              </a:xfrm>
              <a:blipFill>
                <a:blip r:embed="rId2"/>
                <a:stretch>
                  <a:fillRect l="-1233"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27574"/>
            <a:ext cx="1944216" cy="1800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3636" y="3535737"/>
                <a:ext cx="191058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 smtClean="0">
                    <a:solidFill>
                      <a:schemeClr val="bg1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A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A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A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A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AU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.7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A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A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AU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AU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636" y="3535737"/>
                <a:ext cx="1910588" cy="732573"/>
              </a:xfrm>
              <a:prstGeom prst="rect">
                <a:avLst/>
              </a:prstGeom>
              <a:blipFill>
                <a:blip r:embed="rId4"/>
                <a:stretch>
                  <a:fillRect l="-7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4788024" y="3647654"/>
            <a:ext cx="288032" cy="254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572000" y="3647654"/>
            <a:ext cx="252344" cy="2543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</a:t>
            </a:r>
            <a:r>
              <a:rPr lang="en-AU" dirty="0" smtClean="0"/>
              <a:t>2-D: </a:t>
            </a:r>
            <a:r>
              <a:rPr lang="en-AU" dirty="0"/>
              <a:t>Rotation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7398463" cy="1292295"/>
          </a:xfrm>
        </p:spPr>
        <p:txBody>
          <a:bodyPr>
            <a:normAutofit/>
          </a:bodyPr>
          <a:lstStyle/>
          <a:p>
            <a:r>
              <a:rPr lang="en-AU" dirty="0" smtClean="0"/>
              <a:t>It can be multiplied against a Point or Vector to rotate the Point / Vector around the Origin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15787"/>
            <a:ext cx="1944216" cy="1800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615787"/>
            <a:ext cx="1944216" cy="180049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483768" y="3551891"/>
            <a:ext cx="345060" cy="6480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28828" y="3570574"/>
            <a:ext cx="231004" cy="629389"/>
          </a:xfrm>
          <a:prstGeom prst="straightConnector1">
            <a:avLst/>
          </a:prstGeom>
          <a:ln w="38100">
            <a:solidFill>
              <a:srgbClr val="C00000">
                <a:alpha val="4900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80596" y="4454954"/>
                <a:ext cx="911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𝐴𝑉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596" y="4454954"/>
                <a:ext cx="911083" cy="276999"/>
              </a:xfrm>
              <a:prstGeom prst="rect">
                <a:avLst/>
              </a:prstGeom>
              <a:blipFill>
                <a:blip r:embed="rId3"/>
                <a:stretch>
                  <a:fillRect l="-6040" t="-4444" r="-53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5652120" y="3408171"/>
            <a:ext cx="107864" cy="107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5430363" y="2976123"/>
            <a:ext cx="107864" cy="107864"/>
          </a:xfrm>
          <a:prstGeom prst="ellipse">
            <a:avLst/>
          </a:prstGeom>
          <a:solidFill>
            <a:schemeClr val="accent1">
              <a:alpha val="59000"/>
            </a:schemeClr>
          </a:solidFill>
          <a:ln>
            <a:solidFill>
              <a:schemeClr val="accent1">
                <a:shade val="50000"/>
                <a:alpha val="52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49612" y="4454953"/>
                <a:ext cx="8991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12" y="4454953"/>
                <a:ext cx="899156" cy="276999"/>
              </a:xfrm>
              <a:prstGeom prst="rect">
                <a:avLst/>
              </a:prstGeom>
              <a:blipFill>
                <a:blip r:embed="rId4"/>
                <a:stretch>
                  <a:fillRect l="-6122" t="-4444" r="-61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rved Up Arrow 22"/>
          <p:cNvSpPr/>
          <p:nvPr/>
        </p:nvSpPr>
        <p:spPr>
          <a:xfrm>
            <a:off x="2469735" y="4246743"/>
            <a:ext cx="648072" cy="2243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 rot="14510822">
            <a:off x="5466003" y="3011269"/>
            <a:ext cx="648072" cy="2243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52764" y="3885268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64" y="3885268"/>
                <a:ext cx="204479" cy="276999"/>
              </a:xfrm>
              <a:prstGeom prst="rect">
                <a:avLst/>
              </a:prstGeom>
              <a:blipFill>
                <a:blip r:embed="rId5"/>
                <a:stretch>
                  <a:fillRect l="-3030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74117" y="3296587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17" y="3296587"/>
                <a:ext cx="204479" cy="276999"/>
              </a:xfrm>
              <a:prstGeom prst="rect">
                <a:avLst/>
              </a:prstGeom>
              <a:blipFill>
                <a:blip r:embed="rId6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22313" y="2798953"/>
                <a:ext cx="303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313" y="2798953"/>
                <a:ext cx="303608" cy="276999"/>
              </a:xfrm>
              <a:prstGeom prst="rect">
                <a:avLst/>
              </a:prstGeom>
              <a:blipFill>
                <a:blip r:embed="rId7"/>
                <a:stretch>
                  <a:fillRect l="-18367" t="-4348" r="-1020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101284" y="3847426"/>
                <a:ext cx="312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84" y="3847426"/>
                <a:ext cx="312265" cy="276999"/>
              </a:xfrm>
              <a:prstGeom prst="rect">
                <a:avLst/>
              </a:prstGeom>
              <a:blipFill>
                <a:blip r:embed="rId8"/>
                <a:stretch>
                  <a:fillRect l="-19608" t="-4348" r="-588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</a:t>
            </a:r>
            <a:r>
              <a:rPr lang="en-AU" dirty="0" smtClean="0"/>
              <a:t>2-D: </a:t>
            </a:r>
            <a:r>
              <a:rPr lang="en-AU" dirty="0"/>
              <a:t>Rotation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7488510" cy="1634316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To build a rotation matrix we need to look back at Trigonometry and the </a:t>
            </a:r>
            <a:r>
              <a:rPr lang="en-AU" dirty="0" smtClean="0">
                <a:solidFill>
                  <a:srgbClr val="00B0F0"/>
                </a:solidFill>
              </a:rPr>
              <a:t>Sine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00B0F0"/>
                </a:solidFill>
              </a:rPr>
              <a:t>Cosine</a:t>
            </a:r>
            <a:r>
              <a:rPr lang="en-AU" dirty="0" smtClean="0"/>
              <a:t> functions</a:t>
            </a:r>
          </a:p>
          <a:p>
            <a:pPr lvl="1"/>
            <a:endParaRPr lang="en-AU" dirty="0"/>
          </a:p>
          <a:p>
            <a:r>
              <a:rPr lang="en-AU" dirty="0" smtClean="0"/>
              <a:t>You may recall that we can use these functions to plot a </a:t>
            </a:r>
            <a:r>
              <a:rPr lang="en-AU" dirty="0" smtClean="0">
                <a:solidFill>
                  <a:srgbClr val="00B0F0"/>
                </a:solidFill>
              </a:rPr>
              <a:t>Unit Vector</a:t>
            </a:r>
            <a:r>
              <a:rPr lang="en-AU" dirty="0" smtClean="0"/>
              <a:t> around a </a:t>
            </a:r>
            <a:r>
              <a:rPr lang="en-AU" dirty="0" smtClean="0">
                <a:solidFill>
                  <a:srgbClr val="00B0F0"/>
                </a:solidFill>
              </a:rPr>
              <a:t>Unit Circle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32240" y="3090057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65585" y="3708187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228184" y="3190269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>
            <a:endCxn id="6" idx="7"/>
          </p:cNvCxnSpPr>
          <p:nvPr/>
        </p:nvCxnSpPr>
        <p:spPr>
          <a:xfrm flipV="1">
            <a:off x="6732239" y="3337904"/>
            <a:ext cx="356422" cy="370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40604" y="3256474"/>
                <a:ext cx="1564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04" y="3256474"/>
                <a:ext cx="1564403" cy="369332"/>
              </a:xfrm>
              <a:prstGeom prst="rect">
                <a:avLst/>
              </a:prstGeom>
              <a:blipFill>
                <a:blip r:embed="rId2"/>
                <a:stretch>
                  <a:fillRect l="-3891" r="-661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62757" y="3786194"/>
                <a:ext cx="1520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757" y="3786194"/>
                <a:ext cx="1520096" cy="369332"/>
              </a:xfrm>
              <a:prstGeom prst="rect">
                <a:avLst/>
              </a:prstGeom>
              <a:blipFill>
                <a:blip r:embed="rId3"/>
                <a:stretch>
                  <a:fillRect l="-4418" r="-682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46142" y="3205819"/>
                <a:ext cx="1862305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142" y="3205819"/>
                <a:ext cx="1862305" cy="470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66239" y="3786194"/>
                <a:ext cx="1829475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39" y="3786194"/>
                <a:ext cx="1829475" cy="470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2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</a:t>
            </a:r>
            <a:r>
              <a:rPr lang="en-AU" dirty="0" smtClean="0"/>
              <a:t>2-D: </a:t>
            </a:r>
            <a:r>
              <a:rPr lang="en-AU" dirty="0"/>
              <a:t>Rotation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331640" y="1391418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4985" y="2009548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27584" y="1491630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31639" y="2009548"/>
            <a:ext cx="5040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9552" y="2702748"/>
                <a:ext cx="1647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02748"/>
                <a:ext cx="164788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481" r="-1481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0011" y="3003723"/>
                <a:ext cx="1566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11" y="3003723"/>
                <a:ext cx="1566967" cy="276999"/>
              </a:xfrm>
              <a:prstGeom prst="rect">
                <a:avLst/>
              </a:prstGeom>
              <a:blipFill>
                <a:blip r:embed="rId3"/>
                <a:stretch>
                  <a:fillRect l="-2724" r="-350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7282437" y="2225960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15782" y="2844090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78381" y="2326172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V="1">
            <a:off x="7282436" y="2326172"/>
            <a:ext cx="1" cy="517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39449" y="3537638"/>
                <a:ext cx="1685974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49" y="3537638"/>
                <a:ext cx="1685974" cy="4706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436096" y="1291206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69441" y="1909336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32040" y="1391418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932040" y="1907740"/>
            <a:ext cx="504055" cy="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44008" y="2602536"/>
                <a:ext cx="1772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602536"/>
                <a:ext cx="177292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93" r="-274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365813" y="2225960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99158" y="2844090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61757" y="2326172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Arrow Connector 25"/>
          <p:cNvCxnSpPr>
            <a:endCxn id="25" idx="5"/>
          </p:cNvCxnSpPr>
          <p:nvPr/>
        </p:nvCxnSpPr>
        <p:spPr>
          <a:xfrm>
            <a:off x="3365812" y="2844092"/>
            <a:ext cx="356422" cy="342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394364" y="3585696"/>
                <a:ext cx="2073901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364" y="3585696"/>
                <a:ext cx="2073901" cy="470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24216" y="4094424"/>
                <a:ext cx="2214196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216" y="4094424"/>
                <a:ext cx="2214196" cy="470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740508" y="2929168"/>
                <a:ext cx="1579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508" y="2929168"/>
                <a:ext cx="1579920" cy="276999"/>
              </a:xfrm>
              <a:prstGeom prst="rect">
                <a:avLst/>
              </a:prstGeom>
              <a:blipFill>
                <a:blip r:embed="rId9"/>
                <a:stretch>
                  <a:fillRect l="-3089" r="-30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55863" y="4056338"/>
                <a:ext cx="1653145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863" y="4056338"/>
                <a:ext cx="1653145" cy="4706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0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</a:t>
            </a:r>
            <a:r>
              <a:rPr lang="en-AU" dirty="0" smtClean="0"/>
              <a:t>2-D: </a:t>
            </a:r>
            <a:r>
              <a:rPr lang="en-AU" dirty="0"/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4"/>
                <a:ext cx="7776542" cy="180047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AU" dirty="0" smtClean="0"/>
                  <a:t>To build a Matrix to perform a rotation, we need to populate each element of the matrix</a:t>
                </a:r>
              </a:p>
              <a:p>
                <a:pPr lvl="1"/>
                <a:r>
                  <a:rPr lang="en-AU" dirty="0" smtClean="0"/>
                  <a:t>Rather than a single Vector being rotated as on the previous slides, we need to rotate all axes of the Matrix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The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Identity Matrix </a:t>
                </a:r>
                <a:r>
                  <a:rPr lang="en-AU" dirty="0" smtClean="0"/>
                  <a:t>represents an un-rotated Matrix using an angle of 0 radians</a:t>
                </a:r>
              </a:p>
              <a:p>
                <a:pPr lvl="1"/>
                <a:r>
                  <a:rPr lang="en-AU" dirty="0" smtClean="0"/>
                  <a:t>Using sine and cosine we can build an Identity Matrix as the diagrams show</a:t>
                </a:r>
              </a:p>
              <a:p>
                <a:pPr lvl="1"/>
                <a:r>
                  <a:rPr lang="en-AU" dirty="0" smtClean="0"/>
                  <a:t>Now if we increase the rotation from 0 to say,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dirty="0" smtClean="0"/>
                  <a:t>, what would happen?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4"/>
                <a:ext cx="7776542" cy="1800473"/>
              </a:xfrm>
              <a:blipFill>
                <a:blip r:embed="rId2"/>
                <a:stretch>
                  <a:fillRect l="-235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552982" y="2843137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86327" y="3447405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48926" y="2943349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>
            <a:endCxn id="6" idx="6"/>
          </p:cNvCxnSpPr>
          <p:nvPr/>
        </p:nvCxnSpPr>
        <p:spPr>
          <a:xfrm>
            <a:off x="4552982" y="3447405"/>
            <a:ext cx="5040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99948" y="2843137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33293" y="3447405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95892" y="2943349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 flipV="1">
            <a:off x="6699947" y="2943349"/>
            <a:ext cx="1" cy="5179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27463" y="3333280"/>
                <a:ext cx="1258421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463" y="3333280"/>
                <a:ext cx="1258421" cy="8211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60894" y="4154467"/>
                <a:ext cx="1697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894" y="4154467"/>
                <a:ext cx="169745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78" r="-2878" b="-1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07860" y="4154467"/>
                <a:ext cx="1688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860" y="4154467"/>
                <a:ext cx="168847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83" r="-1444" b="-1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25428" y="4433062"/>
                <a:ext cx="166846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⁡(0)=1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28" y="4433062"/>
                <a:ext cx="1668469" cy="298928"/>
              </a:xfrm>
              <a:prstGeom prst="rect">
                <a:avLst/>
              </a:prstGeom>
              <a:blipFill rotWithShape="0">
                <a:blip r:embed="rId7"/>
                <a:stretch>
                  <a:fillRect l="-2555" r="-2920" b="-265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68683" y="4437780"/>
                <a:ext cx="168187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683" y="4437780"/>
                <a:ext cx="1681871" cy="298928"/>
              </a:xfrm>
              <a:prstGeom prst="rect">
                <a:avLst/>
              </a:prstGeom>
              <a:blipFill>
                <a:blip r:embed="rId8"/>
                <a:stretch>
                  <a:fillRect l="-2536" r="-2899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</a:t>
            </a:r>
            <a:r>
              <a:rPr lang="en-AU" dirty="0" smtClean="0"/>
              <a:t>2-D: </a:t>
            </a:r>
            <a:r>
              <a:rPr lang="en-AU" dirty="0"/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AU" dirty="0" smtClean="0"/>
                  <a:t>Using the sine / cosine combination on the previous slide is not enough!</a:t>
                </a:r>
              </a:p>
              <a:p>
                <a:pPr lvl="1"/>
                <a:r>
                  <a:rPr lang="en-AU" dirty="0" smtClean="0"/>
                  <a:t>Let’s rotate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dirty="0" smtClean="0"/>
                  <a:t> in a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counter-clockwise</a:t>
                </a:r>
                <a:r>
                  <a:rPr lang="en-AU" dirty="0" smtClean="0"/>
                  <a:t> direction….</a:t>
                </a:r>
              </a:p>
              <a:p>
                <a:pPr marL="457200" lvl="1" indent="0">
                  <a:buNone/>
                </a:pPr>
                <a:endParaRPr lang="en-AU" dirty="0"/>
              </a:p>
              <a:p>
                <a:pPr lvl="1"/>
                <a:endParaRPr lang="en-AU" dirty="0" smtClean="0"/>
              </a:p>
              <a:p>
                <a:pPr lvl="1"/>
                <a:endParaRPr lang="en-AU" dirty="0" smtClean="0"/>
              </a:p>
              <a:p>
                <a:pPr lvl="1"/>
                <a:endParaRPr lang="en-AU" dirty="0" smtClean="0"/>
              </a:p>
              <a:p>
                <a:pPr lvl="1"/>
                <a:endParaRPr lang="en-AU" dirty="0"/>
              </a:p>
              <a:p>
                <a:pPr lvl="1"/>
                <a:endParaRPr lang="en-AU" dirty="0" smtClean="0"/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Stop right there!</a:t>
                </a:r>
              </a:p>
              <a:p>
                <a:pPr lvl="1"/>
                <a:r>
                  <a:rPr lang="en-AU" dirty="0" smtClean="0"/>
                  <a:t>The X-axis rotated </a:t>
                </a:r>
                <a:br>
                  <a:rPr lang="en-AU" dirty="0" smtClean="0"/>
                </a:br>
                <a:r>
                  <a:rPr lang="en-AU" dirty="0" smtClean="0"/>
                  <a:t>counter-clockwise, but </a:t>
                </a:r>
                <a:br>
                  <a:rPr lang="en-AU" dirty="0" smtClean="0"/>
                </a:br>
                <a:r>
                  <a:rPr lang="en-AU" dirty="0" smtClean="0"/>
                  <a:t>the Y-axis went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clockwise</a:t>
                </a:r>
                <a:r>
                  <a:rPr lang="en-AU" dirty="0" smtClean="0"/>
                  <a:t>!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470" t="-23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774162" y="1923678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07507" y="2527946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270106" y="2023890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 flipV="1">
            <a:off x="4774161" y="2023890"/>
            <a:ext cx="1" cy="517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21128" y="1923678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54473" y="2527946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17072" y="2023890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>
            <a:endCxn id="12" idx="6"/>
          </p:cNvCxnSpPr>
          <p:nvPr/>
        </p:nvCxnSpPr>
        <p:spPr>
          <a:xfrm>
            <a:off x="6928924" y="2527946"/>
            <a:ext cx="49626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69823" y="2143154"/>
                <a:ext cx="1258421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823" y="2143154"/>
                <a:ext cx="1258421" cy="8211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82346" y="3149608"/>
                <a:ext cx="1783630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346" y="3149608"/>
                <a:ext cx="1783630" cy="4706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61332" y="3149608"/>
                <a:ext cx="1723036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332" y="3149608"/>
                <a:ext cx="1723036" cy="4706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61332" y="3680496"/>
                <a:ext cx="1681422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332" y="3680496"/>
                <a:ext cx="1681422" cy="4706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rved Up Arrow 17"/>
          <p:cNvSpPr/>
          <p:nvPr/>
        </p:nvSpPr>
        <p:spPr>
          <a:xfrm rot="13928474">
            <a:off x="4879988" y="2084706"/>
            <a:ext cx="504056" cy="2648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rot="18935853">
            <a:off x="7121243" y="1979937"/>
            <a:ext cx="288032" cy="4860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90137" y="3695865"/>
                <a:ext cx="1768048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37" y="3695865"/>
                <a:ext cx="1768048" cy="470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</a:t>
            </a:r>
            <a:r>
              <a:rPr lang="en-AU" dirty="0" smtClean="0"/>
              <a:t>2-D: </a:t>
            </a:r>
            <a:r>
              <a:rPr lang="en-AU" dirty="0"/>
              <a:t>Rotation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We can remedy this by simply negating the X element of </a:t>
            </a:r>
            <a:br>
              <a:rPr lang="en-AU" dirty="0" smtClean="0"/>
            </a:br>
            <a:r>
              <a:rPr lang="en-AU" dirty="0" smtClean="0"/>
              <a:t>the Y-axis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This gives us the </a:t>
            </a:r>
            <a:br>
              <a:rPr lang="en-AU" dirty="0" smtClean="0"/>
            </a:br>
            <a:r>
              <a:rPr lang="en-AU" dirty="0" smtClean="0"/>
              <a:t>following standard Matrix </a:t>
            </a:r>
            <a:br>
              <a:rPr lang="en-AU" dirty="0" smtClean="0"/>
            </a:br>
            <a:r>
              <a:rPr lang="en-AU" dirty="0" smtClean="0"/>
              <a:t>for creating a rotation, specified on the next slide…</a:t>
            </a:r>
            <a:endParaRPr lang="en-AU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07987" y="1707654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1332" y="2311922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03931" y="1807866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 flipV="1">
            <a:off x="4507986" y="1807866"/>
            <a:ext cx="1" cy="517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54953" y="1707654"/>
            <a:ext cx="0" cy="1260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88298" y="2311922"/>
            <a:ext cx="133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50897" y="1807866"/>
            <a:ext cx="1008112" cy="1008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 flipH="1">
            <a:off x="6150897" y="2311922"/>
            <a:ext cx="51185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03648" y="2064172"/>
                <a:ext cx="1564595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3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064172"/>
                <a:ext cx="1564595" cy="821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16171" y="2933584"/>
                <a:ext cx="1783630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171" y="2933584"/>
                <a:ext cx="1783630" cy="4706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95157" y="2933584"/>
                <a:ext cx="2069284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57" y="2933584"/>
                <a:ext cx="2069284" cy="4706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95157" y="3399438"/>
                <a:ext cx="1681422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57" y="3399438"/>
                <a:ext cx="1681422" cy="4706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rved Up Arrow 24"/>
          <p:cNvSpPr/>
          <p:nvPr/>
        </p:nvSpPr>
        <p:spPr>
          <a:xfrm rot="13928474">
            <a:off x="4616704" y="1871397"/>
            <a:ext cx="504056" cy="2648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6" name="Curved Up Arrow 25"/>
          <p:cNvSpPr/>
          <p:nvPr/>
        </p:nvSpPr>
        <p:spPr>
          <a:xfrm rot="8855877">
            <a:off x="6087472" y="1854281"/>
            <a:ext cx="504056" cy="2648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16171" y="3420519"/>
                <a:ext cx="1768048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171" y="3420519"/>
                <a:ext cx="1768048" cy="470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2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 smtClean="0"/>
              <a:t>Matrices</a:t>
            </a:r>
          </a:p>
          <a:p>
            <a:pPr lvl="1"/>
            <a:r>
              <a:rPr lang="en-AU" dirty="0" smtClean="0"/>
              <a:t>Matrix Transforms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Scale Matrices</a:t>
            </a:r>
          </a:p>
          <a:p>
            <a:pPr lvl="1"/>
            <a:r>
              <a:rPr lang="en-AU" dirty="0"/>
              <a:t>Scaling Points and Vectors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Rotation Matrices</a:t>
            </a:r>
          </a:p>
          <a:p>
            <a:pPr lvl="1"/>
            <a:r>
              <a:rPr lang="en-AU" dirty="0" smtClean="0"/>
              <a:t>Rotating Points and Vectors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Homogeneous Transforms</a:t>
            </a:r>
          </a:p>
          <a:p>
            <a:pPr lvl="1"/>
            <a:r>
              <a:rPr lang="en-AU" dirty="0" smtClean="0"/>
              <a:t>The </a:t>
            </a:r>
            <a:r>
              <a:rPr lang="en-AU" i="1" dirty="0" smtClean="0"/>
              <a:t>W</a:t>
            </a:r>
            <a:r>
              <a:rPr lang="en-AU" dirty="0" smtClean="0"/>
              <a:t> element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Translation Matrices</a:t>
            </a:r>
          </a:p>
          <a:p>
            <a:pPr lvl="1"/>
            <a:endParaRPr lang="en-AU" dirty="0"/>
          </a:p>
          <a:p>
            <a:r>
              <a:rPr lang="en-AU" dirty="0" smtClean="0"/>
              <a:t>Inverse</a:t>
            </a:r>
          </a:p>
        </p:txBody>
      </p:sp>
      <p:pic>
        <p:nvPicPr>
          <p:cNvPr id="1026" name="Picture 2" descr="Image result for 3d model facing dir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56580"/>
            <a:ext cx="2192007" cy="30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3d model facing dir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07" y="2162199"/>
            <a:ext cx="2553493" cy="14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</a:t>
            </a:r>
            <a:r>
              <a:rPr lang="en-AU" dirty="0" smtClean="0"/>
              <a:t>2-D: </a:t>
            </a:r>
            <a:r>
              <a:rPr lang="en-AU" dirty="0"/>
              <a:t>Rotation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For any angle </a:t>
            </a:r>
            <a:r>
              <a:rPr lang="en-AU" i="1" dirty="0" smtClean="0"/>
              <a:t>a…</a:t>
            </a:r>
            <a:endParaRPr lang="en-A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88655" y="2202382"/>
                <a:ext cx="4246932" cy="1386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3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3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32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AU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3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AU" sz="32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32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32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55" y="2202382"/>
                <a:ext cx="4246932" cy="138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2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</a:t>
            </a:r>
            <a:r>
              <a:rPr lang="en-AU" dirty="0" smtClean="0"/>
              <a:t>2-D: Scale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632526" cy="1512441"/>
          </a:xfrm>
        </p:spPr>
        <p:txBody>
          <a:bodyPr>
            <a:normAutofit/>
          </a:bodyPr>
          <a:lstStyle/>
          <a:p>
            <a:r>
              <a:rPr lang="en-AU" dirty="0" smtClean="0"/>
              <a:t>Scale is stored  in the magnitude of the facing vectors</a:t>
            </a:r>
          </a:p>
          <a:p>
            <a:pPr lvl="1"/>
            <a:r>
              <a:rPr lang="en-AU" dirty="0" smtClean="0"/>
              <a:t>This means it occupies the same elements as rotation.</a:t>
            </a:r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90715" y="2855862"/>
                <a:ext cx="108343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715" y="2855862"/>
                <a:ext cx="1083438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63888" y="2855862"/>
                <a:ext cx="108343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855862"/>
                <a:ext cx="1083438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37061" y="2855862"/>
                <a:ext cx="1083438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61" y="2855862"/>
                <a:ext cx="1083438" cy="738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312354" y="3804459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Identity Matrix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Has a scale of 1 on both X and 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5527" y="3804459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Scale of 3 on both X and 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8700" y="3804459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Scaled 5 on the X and 2 on the Y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5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</a:t>
            </a:r>
            <a:r>
              <a:rPr lang="en-AU" dirty="0" smtClean="0"/>
              <a:t>2-D: Scale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896222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When scaling an object, we just modify these magnitudes</a:t>
            </a:r>
          </a:p>
          <a:p>
            <a:pPr lvl="1"/>
            <a:r>
              <a:rPr lang="en-AU" dirty="0" smtClean="0"/>
              <a:t>Want something to be wider? Scale its X axis</a:t>
            </a:r>
          </a:p>
          <a:p>
            <a:pPr lvl="1"/>
            <a:r>
              <a:rPr lang="en-AU" dirty="0" smtClean="0"/>
              <a:t>Want it to be taller? Scale its Y axis</a:t>
            </a:r>
          </a:p>
          <a:p>
            <a:pPr lvl="1"/>
            <a:r>
              <a:rPr lang="en-AU" dirty="0" smtClean="0"/>
              <a:t>Want something flipped? Negate an axis</a:t>
            </a:r>
          </a:p>
          <a:p>
            <a:pPr lvl="1"/>
            <a:endParaRPr lang="en-AU" dirty="0"/>
          </a:p>
          <a:p>
            <a:r>
              <a:rPr lang="en-AU" dirty="0" smtClean="0"/>
              <a:t>It does not matter if the matrix is also rotated, we simply scale the axis</a:t>
            </a:r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55" y="771550"/>
            <a:ext cx="2180517" cy="201932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544546" y="1851671"/>
            <a:ext cx="67958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576059" y="1213900"/>
            <a:ext cx="1" cy="6377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95" y="1477681"/>
            <a:ext cx="801327" cy="607066"/>
          </a:xfrm>
          <a:prstGeom prst="rect">
            <a:avLst/>
          </a:prstGeom>
          <a:ln w="2540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45" y="2826406"/>
            <a:ext cx="2180517" cy="201932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533636" y="3906528"/>
            <a:ext cx="11531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565149" y="3268756"/>
            <a:ext cx="1" cy="6377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82" y="3532537"/>
            <a:ext cx="1568352" cy="607066"/>
          </a:xfrm>
          <a:prstGeom prst="rect">
            <a:avLst/>
          </a:prstGeom>
          <a:ln w="254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93478" y="1543765"/>
                <a:ext cx="94134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78" y="1543765"/>
                <a:ext cx="941348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93478" y="3598621"/>
                <a:ext cx="94134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78" y="3598621"/>
                <a:ext cx="941348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2-D: Scale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3988689" cy="3384649"/>
          </a:xfrm>
        </p:spPr>
        <p:txBody>
          <a:bodyPr>
            <a:normAutofit/>
          </a:bodyPr>
          <a:lstStyle/>
          <a:p>
            <a:r>
              <a:rPr lang="en-AU" dirty="0" smtClean="0"/>
              <a:t>We can use a Scale matrix to bring a </a:t>
            </a:r>
            <a:r>
              <a:rPr lang="en-AU" dirty="0" smtClean="0">
                <a:solidFill>
                  <a:srgbClr val="00B0F0"/>
                </a:solidFill>
              </a:rPr>
              <a:t>Point</a:t>
            </a:r>
            <a:r>
              <a:rPr lang="en-AU" dirty="0" smtClean="0"/>
              <a:t> closer to the Origin, or move it further away</a:t>
            </a:r>
          </a:p>
          <a:p>
            <a:pPr lvl="1"/>
            <a:endParaRPr lang="en-AU" dirty="0"/>
          </a:p>
          <a:p>
            <a:r>
              <a:rPr lang="en-AU" dirty="0" smtClean="0"/>
              <a:t>It can shrink or extend a </a:t>
            </a:r>
            <a:r>
              <a:rPr lang="en-AU" dirty="0" smtClean="0">
                <a:solidFill>
                  <a:srgbClr val="00B0F0"/>
                </a:solidFill>
              </a:rPr>
              <a:t>Vector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118" y="771550"/>
            <a:ext cx="2180517" cy="2019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826406"/>
            <a:ext cx="2180517" cy="2019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11478" y="1630237"/>
                <a:ext cx="1848070" cy="519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AU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AU" sz="20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AU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478" y="1630237"/>
                <a:ext cx="1848070" cy="519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9649" y="3528165"/>
                <a:ext cx="94134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649" y="3528165"/>
                <a:ext cx="941348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8062621" y="113131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7054509" y="208756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/>
          <p:cNvCxnSpPr>
            <a:stCxn id="12" idx="3"/>
          </p:cNvCxnSpPr>
          <p:nvPr/>
        </p:nvCxnSpPr>
        <p:spPr>
          <a:xfrm flipH="1">
            <a:off x="7126517" y="1192780"/>
            <a:ext cx="946649" cy="874914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  <a:alpha val="49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0312" y="3939902"/>
            <a:ext cx="219529" cy="2040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80312" y="3939902"/>
            <a:ext cx="697155" cy="648072"/>
          </a:xfrm>
          <a:prstGeom prst="straightConnector1">
            <a:avLst/>
          </a:prstGeom>
          <a:ln w="28575">
            <a:solidFill>
              <a:srgbClr val="C00000">
                <a:alpha val="3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</a:t>
            </a:r>
            <a:r>
              <a:rPr lang="en-AU" dirty="0" smtClean="0"/>
              <a:t>3-D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152401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So far we have been discussing 2-D Matrices, but the same applies for 3-D Matrices</a:t>
            </a:r>
          </a:p>
          <a:p>
            <a:pPr lvl="1"/>
            <a:r>
              <a:rPr lang="en-AU" dirty="0" smtClean="0"/>
              <a:t>Just add in an extra 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75856" y="2495822"/>
                <a:ext cx="2010229" cy="1093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95822"/>
                <a:ext cx="2010229" cy="1093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 rot="4426406">
            <a:off x="3224720" y="4088215"/>
            <a:ext cx="77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Right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4426406">
            <a:off x="3818672" y="3986747"/>
            <a:ext cx="56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Up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V="1">
            <a:off x="3504531" y="3584439"/>
            <a:ext cx="22323" cy="300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</p:cNvCxnSpPr>
          <p:nvPr/>
        </p:nvCxnSpPr>
        <p:spPr>
          <a:xfrm flipV="1">
            <a:off x="4022337" y="3600919"/>
            <a:ext cx="19906" cy="283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4426406">
            <a:off x="4163864" y="4164021"/>
            <a:ext cx="934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Forward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2688" y="3600919"/>
            <a:ext cx="19907" cy="283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4426406">
            <a:off x="4685336" y="4163073"/>
            <a:ext cx="92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Position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5013152" y="3589521"/>
            <a:ext cx="5716" cy="29839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</a:t>
            </a:r>
            <a:r>
              <a:rPr lang="en-AU" dirty="0" smtClean="0"/>
              <a:t>3-D: Position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152401"/>
          </a:xfrm>
        </p:spPr>
        <p:txBody>
          <a:bodyPr>
            <a:normAutofit/>
          </a:bodyPr>
          <a:lstStyle/>
          <a:p>
            <a:r>
              <a:rPr lang="en-AU" dirty="0" smtClean="0"/>
              <a:t>Now with a Z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26897" y="2405945"/>
                <a:ext cx="1517788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97" y="2405945"/>
                <a:ext cx="1517788" cy="90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5170" y="2511210"/>
                <a:ext cx="1422505" cy="937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70" y="2511210"/>
                <a:ext cx="1422505" cy="937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987824" y="2341933"/>
            <a:ext cx="122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X Position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7824" y="2686133"/>
            <a:ext cx="122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</a:t>
            </a:r>
            <a:r>
              <a:rPr lang="en-US" sz="1400" dirty="0" smtClean="0">
                <a:solidFill>
                  <a:schemeClr val="bg1"/>
                </a:solidFill>
              </a:rPr>
              <a:t> Position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>
            <a:off x="2240406" y="2495822"/>
            <a:ext cx="747418" cy="12029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240405" y="2859499"/>
            <a:ext cx="738916" cy="4072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87824" y="3030333"/>
            <a:ext cx="122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Z</a:t>
            </a:r>
            <a:r>
              <a:rPr lang="en-US" sz="1400" dirty="0" smtClean="0">
                <a:solidFill>
                  <a:schemeClr val="bg1"/>
                </a:solidFill>
              </a:rPr>
              <a:t> Position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267675" y="3199610"/>
            <a:ext cx="751670" cy="1785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77495" y="3445736"/>
            <a:ext cx="221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 Translation Matrix with a position of (120, 30, 250)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</a:t>
            </a:r>
            <a:r>
              <a:rPr lang="en-AU" dirty="0" smtClean="0"/>
              <a:t>3-D: Rotation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Rotating in 3-D uses the same approach to 2D</a:t>
            </a:r>
          </a:p>
          <a:p>
            <a:pPr lvl="1"/>
            <a:r>
              <a:rPr lang="en-AU" dirty="0" smtClean="0"/>
              <a:t>In 2-D we are simply rotating around an imaginary Z-axis that points towards the user</a:t>
            </a:r>
          </a:p>
          <a:p>
            <a:pPr lvl="1"/>
            <a:endParaRPr lang="en-AU" i="1" dirty="0"/>
          </a:p>
          <a:p>
            <a:r>
              <a:rPr lang="en-AU" dirty="0" smtClean="0"/>
              <a:t>In 3-D we use the same sine / cosine combination</a:t>
            </a:r>
          </a:p>
          <a:p>
            <a:pPr lvl="1"/>
            <a:r>
              <a:rPr lang="en-AU" dirty="0" smtClean="0"/>
              <a:t>We rotate around a chosen axis, leaving the one we are rotating around as a </a:t>
            </a:r>
            <a:r>
              <a:rPr lang="en-AU" dirty="0" smtClean="0">
                <a:solidFill>
                  <a:srgbClr val="00B0F0"/>
                </a:solidFill>
              </a:rPr>
              <a:t>Unit Vector </a:t>
            </a:r>
            <a:r>
              <a:rPr lang="en-AU" dirty="0" smtClean="0"/>
              <a:t>in that axis and modifying the other axes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08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3-D: Rotation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3024014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Rotate around the X-axis</a:t>
            </a:r>
          </a:p>
          <a:p>
            <a:pPr lvl="1"/>
            <a:r>
              <a:rPr lang="en-AU" dirty="0" smtClean="0"/>
              <a:t>X doesn’t change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Rotate around the Y-axis</a:t>
            </a:r>
          </a:p>
          <a:p>
            <a:pPr lvl="1"/>
            <a:r>
              <a:rPr lang="en-AU" dirty="0" smtClean="0"/>
              <a:t>Y doesn’t change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Rotate around the Z-axis</a:t>
            </a:r>
          </a:p>
          <a:p>
            <a:pPr lvl="1"/>
            <a:r>
              <a:rPr lang="en-AU" dirty="0" smtClean="0"/>
              <a:t>Z doesn’t change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42112" y="2325028"/>
                <a:ext cx="3071803" cy="105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 i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2400" i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i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112" y="2325028"/>
                <a:ext cx="3071803" cy="105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35897" y="3693180"/>
                <a:ext cx="3071803" cy="1021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2400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7" y="3693180"/>
                <a:ext cx="3071803" cy="1021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5896" y="987574"/>
                <a:ext cx="3071803" cy="1051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2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AU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 i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AU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AU" sz="2400" i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i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987574"/>
                <a:ext cx="3071803" cy="1051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0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Transforms in 3</a:t>
            </a:r>
            <a:r>
              <a:rPr lang="en-AU" dirty="0" smtClean="0"/>
              <a:t>-D: Scale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632526" cy="1512441"/>
          </a:xfrm>
        </p:spPr>
        <p:txBody>
          <a:bodyPr>
            <a:normAutofit/>
          </a:bodyPr>
          <a:lstStyle/>
          <a:p>
            <a:r>
              <a:rPr lang="en-AU" dirty="0" smtClean="0"/>
              <a:t>Scale is stored just as it is in 2-D</a:t>
            </a:r>
          </a:p>
          <a:p>
            <a:pPr lvl="1"/>
            <a:r>
              <a:rPr lang="en-AU" dirty="0" smtClean="0"/>
              <a:t>Just add in a Z component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1307648" y="3618308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Identity Matrix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Has a scale of 1 X, Y and Z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2687" y="361830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Scale of 3 in X, Y, and Z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8700" y="3618308"/>
            <a:ext cx="148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Scaled 5 on the X, 2 on the Y, and 7 on the Z</a:t>
            </a:r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60527" y="2521248"/>
                <a:ext cx="1290160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527" y="2521248"/>
                <a:ext cx="1290160" cy="90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87354" y="2521248"/>
                <a:ext cx="1290160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54" y="2521248"/>
                <a:ext cx="1290160" cy="90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33700" y="2521248"/>
                <a:ext cx="1290160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00" y="2521248"/>
                <a:ext cx="1290160" cy="90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 Element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2571750"/>
            <a:ext cx="7776542" cy="2016224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You might have noticed all our axes have this extra W component</a:t>
            </a:r>
          </a:p>
          <a:p>
            <a:pPr lvl="1"/>
            <a:r>
              <a:rPr lang="en-AU" dirty="0" smtClean="0"/>
              <a:t>Without it, we would have a 3x</a:t>
            </a:r>
            <a:r>
              <a:rPr lang="en-AU" dirty="0" smtClean="0">
                <a:solidFill>
                  <a:srgbClr val="00B0F0"/>
                </a:solidFill>
              </a:rPr>
              <a:t>4</a:t>
            </a:r>
            <a:r>
              <a:rPr lang="en-AU" dirty="0" smtClean="0"/>
              <a:t> matrix which </a:t>
            </a:r>
            <a:r>
              <a:rPr lang="en-AU" dirty="0" smtClean="0">
                <a:solidFill>
                  <a:srgbClr val="FF0000"/>
                </a:solidFill>
              </a:rPr>
              <a:t>can’t</a:t>
            </a:r>
            <a:r>
              <a:rPr lang="en-AU" dirty="0" smtClean="0"/>
              <a:t> multiply with a </a:t>
            </a:r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dirty="0" smtClean="0"/>
              <a:t>x1 vector!</a:t>
            </a:r>
          </a:p>
          <a:p>
            <a:pPr lvl="2"/>
            <a:r>
              <a:rPr lang="en-AU" dirty="0" smtClean="0"/>
              <a:t>A Matrix’s column count doesn’t match a Vector’s row count!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Enter </a:t>
            </a:r>
            <a:r>
              <a:rPr lang="en-AU" dirty="0" smtClean="0">
                <a:solidFill>
                  <a:srgbClr val="00B0F0"/>
                </a:solidFill>
              </a:rPr>
              <a:t>Homogeneous Coordinates</a:t>
            </a:r>
            <a:r>
              <a:rPr lang="en-AU" dirty="0" smtClean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0" y="1362503"/>
                <a:ext cx="2096471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2.58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2.58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62503"/>
                <a:ext cx="2096471" cy="90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66464" y="196469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Why is this row here?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228312" y="2118587"/>
            <a:ext cx="438152" cy="360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048838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Referring back to a previous session, Matrices are arrays of numbers that store 2-D and 3-D Vectors</a:t>
            </a:r>
          </a:p>
          <a:p>
            <a:pPr lvl="1"/>
            <a:r>
              <a:rPr lang="en-AU" dirty="0" smtClean="0"/>
              <a:t>Vectors are also matrices</a:t>
            </a:r>
          </a:p>
          <a:p>
            <a:pPr lvl="1"/>
            <a:r>
              <a:rPr lang="en-AU" dirty="0" smtClean="0"/>
              <a:t>Matrices are arranged in axis</a:t>
            </a:r>
          </a:p>
          <a:p>
            <a:pPr lvl="1"/>
            <a:endParaRPr lang="en-AU" dirty="0"/>
          </a:p>
          <a:p>
            <a:r>
              <a:rPr lang="en-AU" dirty="0" smtClean="0"/>
              <a:t>We can multiply Matrices together to combine them</a:t>
            </a:r>
            <a:endParaRPr lang="en-AU" dirty="0"/>
          </a:p>
          <a:p>
            <a:pPr lvl="1"/>
            <a:r>
              <a:rPr lang="en-AU" dirty="0" smtClean="0"/>
              <a:t>But what actually is the “result”?</a:t>
            </a:r>
          </a:p>
          <a:p>
            <a:pPr lvl="1"/>
            <a:endParaRPr lang="en-AU" dirty="0"/>
          </a:p>
          <a:p>
            <a:r>
              <a:rPr lang="en-AU" dirty="0" smtClean="0"/>
              <a:t>In games, Matrices represent Transforms</a:t>
            </a:r>
          </a:p>
          <a:p>
            <a:pPr lvl="1"/>
            <a:r>
              <a:rPr lang="en-AU" dirty="0" smtClean="0"/>
              <a:t>But what are Transforms?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72200" y="2173651"/>
                <a:ext cx="143629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173651"/>
                <a:ext cx="1436291" cy="8803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76557" y="1946649"/>
                <a:ext cx="391774" cy="728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57" y="1946649"/>
                <a:ext cx="391774" cy="7289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41558" y="1222093"/>
                <a:ext cx="941283" cy="543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558" y="1222093"/>
                <a:ext cx="941283" cy="5432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2120" y="3238402"/>
                <a:ext cx="1990160" cy="1095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238402"/>
                <a:ext cx="1990160" cy="10951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3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Homogeneous Coordinates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AU" dirty="0" smtClean="0">
                    <a:solidFill>
                      <a:srgbClr val="00B0F0"/>
                    </a:solidFill>
                  </a:rPr>
                  <a:t>Homogeneous Coordinates </a:t>
                </a:r>
                <a:r>
                  <a:rPr lang="en-AU" dirty="0" smtClean="0"/>
                  <a:t>is a term given to a complex system of coordinates primarily used in projection</a:t>
                </a:r>
              </a:p>
              <a:p>
                <a:pPr lvl="1"/>
                <a:r>
                  <a:rPr lang="en-AU" dirty="0" smtClean="0"/>
                  <a:t>They also have frequent use in Computer Graphics and applications with visual representations, such as games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What they allow us to do is incorporate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Rotation</a:t>
                </a:r>
                <a:r>
                  <a:rPr lang="en-AU" dirty="0" smtClean="0"/>
                  <a:t>,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Scale </a:t>
                </a:r>
                <a:r>
                  <a:rPr lang="en-AU" dirty="0" smtClean="0"/>
                  <a:t>and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Translation </a:t>
                </a:r>
                <a:r>
                  <a:rPr lang="en-AU" dirty="0" smtClean="0"/>
                  <a:t>within a Matrix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To implement them we need to add an additional element to our Vectors, the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AU" dirty="0" smtClean="0"/>
                  <a:t> element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019" t="-3417" r="-14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8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 Element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04534" cy="1728465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We simply add the additional element to the end of our Vectors and Matrices</a:t>
            </a:r>
          </a:p>
          <a:p>
            <a:pPr lvl="1"/>
            <a:r>
              <a:rPr lang="en-AU" dirty="0" smtClean="0"/>
              <a:t>This turns our 2-D Vectors into 3x1, 3-D Vectors into 4x1, and Matrices also enlarge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 smtClean="0"/>
              <a:t>But what do we put in this new element?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13145" y="3179170"/>
                <a:ext cx="1990160" cy="1095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145" y="3179170"/>
                <a:ext cx="1990160" cy="1095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60032" y="3216520"/>
                <a:ext cx="47609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216520"/>
                <a:ext cx="476091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06173" y="3286573"/>
                <a:ext cx="150502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173" y="3286573"/>
                <a:ext cx="1505027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93661" y="3361560"/>
                <a:ext cx="465705" cy="730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661" y="3361560"/>
                <a:ext cx="465705" cy="730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43232" y="354209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2-D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6265" y="354209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3-D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 Element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2088505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For a Vector, we use W to represent whether it’s a </a:t>
            </a:r>
            <a:r>
              <a:rPr lang="en-AU" dirty="0" smtClean="0">
                <a:solidFill>
                  <a:srgbClr val="00B0F0"/>
                </a:solidFill>
              </a:rPr>
              <a:t>Point</a:t>
            </a:r>
            <a:r>
              <a:rPr lang="en-AU" dirty="0" smtClean="0"/>
              <a:t> or a </a:t>
            </a:r>
            <a:r>
              <a:rPr lang="en-AU" dirty="0" smtClean="0">
                <a:solidFill>
                  <a:srgbClr val="00B0F0"/>
                </a:solidFill>
              </a:rPr>
              <a:t>Vector</a:t>
            </a:r>
          </a:p>
          <a:p>
            <a:pPr lvl="1"/>
            <a:r>
              <a:rPr lang="en-AU" dirty="0" smtClean="0"/>
              <a:t>A </a:t>
            </a:r>
            <a:r>
              <a:rPr lang="en-AU" dirty="0" smtClean="0">
                <a:solidFill>
                  <a:srgbClr val="00B0F0"/>
                </a:solidFill>
              </a:rPr>
              <a:t>Point </a:t>
            </a:r>
            <a:r>
              <a:rPr lang="en-AU" dirty="0" smtClean="0"/>
              <a:t>will usually have a W starting at</a:t>
            </a:r>
            <a:r>
              <a:rPr lang="en-AU" dirty="0" smtClean="0">
                <a:solidFill>
                  <a:srgbClr val="00B0F0"/>
                </a:solidFill>
              </a:rPr>
              <a:t> 1</a:t>
            </a:r>
          </a:p>
          <a:p>
            <a:pPr lvl="1"/>
            <a:r>
              <a:rPr lang="en-AU" dirty="0" smtClean="0"/>
              <a:t>A </a:t>
            </a:r>
            <a:r>
              <a:rPr lang="en-AU" dirty="0" smtClean="0">
                <a:solidFill>
                  <a:srgbClr val="00B0F0"/>
                </a:solidFill>
              </a:rPr>
              <a:t>Vector </a:t>
            </a:r>
            <a:r>
              <a:rPr lang="en-AU" dirty="0" smtClean="0"/>
              <a:t>will usually have a W starting at </a:t>
            </a:r>
            <a:r>
              <a:rPr lang="en-AU" dirty="0" smtClean="0">
                <a:solidFill>
                  <a:srgbClr val="00B0F0"/>
                </a:solidFill>
              </a:rPr>
              <a:t>0</a:t>
            </a:r>
          </a:p>
          <a:p>
            <a:pPr lvl="1"/>
            <a:endParaRPr lang="en-AU" dirty="0"/>
          </a:p>
          <a:p>
            <a:r>
              <a:rPr lang="en-AU" dirty="0" smtClean="0"/>
              <a:t>The W is not always 1 or 0</a:t>
            </a:r>
          </a:p>
          <a:p>
            <a:pPr lvl="1"/>
            <a:r>
              <a:rPr lang="en-AU" dirty="0"/>
              <a:t>C</a:t>
            </a:r>
            <a:r>
              <a:rPr lang="en-AU" dirty="0" smtClean="0"/>
              <a:t>ertain maths will modify it intentionally or you may make a mistake with your calculations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44872" y="3433409"/>
                <a:ext cx="8518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872" y="3433409"/>
                <a:ext cx="851835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9992" y="3431926"/>
                <a:ext cx="85183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431926"/>
                <a:ext cx="851835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2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 Element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A very generic simplification of it could be…</a:t>
            </a:r>
          </a:p>
          <a:p>
            <a:pPr lvl="1"/>
            <a:r>
              <a:rPr lang="en-AU" i="1" dirty="0" smtClean="0"/>
              <a:t>The W element specifies what percentage of the Translation axis of a Matrix will be added to the Point or Vector when they are multiplied</a:t>
            </a:r>
            <a:endParaRPr lang="en-AU" i="1" dirty="0"/>
          </a:p>
          <a:p>
            <a:pPr lvl="1"/>
            <a:endParaRPr lang="en-AU" dirty="0"/>
          </a:p>
          <a:p>
            <a:r>
              <a:rPr lang="en-AU" dirty="0" smtClean="0"/>
              <a:t>The X, Y and Z axis in a Matrix are all </a:t>
            </a:r>
            <a:r>
              <a:rPr lang="en-AU" dirty="0" smtClean="0">
                <a:solidFill>
                  <a:srgbClr val="00B0F0"/>
                </a:solidFill>
              </a:rPr>
              <a:t>Vectors</a:t>
            </a:r>
          </a:p>
          <a:p>
            <a:pPr lvl="1"/>
            <a:r>
              <a:rPr lang="en-AU" dirty="0" smtClean="0"/>
              <a:t>W of 0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Translation axis in this case </a:t>
            </a:r>
            <a:br>
              <a:rPr lang="en-AU" dirty="0" smtClean="0"/>
            </a:br>
            <a:r>
              <a:rPr lang="en-AU" dirty="0" smtClean="0"/>
              <a:t>would be thought of as a </a:t>
            </a:r>
            <a:r>
              <a:rPr lang="en-AU" dirty="0" smtClean="0">
                <a:solidFill>
                  <a:srgbClr val="00B0F0"/>
                </a:solidFill>
              </a:rPr>
              <a:t>Point</a:t>
            </a:r>
          </a:p>
          <a:p>
            <a:pPr lvl="1"/>
            <a:r>
              <a:rPr lang="en-AU" dirty="0" smtClean="0"/>
              <a:t>W of 1</a:t>
            </a:r>
          </a:p>
          <a:p>
            <a:pPr lvl="1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08104" y="3147814"/>
                <a:ext cx="1900520" cy="1048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147814"/>
                <a:ext cx="1900520" cy="1048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731601" y="4155926"/>
            <a:ext cx="1638543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97776" y="4248995"/>
            <a:ext cx="14401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41792" y="3362610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2" y="3362610"/>
                <a:ext cx="3024336" cy="10204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911163" y="3901316"/>
            <a:ext cx="1638543" cy="21602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7338" y="3994385"/>
            <a:ext cx="14401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5368" y="3362610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8" y="3362610"/>
                <a:ext cx="3024336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727587" y="2077598"/>
            <a:ext cx="1638543" cy="21602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93762" y="2170667"/>
            <a:ext cx="14401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37778" y="1778434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778" y="1778434"/>
                <a:ext cx="3024336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Translation Matrices and Points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184254" cy="432321"/>
          </a:xfrm>
        </p:spPr>
        <p:txBody>
          <a:bodyPr>
            <a:normAutofit fontScale="47500" lnSpcReduction="20000"/>
          </a:bodyPr>
          <a:lstStyle/>
          <a:p>
            <a:r>
              <a:rPr lang="en-AU" dirty="0" smtClean="0"/>
              <a:t>Let’s look at how this allows </a:t>
            </a:r>
            <a:r>
              <a:rPr lang="en-AU" dirty="0" smtClean="0">
                <a:solidFill>
                  <a:srgbClr val="00B0F0"/>
                </a:solidFill>
              </a:rPr>
              <a:t>Translation</a:t>
            </a:r>
            <a:r>
              <a:rPr lang="en-AU" dirty="0" smtClean="0"/>
              <a:t> to work, starting with a matrix M and </a:t>
            </a:r>
            <a:r>
              <a:rPr lang="en-AU" dirty="0" smtClean="0">
                <a:solidFill>
                  <a:srgbClr val="00B0F0"/>
                </a:solidFill>
              </a:rPr>
              <a:t>point</a:t>
            </a:r>
            <a:r>
              <a:rPr lang="en-AU" dirty="0" smtClean="0"/>
              <a:t> P…  100% of the translation axis is added!</a:t>
            </a:r>
            <a:endParaRPr lang="en-AU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54002" y="1635646"/>
            <a:ext cx="0" cy="1440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8016" y="3219822"/>
            <a:ext cx="0" cy="14401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11163" y="1799344"/>
            <a:ext cx="1638543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21354" y="1778434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54" y="1778434"/>
                <a:ext cx="3024336" cy="10204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2837578" y="1635646"/>
            <a:ext cx="0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338" y="1892413"/>
            <a:ext cx="14401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41592" y="3219822"/>
            <a:ext cx="0" cy="1440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5124" y="2807549"/>
                <a:ext cx="3406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×6+0×0+0×2+2×1=8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4" y="2807549"/>
                <a:ext cx="340638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54" r="-1254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46755" y="2807549"/>
                <a:ext cx="3534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×6+1×0+0×2+2×1=2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55" y="2807549"/>
                <a:ext cx="3534622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72131" y="4397854"/>
                <a:ext cx="3406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×6+0×0+1×2+2×1=4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31" y="4397854"/>
                <a:ext cx="340638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73" r="-1252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3762" y="4397854"/>
                <a:ext cx="3406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×6+0×0+0×2+1×1=1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762" y="4397854"/>
                <a:ext cx="340638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73" r="-1252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731601" y="4155926"/>
            <a:ext cx="1638543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97776" y="4248995"/>
            <a:ext cx="14401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41792" y="3362610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2" y="3362610"/>
                <a:ext cx="3024336" cy="10204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911163" y="3901316"/>
            <a:ext cx="1638543" cy="21602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7338" y="3994385"/>
            <a:ext cx="14401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5368" y="3362610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68" y="3362610"/>
                <a:ext cx="3024336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727587" y="2077598"/>
            <a:ext cx="1638543" cy="21602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93762" y="2170667"/>
            <a:ext cx="14401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37778" y="1778434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778" y="1778434"/>
                <a:ext cx="3024336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Translation Matrices and Vectors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3"/>
            <a:ext cx="7776542" cy="575111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And now let’s look at how a matrix with </a:t>
            </a:r>
            <a:r>
              <a:rPr lang="en-AU" dirty="0" smtClean="0">
                <a:solidFill>
                  <a:srgbClr val="00B0F0"/>
                </a:solidFill>
              </a:rPr>
              <a:t>Scale and Translation </a:t>
            </a:r>
            <a:r>
              <a:rPr lang="en-AU" dirty="0" smtClean="0"/>
              <a:t>wouldn’t translate a </a:t>
            </a:r>
            <a:r>
              <a:rPr lang="en-AU" dirty="0" smtClean="0">
                <a:solidFill>
                  <a:srgbClr val="00B0F0"/>
                </a:solidFill>
              </a:rPr>
              <a:t>direction Vector </a:t>
            </a:r>
            <a:r>
              <a:rPr lang="en-AU" dirty="0" smtClean="0"/>
              <a:t>with a W of 0… </a:t>
            </a:r>
            <a:r>
              <a:rPr lang="en-AU" dirty="0" smtClean="0">
                <a:solidFill>
                  <a:srgbClr val="00B0F0"/>
                </a:solidFill>
              </a:rPr>
              <a:t>0% </a:t>
            </a:r>
            <a:r>
              <a:rPr lang="en-AU" dirty="0" smtClean="0"/>
              <a:t>of the translation axis is added, but the scale is applied!</a:t>
            </a:r>
            <a:endParaRPr lang="en-AU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32240" y="1634418"/>
            <a:ext cx="0" cy="1440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2240" y="3219822"/>
            <a:ext cx="0" cy="14401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11163" y="1799344"/>
            <a:ext cx="1638543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21354" y="1778434"/>
                <a:ext cx="3024336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54" y="1778434"/>
                <a:ext cx="3024336" cy="10204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2915816" y="1634418"/>
            <a:ext cx="0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338" y="1892413"/>
            <a:ext cx="14401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15816" y="3219822"/>
            <a:ext cx="0" cy="1440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5124" y="2807549"/>
                <a:ext cx="3582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×6+0×0+0×2+2×0=3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4" y="2807549"/>
                <a:ext cx="358271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93" r="-1193"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46755" y="2807549"/>
                <a:ext cx="3534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×6+1×0+0×2+2×0=0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55" y="2807549"/>
                <a:ext cx="3534622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72131" y="4397854"/>
                <a:ext cx="3406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×6+0×0+2×2+2×0=4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31" y="4397854"/>
                <a:ext cx="340638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73" r="-1252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3762" y="4397854"/>
                <a:ext cx="3406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×6+0×0+0×2+1×0=1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762" y="4397854"/>
                <a:ext cx="340638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73" r="-1252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2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Concatenating Matrices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232521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Each type of transform can be combined within a single matrix, or split into multiple matrices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use matrix multiplication to combine matrices</a:t>
            </a:r>
          </a:p>
          <a:p>
            <a:pPr lvl="1"/>
            <a:r>
              <a:rPr lang="en-AU" dirty="0" smtClean="0"/>
              <a:t>The order that we combine things is very important!</a:t>
            </a:r>
          </a:p>
          <a:p>
            <a:pPr lvl="1"/>
            <a:r>
              <a:rPr lang="en-AU" dirty="0" smtClean="0"/>
              <a:t>Remember that matrix multiplication is </a:t>
            </a:r>
            <a:r>
              <a:rPr lang="en-AU" dirty="0" smtClean="0">
                <a:solidFill>
                  <a:srgbClr val="00B0F0"/>
                </a:solidFill>
              </a:rPr>
              <a:t>not commutative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5345" y="3435846"/>
                <a:ext cx="17335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45" y="3435846"/>
                <a:ext cx="1733551" cy="369332"/>
              </a:xfrm>
              <a:prstGeom prst="rect">
                <a:avLst/>
              </a:prstGeom>
              <a:blipFill>
                <a:blip r:embed="rId2"/>
                <a:stretch>
                  <a:fillRect l="-3873" r="-35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0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Concatenating Matrices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376537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When combining matrices it’s important to think about the order in which you want them to be applied</a:t>
            </a:r>
          </a:p>
          <a:p>
            <a:pPr lvl="1"/>
            <a:endParaRPr lang="en-AU" dirty="0"/>
          </a:p>
          <a:p>
            <a:r>
              <a:rPr lang="en-AU" dirty="0" smtClean="0"/>
              <a:t>The same is true when combining matrices that perform different types of transforms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As a general rule, try to combine in the following order: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79779" y="3719958"/>
                <a:ext cx="58507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𝑆𝑐𝑎𝑙𝑒</m:t>
                      </m:r>
                      <m:r>
                        <a:rPr lang="en-A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𝑅𝑜𝑡𝑎𝑡𝑖𝑜𝑛</m:t>
                      </m:r>
                      <m:r>
                        <a:rPr lang="en-A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𝑇𝑟𝑎𝑛𝑠𝑙𝑎𝑡𝑖𝑜𝑛</m:t>
                      </m:r>
                    </m:oMath>
                  </m:oMathPara>
                </a14:m>
                <a:endParaRPr lang="en-A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79" y="3719958"/>
                <a:ext cx="585076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construct a matrix to store the rotation, scale and translation of a game object</a:t>
            </a:r>
          </a:p>
          <a:p>
            <a:pPr lvl="1"/>
            <a:r>
              <a:rPr lang="en-US" dirty="0" smtClean="0"/>
              <a:t>We use it to transform the object when drawing, but also when moving it around our game worlds</a:t>
            </a:r>
          </a:p>
          <a:p>
            <a:pPr lvl="1"/>
            <a:endParaRPr lang="en-US" dirty="0"/>
          </a:p>
          <a:p>
            <a:r>
              <a:rPr lang="en-US" dirty="0" smtClean="0"/>
              <a:t>Homogeneous Coordinates use an additional W component</a:t>
            </a:r>
          </a:p>
          <a:p>
            <a:pPr lvl="1"/>
            <a:r>
              <a:rPr lang="en-US" dirty="0" smtClean="0"/>
              <a:t>This effects certain aspects of multiplication, including how Points and Vectors are used</a:t>
            </a:r>
          </a:p>
          <a:p>
            <a:pPr lvl="1"/>
            <a:endParaRPr lang="en-US" dirty="0"/>
          </a:p>
          <a:p>
            <a:r>
              <a:rPr lang="en-US" dirty="0" smtClean="0"/>
              <a:t>We can reverse a matrix’s effect by using its Inverse Matrix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Dunn, F, </a:t>
            </a:r>
            <a:r>
              <a:rPr lang="en-AU" dirty="0" err="1"/>
              <a:t>Parberry</a:t>
            </a:r>
            <a:r>
              <a:rPr lang="en-AU" dirty="0"/>
              <a:t>, I, 2011, </a:t>
            </a:r>
            <a:r>
              <a:rPr lang="en-AU" i="1" dirty="0"/>
              <a:t>3D Math Primer For Graphics And Game Development</a:t>
            </a:r>
            <a:r>
              <a:rPr lang="en-AU" dirty="0"/>
              <a:t>, 2</a:t>
            </a:r>
            <a:r>
              <a:rPr lang="en-AU" baseline="30000" dirty="0"/>
              <a:t>nd</a:t>
            </a:r>
            <a:r>
              <a:rPr lang="en-AU" dirty="0"/>
              <a:t> Edition, CRC Press</a:t>
            </a:r>
          </a:p>
          <a:p>
            <a:pPr lvl="1"/>
            <a:endParaRPr lang="en-AU" dirty="0"/>
          </a:p>
          <a:p>
            <a:r>
              <a:rPr lang="en-AU" dirty="0" err="1"/>
              <a:t>Lengyel</a:t>
            </a:r>
            <a:r>
              <a:rPr lang="en-AU" dirty="0"/>
              <a:t>, E, 2012, </a:t>
            </a:r>
            <a:r>
              <a:rPr lang="en-AU" i="1" dirty="0"/>
              <a:t>Mathematics for 3D Game Programming and Computer Graphics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CENGAGE </a:t>
            </a:r>
            <a:r>
              <a:rPr lang="en-AU" dirty="0" smtClean="0"/>
              <a:t>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18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 Matrices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16502" cy="3384649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Matrices are used to store the scale, rotation and position of every object in the game world.</a:t>
            </a:r>
          </a:p>
          <a:p>
            <a:pPr lvl="1"/>
            <a:r>
              <a:rPr lang="en-AU" dirty="0" smtClean="0"/>
              <a:t>These are called Homogenous Transform Matrices (or just “transform”).</a:t>
            </a:r>
          </a:p>
          <a:p>
            <a:pPr lvl="1"/>
            <a:endParaRPr lang="en-AU" dirty="0"/>
          </a:p>
          <a:p>
            <a:r>
              <a:rPr lang="en-AU" dirty="0" smtClean="0"/>
              <a:t>Matrices are more efficient to process in 3-D than storing separate scales, rotations and positions.</a:t>
            </a:r>
          </a:p>
          <a:p>
            <a:pPr lvl="1"/>
            <a:r>
              <a:rPr lang="en-AU" dirty="0" smtClean="0"/>
              <a:t>E.g.</a:t>
            </a:r>
          </a:p>
          <a:p>
            <a:pPr lvl="2"/>
            <a:r>
              <a:rPr lang="en-AU" dirty="0" smtClean="0"/>
              <a:t>Rotating in 3D with a matrix: </a:t>
            </a:r>
            <a:r>
              <a:rPr lang="en-AU" dirty="0" smtClean="0">
                <a:solidFill>
                  <a:srgbClr val="FFFF00"/>
                </a:solidFill>
              </a:rPr>
              <a:t>28</a:t>
            </a:r>
            <a:r>
              <a:rPr lang="en-AU" dirty="0" smtClean="0"/>
              <a:t> operations.</a:t>
            </a:r>
          </a:p>
          <a:p>
            <a:pPr lvl="2"/>
            <a:r>
              <a:rPr lang="en-AU" dirty="0" smtClean="0"/>
              <a:t>Rotating in 3D without a matrix (Quaternions): </a:t>
            </a:r>
            <a:r>
              <a:rPr lang="en-AU" dirty="0" smtClean="0">
                <a:solidFill>
                  <a:srgbClr val="FFFF00"/>
                </a:solidFill>
              </a:rPr>
              <a:t>39</a:t>
            </a:r>
            <a:r>
              <a:rPr lang="en-AU" dirty="0" smtClean="0"/>
              <a:t> operations!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1894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 Matrices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16502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There are different types of Matrices used in games:</a:t>
            </a:r>
          </a:p>
          <a:p>
            <a:pPr lvl="1"/>
            <a:r>
              <a:rPr lang="en-AU" dirty="0" smtClean="0"/>
              <a:t>Rotation Matrices just store a rotation</a:t>
            </a:r>
          </a:p>
          <a:p>
            <a:pPr lvl="2"/>
            <a:r>
              <a:rPr lang="en-AU" dirty="0" smtClean="0"/>
              <a:t>Can be used to rotate other matrices or vectors</a:t>
            </a:r>
          </a:p>
          <a:p>
            <a:pPr lvl="2"/>
            <a:endParaRPr lang="en-AU" dirty="0"/>
          </a:p>
          <a:p>
            <a:pPr lvl="1"/>
            <a:r>
              <a:rPr lang="en-AU" dirty="0" smtClean="0"/>
              <a:t>Scale Matrices store a scale</a:t>
            </a:r>
          </a:p>
          <a:p>
            <a:pPr lvl="2"/>
            <a:r>
              <a:rPr lang="en-AU" dirty="0" smtClean="0"/>
              <a:t>Can scale other matrices or vectors</a:t>
            </a:r>
          </a:p>
          <a:p>
            <a:pPr lvl="2"/>
            <a:endParaRPr lang="en-AU" dirty="0"/>
          </a:p>
          <a:p>
            <a:pPr lvl="1"/>
            <a:r>
              <a:rPr lang="en-AU" dirty="0" smtClean="0"/>
              <a:t>Translation Matrices stores a position or offset</a:t>
            </a:r>
          </a:p>
          <a:p>
            <a:pPr lvl="2"/>
            <a:r>
              <a:rPr lang="en-AU" dirty="0" smtClean="0"/>
              <a:t>Can move another matrix or point</a:t>
            </a:r>
          </a:p>
          <a:p>
            <a:pPr lvl="2"/>
            <a:endParaRPr lang="en-AU" dirty="0"/>
          </a:p>
          <a:p>
            <a:pPr lvl="1"/>
            <a:r>
              <a:rPr lang="en-AU" dirty="0" smtClean="0"/>
              <a:t>Homogenous Transform Matrices combine all of these together.</a:t>
            </a:r>
          </a:p>
          <a:p>
            <a:pPr lvl="2"/>
            <a:r>
              <a:rPr lang="en-AU" dirty="0" smtClean="0"/>
              <a:t>Stores scale, rotation and position combined</a:t>
            </a:r>
          </a:p>
          <a:p>
            <a:pPr lvl="2"/>
            <a:r>
              <a:rPr lang="en-AU" dirty="0" smtClean="0"/>
              <a:t>Can be used to transform one object or vector by another object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5864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 Matrices - Examples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44179" y="2571750"/>
                <a:ext cx="1290160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79" y="2571750"/>
                <a:ext cx="1290160" cy="90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86438" y="1284409"/>
                <a:ext cx="1868845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0.86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0.86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438" y="1284409"/>
                <a:ext cx="1868845" cy="90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75780" y="2571750"/>
                <a:ext cx="1290160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80" y="2571750"/>
                <a:ext cx="1290160" cy="90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61966" y="3898118"/>
                <a:ext cx="1517787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66" y="3898118"/>
                <a:ext cx="1517787" cy="90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43881" y="2571750"/>
                <a:ext cx="2096471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2.58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2.58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881" y="2571750"/>
                <a:ext cx="2096471" cy="90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74996" y="2265532"/>
            <a:ext cx="162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Identity matrix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995" y="3508077"/>
            <a:ext cx="162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All matrices start as identity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6596" y="1035320"/>
            <a:ext cx="162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Rotation Matrix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6595" y="2355726"/>
            <a:ext cx="162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Scale Matrix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6594" y="3651870"/>
            <a:ext cx="162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Translation Matrix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77853" y="2076554"/>
            <a:ext cx="162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Homogenous Transform Matrix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5889" y="3508077"/>
            <a:ext cx="202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Made from a combination of Rotation, Scale, and Translation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Homogenous Transform Matrices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16502" cy="3384649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 transform is made up of four things:</a:t>
            </a:r>
          </a:p>
          <a:p>
            <a:pPr lvl="1"/>
            <a:r>
              <a:rPr lang="en-AU" dirty="0" smtClean="0"/>
              <a:t>The X axis (often the Right direction)</a:t>
            </a:r>
          </a:p>
          <a:p>
            <a:pPr lvl="1"/>
            <a:r>
              <a:rPr lang="en-AU" dirty="0" smtClean="0"/>
              <a:t>The Y axis (often the Up direction)</a:t>
            </a:r>
          </a:p>
          <a:p>
            <a:pPr lvl="1"/>
            <a:r>
              <a:rPr lang="en-AU" dirty="0" smtClean="0"/>
              <a:t>The Z axis (often the Forward direction)</a:t>
            </a:r>
            <a:endParaRPr lang="en-AU" dirty="0"/>
          </a:p>
          <a:p>
            <a:pPr lvl="1"/>
            <a:r>
              <a:rPr lang="en-AU" dirty="0" smtClean="0"/>
              <a:t>The position</a:t>
            </a:r>
          </a:p>
          <a:p>
            <a:pPr lvl="1"/>
            <a:endParaRPr lang="en-AU" dirty="0"/>
          </a:p>
          <a:p>
            <a:r>
              <a:rPr lang="en-AU" dirty="0" smtClean="0"/>
              <a:t>These combined tell us everything we need to know about the objects rotation, scale and position.</a:t>
            </a:r>
          </a:p>
        </p:txBody>
      </p:sp>
    </p:spTree>
    <p:extLst>
      <p:ext uri="{BB962C8B-B14F-4D97-AF65-F5344CB8AC3E}">
        <p14:creationId xmlns:p14="http://schemas.microsoft.com/office/powerpoint/2010/main" val="8864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Transforms in 2-D: Positions</a:t>
            </a:r>
            <a:endParaRPr lang="en-AU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850" y="1203325"/>
            <a:ext cx="7488510" cy="115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Position is stored very simply: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1974" y="2058273"/>
                <a:ext cx="1182567" cy="778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74" y="2058273"/>
                <a:ext cx="1182567" cy="778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211960" y="1888996"/>
            <a:ext cx="1223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X Position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960" y="2233196"/>
            <a:ext cx="1223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Y</a:t>
            </a:r>
            <a:r>
              <a:rPr lang="en-US" sz="1600" dirty="0" smtClean="0">
                <a:solidFill>
                  <a:schemeClr val="bg1"/>
                </a:solidFill>
              </a:rPr>
              <a:t> Position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5" idx="1"/>
          </p:cNvCxnSpPr>
          <p:nvPr/>
        </p:nvCxnSpPr>
        <p:spPr>
          <a:xfrm flipH="1">
            <a:off x="3464541" y="2058273"/>
            <a:ext cx="747419" cy="10490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3"/>
          </p:cNvCxnSpPr>
          <p:nvPr/>
        </p:nvCxnSpPr>
        <p:spPr>
          <a:xfrm flipH="1">
            <a:off x="3464541" y="2406562"/>
            <a:ext cx="738916" cy="4072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277723" y="3507854"/>
                <a:ext cx="1182567" cy="778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723" y="3507854"/>
                <a:ext cx="1182567" cy="778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078777" y="3481372"/>
            <a:ext cx="3011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diagonals are</a:t>
            </a:r>
            <a:r>
              <a:rPr lang="en-US" sz="1600" dirty="0" smtClean="0">
                <a:solidFill>
                  <a:srgbClr val="FFFF00"/>
                </a:solidFill>
              </a:rPr>
              <a:t> 1s </a:t>
            </a:r>
            <a:r>
              <a:rPr lang="en-US" sz="1600" dirty="0" smtClean="0">
                <a:solidFill>
                  <a:schemeClr val="bg1"/>
                </a:solidFill>
              </a:rPr>
              <a:t>because all matrices are built on top of an identity matrix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endCxn id="29" idx="3"/>
          </p:cNvCxnSpPr>
          <p:nvPr/>
        </p:nvCxnSpPr>
        <p:spPr>
          <a:xfrm flipH="1" flipV="1">
            <a:off x="3460290" y="3896871"/>
            <a:ext cx="618487" cy="639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55726"/>
            <a:ext cx="2540557" cy="235275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Transforms in 2-D: Position Examples</a:t>
            </a:r>
            <a:endParaRPr lang="en-AU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850" y="1203325"/>
            <a:ext cx="7488510" cy="115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b="0" i="0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60199" y="1347671"/>
                <a:ext cx="108343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99" y="1347671"/>
                <a:ext cx="1083437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661885" y="3133716"/>
            <a:ext cx="64008" cy="6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77" y="2355726"/>
            <a:ext cx="2540557" cy="2352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20072" y="1347671"/>
                <a:ext cx="125656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347671"/>
                <a:ext cx="1256562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4911100" y="3853934"/>
            <a:ext cx="64008" cy="6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</TotalTime>
  <Words>1689</Words>
  <Application>Microsoft Office PowerPoint</Application>
  <PresentationFormat>On-screen Show (16:9)</PresentationFormat>
  <Paragraphs>358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Cambria Math</vt:lpstr>
      <vt:lpstr>Office Theme</vt:lpstr>
      <vt:lpstr>Matrix Transforms</vt:lpstr>
      <vt:lpstr>Contents</vt:lpstr>
      <vt:lpstr>Matrices</vt:lpstr>
      <vt:lpstr>Transform Matrices</vt:lpstr>
      <vt:lpstr>Transform Matrices</vt:lpstr>
      <vt:lpstr>Transform Matrices - Examples</vt:lpstr>
      <vt:lpstr>Homogenous Transform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Transforms in 2-D: Rotation</vt:lpstr>
      <vt:lpstr>Transforms in 2-D: Rotation</vt:lpstr>
      <vt:lpstr>Transforms in 2-D: Rotation</vt:lpstr>
      <vt:lpstr>Transforms in 2-D: Rotation</vt:lpstr>
      <vt:lpstr>Transforms in 2-D: Rotation</vt:lpstr>
      <vt:lpstr>Transforms in 2-D: Rotation</vt:lpstr>
      <vt:lpstr>Transforms in 2-D: Rotation</vt:lpstr>
      <vt:lpstr>Transforms in 2-D: Rotation</vt:lpstr>
      <vt:lpstr>Transforms in 2-D: Scale</vt:lpstr>
      <vt:lpstr>Transforms in 2-D: Scale</vt:lpstr>
      <vt:lpstr>Transforms in 2-D: Scale</vt:lpstr>
      <vt:lpstr>Transforms in 3-D</vt:lpstr>
      <vt:lpstr>Transforms in 3-D: Position</vt:lpstr>
      <vt:lpstr>Transforms in 3-D: Rotation</vt:lpstr>
      <vt:lpstr>Transforms in 3-D: Rotation</vt:lpstr>
      <vt:lpstr>Transforms in 3-D: Scale</vt:lpstr>
      <vt:lpstr>The W Element</vt:lpstr>
      <vt:lpstr>Homogeneous Coordinates</vt:lpstr>
      <vt:lpstr>The W Element</vt:lpstr>
      <vt:lpstr>The W Element</vt:lpstr>
      <vt:lpstr>The W Element</vt:lpstr>
      <vt:lpstr>Translation Matrices and Points</vt:lpstr>
      <vt:lpstr>Translation Matrices and Vectors</vt:lpstr>
      <vt:lpstr>Concatenating Matrices</vt:lpstr>
      <vt:lpstr>Concatenating Matrices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Lochlan Fleming</cp:lastModifiedBy>
  <cp:revision>114</cp:revision>
  <dcterms:created xsi:type="dcterms:W3CDTF">2014-07-14T04:04:52Z</dcterms:created>
  <dcterms:modified xsi:type="dcterms:W3CDTF">2017-04-04T06:40:52Z</dcterms:modified>
</cp:coreProperties>
</file>