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relational expression is one that uses relational operators as seen on the previous</a:t>
            </a:r>
            <a:r>
              <a:rPr lang="en-AU" baseline="0" dirty="0" smtClean="0"/>
              <a:t> slide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09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Make sure they understand why it is good practice</a:t>
            </a:r>
            <a:r>
              <a:rPr lang="en-AU" baseline="0" dirty="0" smtClean="0"/>
              <a:t> – easy to forget to use the braces when you are learning. Also you might want to add some more lines later on.</a:t>
            </a:r>
          </a:p>
          <a:p>
            <a:r>
              <a:rPr lang="en-AU" baseline="0" dirty="0" smtClean="0"/>
              <a:t>Might be a good idea to show them an example that forgets to use braces but has multiple lines that are all tabbed into the same level – common newbie error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85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Warn them that nesting</a:t>
            </a:r>
            <a:r>
              <a:rPr lang="en-AU" baseline="0" dirty="0" smtClean="0"/>
              <a:t> ternary operators is not a good idea since it gets difficult to read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53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Mixing up = and ==</a:t>
            </a:r>
          </a:p>
          <a:p>
            <a:r>
              <a:rPr lang="en-AU" dirty="0" smtClean="0"/>
              <a:t>Putting a ; at the end of an if statement</a:t>
            </a:r>
          </a:p>
          <a:p>
            <a:r>
              <a:rPr lang="en-AU" dirty="0" smtClean="0"/>
              <a:t>Value &amp;&amp; value2 &gt;  7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0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Conditional Statements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27/01/2016 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If continued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Any conditional test can be placed within the parentheses, provided it resolves to true or false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Braces are optional when only a single line statement is executed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Though it is good practice to always have the braces there, especially while you are 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88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if it’s not true?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The if statement can be extended with the use of </a:t>
            </a:r>
            <a:r>
              <a:rPr lang="en-AU" dirty="0" smtClean="0">
                <a:solidFill>
                  <a:srgbClr val="FFFF00"/>
                </a:solidFill>
              </a:rPr>
              <a:t>else</a:t>
            </a:r>
            <a:endParaRPr lang="en-AU" dirty="0"/>
          </a:p>
          <a:p>
            <a:pPr lvl="1"/>
            <a:r>
              <a:rPr lang="en-AU" dirty="0" smtClean="0"/>
              <a:t>Any code contained within the else code block will be executed if the condition evaluates to false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68760" y="3147814"/>
            <a:ext cx="727280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( c</a:t>
            </a:r>
            <a:r>
              <a:rPr lang="en-AU" sz="1000" dirty="0" smtClean="0">
                <a:solidFill>
                  <a:prstClr val="black"/>
                </a:solidFill>
                <a:latin typeface="Consolas"/>
              </a:rPr>
              <a:t>ondition 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  //</a:t>
            </a:r>
            <a:r>
              <a:rPr lang="en-AU" sz="1000" dirty="0">
                <a:solidFill>
                  <a:srgbClr val="008000"/>
                </a:solidFill>
                <a:latin typeface="Consolas"/>
              </a:rPr>
              <a:t>if c</a:t>
            </a: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ondition </a:t>
            </a:r>
            <a:r>
              <a:rPr lang="en-AU" sz="1000" dirty="0">
                <a:solidFill>
                  <a:srgbClr val="008000"/>
                </a:solidFill>
                <a:latin typeface="Consolas"/>
              </a:rPr>
              <a:t>is true!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else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000" dirty="0" smtClean="0">
                <a:solidFill>
                  <a:srgbClr val="008000"/>
                </a:solidFill>
                <a:latin typeface="Consolas"/>
              </a:rPr>
              <a:t>    //</a:t>
            </a:r>
            <a:r>
              <a:rPr lang="en-GB" sz="1000" dirty="0">
                <a:solidFill>
                  <a:srgbClr val="008000"/>
                </a:solidFill>
                <a:latin typeface="Consolas"/>
              </a:rPr>
              <a:t>i</a:t>
            </a:r>
            <a:r>
              <a:rPr lang="en-GB" sz="1000" dirty="0" smtClean="0">
                <a:solidFill>
                  <a:srgbClr val="008000"/>
                </a:solidFill>
                <a:latin typeface="Consolas"/>
              </a:rPr>
              <a:t>f </a:t>
            </a:r>
            <a:r>
              <a:rPr lang="en-GB" sz="1000" dirty="0">
                <a:solidFill>
                  <a:srgbClr val="008000"/>
                </a:solidFill>
                <a:latin typeface="Consolas"/>
              </a:rPr>
              <a:t>c</a:t>
            </a:r>
            <a:r>
              <a:rPr lang="en-GB" sz="1000" dirty="0" smtClean="0">
                <a:solidFill>
                  <a:srgbClr val="008000"/>
                </a:solidFill>
                <a:latin typeface="Consolas"/>
              </a:rPr>
              <a:t>ondition </a:t>
            </a:r>
            <a:r>
              <a:rPr lang="en-GB" sz="1000" dirty="0">
                <a:solidFill>
                  <a:srgbClr val="008000"/>
                </a:solidFill>
                <a:latin typeface="Consolas"/>
              </a:rPr>
              <a:t>is not </a:t>
            </a:r>
            <a:r>
              <a:rPr lang="en-GB" sz="1000" dirty="0" smtClean="0">
                <a:solidFill>
                  <a:srgbClr val="008000"/>
                </a:solidFill>
                <a:latin typeface="Consolas"/>
              </a:rPr>
              <a:t>true!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27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if it’s not true?!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4536182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You can also extend an if/else block with else if statements</a:t>
            </a:r>
          </a:p>
          <a:p>
            <a:pPr lvl="1"/>
            <a:r>
              <a:rPr lang="en-AU" dirty="0" smtClean="0"/>
              <a:t>This allows you to check another condition if the first one is false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have as many else if statements following an if statement as you like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860033" y="1610633"/>
            <a:ext cx="4042792" cy="256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(condition1)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//Execute the code in here if the condition is true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 if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(condition2)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//Execute the code in here if the first condition</a:t>
            </a:r>
          </a:p>
          <a:p>
            <a:pPr>
              <a:lnSpc>
                <a:spcPct val="115000"/>
              </a:lnSpc>
            </a:pP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//is false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and the second condition is true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//Finally, execute this code if none </a:t>
            </a:r>
          </a:p>
          <a:p>
            <a:pPr>
              <a:lnSpc>
                <a:spcPct val="115000"/>
              </a:lnSpc>
            </a:pP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//of the above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conditions were true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000" dirty="0"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5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Switch it up!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Large sets of if/else statements can be confusing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C++ provides an alternate way to using if statements, called </a:t>
            </a:r>
            <a:r>
              <a:rPr lang="en-AU" dirty="0" smtClean="0">
                <a:solidFill>
                  <a:srgbClr val="FFFF00"/>
                </a:solidFill>
              </a:rPr>
              <a:t>switch</a:t>
            </a:r>
            <a:r>
              <a:rPr lang="en-AU" dirty="0" smtClean="0"/>
              <a:t> statements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75806"/>
            <a:ext cx="187220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( value 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 0:</a:t>
            </a:r>
          </a:p>
          <a:p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   //statement One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 1:</a:t>
            </a:r>
          </a:p>
          <a:p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   //statement Two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000" dirty="0">
                <a:solidFill>
                  <a:srgbClr val="008000"/>
                </a:solidFill>
                <a:latin typeface="Consolas"/>
              </a:rPr>
              <a:t>//and so on... </a:t>
            </a: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until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AU" sz="10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3471" y="3267173"/>
            <a:ext cx="201622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( value == </a:t>
            </a:r>
            <a:r>
              <a:rPr lang="en-AU" sz="1000" dirty="0" smtClean="0">
                <a:solidFill>
                  <a:prstClr val="black"/>
                </a:solidFill>
                <a:latin typeface="Consolas"/>
              </a:rPr>
              <a:t>0)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   //</a:t>
            </a:r>
            <a:r>
              <a:rPr lang="en-AU" sz="1000" dirty="0">
                <a:solidFill>
                  <a:srgbClr val="008000"/>
                </a:solidFill>
                <a:latin typeface="Consolas"/>
              </a:rPr>
              <a:t>statement one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(value == </a:t>
            </a:r>
            <a:r>
              <a:rPr lang="en-AU" sz="1000" dirty="0" smtClean="0">
                <a:solidFill>
                  <a:prstClr val="black"/>
                </a:solidFill>
                <a:latin typeface="Consolas"/>
              </a:rPr>
              <a:t>1)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   //</a:t>
            </a:r>
            <a:r>
              <a:rPr lang="en-AU" sz="1000" dirty="0">
                <a:solidFill>
                  <a:srgbClr val="008000"/>
                </a:solidFill>
                <a:latin typeface="Consolas"/>
              </a:rPr>
              <a:t>statement two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 smtClean="0">
                <a:solidFill>
                  <a:prstClr val="black"/>
                </a:solidFill>
                <a:latin typeface="Consolas"/>
              </a:rPr>
              <a:t>}   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0732" y="3532600"/>
            <a:ext cx="30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Comparison with </a:t>
            </a:r>
            <a:r>
              <a:rPr lang="en-AU" i="1" dirty="0" smtClean="0">
                <a:solidFill>
                  <a:schemeClr val="bg1"/>
                </a:solidFill>
              </a:rPr>
              <a:t>if </a:t>
            </a:r>
            <a:r>
              <a:rPr lang="en-AU" dirty="0" smtClean="0">
                <a:solidFill>
                  <a:schemeClr val="bg1"/>
                </a:solidFill>
              </a:rPr>
              <a:t>statement </a:t>
            </a:r>
          </a:p>
          <a:p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i="1" dirty="0" smtClean="0">
                <a:solidFill>
                  <a:schemeClr val="bg1"/>
                </a:solidFill>
              </a:rPr>
              <a:t>(for comparisons sake)</a:t>
            </a:r>
            <a:endParaRPr lang="en-A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8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Introducing the Switch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FFFF00"/>
                </a:solidFill>
              </a:rPr>
              <a:t>switch</a:t>
            </a:r>
            <a:r>
              <a:rPr lang="en-AU" dirty="0" smtClean="0"/>
              <a:t> statement compares the value in the () braces to each of the cases. If the value matches the value of a case then it will enter the corresponding code block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break</a:t>
            </a:r>
            <a:r>
              <a:rPr lang="en-AU" dirty="0" smtClean="0"/>
              <a:t> is used to exit a code block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Without a break statement, one case will carry into another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48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Defaults and you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5688310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default</a:t>
            </a:r>
            <a:r>
              <a:rPr lang="en-AU" dirty="0" smtClean="0"/>
              <a:t> case is much the same as an else statement in an if-else block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 is executed if all other cases do not execute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While not mandatory, a default case is a good idea and good coding practice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1926104"/>
            <a:ext cx="237626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( value 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 0:</a:t>
            </a:r>
          </a:p>
          <a:p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   //statement One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0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 1:</a:t>
            </a:r>
          </a:p>
          <a:p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   //statement Two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AU" sz="10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   //if no cases executed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AU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5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Ternary Operators?:?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1" y="1203325"/>
            <a:ext cx="5112246" cy="3384550"/>
          </a:xfrm>
        </p:spPr>
        <p:txBody>
          <a:bodyPr/>
          <a:lstStyle/>
          <a:p>
            <a:r>
              <a:rPr lang="en-GB" dirty="0" smtClean="0"/>
              <a:t>Sometimes C++ and other programmers in general don’t like white space in their code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For easy, or very simple if statements we can use the </a:t>
            </a:r>
            <a:r>
              <a:rPr lang="en-GB" dirty="0" smtClean="0">
                <a:solidFill>
                  <a:srgbClr val="FFFF00"/>
                </a:solidFill>
              </a:rPr>
              <a:t>ternary</a:t>
            </a:r>
            <a:r>
              <a:rPr lang="en-GB" dirty="0" smtClean="0"/>
              <a:t> operator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530594" y="1239408"/>
            <a:ext cx="2592288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 result = 0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1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AU" sz="1100" dirty="0" smtClean="0">
                <a:solidFill>
                  <a:srgbClr val="008000"/>
                </a:solidFill>
                <a:latin typeface="Consolas"/>
              </a:rPr>
              <a:t>regular if/else evaluation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  <a:p>
            <a:r>
              <a:rPr lang="en-AU" sz="11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( value1 &gt; value2 )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  result 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= 24;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AU" sz="1100" dirty="0">
                <a:solidFill>
                  <a:srgbClr val="0000FF"/>
                </a:solidFill>
                <a:latin typeface="Consolas"/>
              </a:rPr>
              <a:t>else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  <a:p>
            <a:r>
              <a:rPr lang="en-A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   result 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= 16;</a:t>
            </a:r>
          </a:p>
          <a:p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9525" y="3363838"/>
            <a:ext cx="38884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8000"/>
                </a:solidFill>
                <a:latin typeface="Consolas"/>
              </a:rPr>
              <a:t>// Ternary </a:t>
            </a:r>
            <a:r>
              <a:rPr lang="en-AU" sz="1200" dirty="0" smtClean="0">
                <a:solidFill>
                  <a:srgbClr val="008000"/>
                </a:solidFill>
                <a:latin typeface="Consolas"/>
              </a:rPr>
              <a:t>evaluation</a:t>
            </a:r>
            <a:endParaRPr lang="en-AU" sz="1200" dirty="0">
              <a:solidFill>
                <a:prstClr val="black"/>
              </a:solidFill>
              <a:latin typeface="Consolas"/>
            </a:endParaRPr>
          </a:p>
          <a:p>
            <a:r>
              <a:rPr lang="en-AU" sz="1200" dirty="0" smtClean="0">
                <a:solidFill>
                  <a:srgbClr val="008000"/>
                </a:solidFill>
                <a:latin typeface="Consolas"/>
              </a:rPr>
              <a:t>// result </a:t>
            </a:r>
            <a:r>
              <a:rPr lang="en-AU" sz="1200" dirty="0">
                <a:solidFill>
                  <a:srgbClr val="008000"/>
                </a:solidFill>
                <a:latin typeface="Consolas"/>
              </a:rPr>
              <a:t>= </a:t>
            </a:r>
            <a:r>
              <a:rPr lang="en-AU" sz="1200" dirty="0" smtClean="0">
                <a:solidFill>
                  <a:srgbClr val="008000"/>
                </a:solidFill>
                <a:latin typeface="Consolas"/>
              </a:rPr>
              <a:t>(condition</a:t>
            </a:r>
            <a:r>
              <a:rPr lang="en-AU" sz="1200" dirty="0">
                <a:solidFill>
                  <a:srgbClr val="008000"/>
                </a:solidFill>
                <a:latin typeface="Consolas"/>
              </a:rPr>
              <a:t>)  ? True : False;</a:t>
            </a:r>
            <a:endParaRPr lang="en-AU" sz="1200" dirty="0">
              <a:solidFill>
                <a:prstClr val="black"/>
              </a:solidFill>
              <a:latin typeface="Consolas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/>
              </a:rPr>
              <a:t>result = (value1 &lt; value2) ? 24 : 16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18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Nesting conditionals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Nesting is the process of placing conditionals inside one another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example, placing an if block inside another if block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589648" y="3291830"/>
            <a:ext cx="18310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(4 &lt; 5)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 == 0)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91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Spot the errors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82527"/>
            <a:ext cx="252028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age;</a:t>
            </a:r>
          </a:p>
          <a:p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age;</a:t>
            </a: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(age = 18)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"Hi adult"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22623"/>
            <a:ext cx="446449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height;</a:t>
            </a:r>
          </a:p>
          <a:p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height;</a:t>
            </a: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(height &lt; 120);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"You cannot ride this rollercoaster"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590686"/>
            <a:ext cx="446449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red, blue;</a:t>
            </a:r>
          </a:p>
          <a:p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red &gt;&gt; blue;</a:t>
            </a: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(red &amp;&amp; blue == 255)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"Colour is magenta"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63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Conditional statements are a way to alter the flow of your program and create branches and different options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use if statements, switch statements or the ternary operator to do this. If statements are by far the most common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By cleverly using logical expressions we can cover some very complex circumstances, but this does take practice!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09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Logic</a:t>
            </a:r>
          </a:p>
          <a:p>
            <a:pPr lvl="1"/>
            <a:endParaRPr lang="en-AU" dirty="0"/>
          </a:p>
          <a:p>
            <a:r>
              <a:rPr lang="en-AU" dirty="0" smtClean="0"/>
              <a:t>Relational operators, truth tables, logical operators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If statements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Switch statements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Ternary operators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Common errors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Nested conditionals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26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Gaddis, T, 2012, </a:t>
            </a:r>
            <a:r>
              <a:rPr lang="en-AU" i="1" dirty="0" smtClean="0"/>
              <a:t>Starting Out with C++: From Control Structures Through Objects</a:t>
            </a:r>
            <a:r>
              <a:rPr lang="en-AU" dirty="0" smtClean="0"/>
              <a:t>, 7th edition, Pearson Education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63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So far the programs you’ve written have been quite linear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Games are all about the choices a player makes – that’s what creates the interactivity.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lecture will cover methods for creating branches within a program depending on some conditions.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31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Relational operators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smtClean="0"/>
              <a:t>These are operators that will compare data and return a true or false value</a:t>
            </a:r>
            <a:endParaRPr lang="en-AU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259727"/>
              </p:ext>
            </p:extLst>
          </p:nvPr>
        </p:nvGraphicFramePr>
        <p:xfrm>
          <a:off x="467544" y="2313022"/>
          <a:ext cx="5184575" cy="2346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3027"/>
                <a:gridCol w="2240231"/>
                <a:gridCol w="1991317"/>
              </a:tblGrid>
              <a:tr h="273559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 smtClean="0"/>
                        <a:t>Operator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Function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Example</a:t>
                      </a:r>
                      <a:endParaRPr lang="en-AU" sz="1600" dirty="0"/>
                    </a:p>
                  </a:txBody>
                  <a:tcPr/>
                </a:tc>
              </a:tr>
              <a:tr h="2735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==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Equal to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lhs == rhs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35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!=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NOT equal to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lhs != rhs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35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&lt;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Less Than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lhs &lt; rhs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35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&lt;=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Less than or equal to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lhs &lt;= rhs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35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&gt;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Greater Than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lhs &gt; rhs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35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&gt;=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Greater</a:t>
                      </a:r>
                      <a:r>
                        <a:rPr lang="en-AU" sz="1600" baseline="0" dirty="0" smtClean="0"/>
                        <a:t> Than or equal to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lhs &gt;= rhs</a:t>
                      </a:r>
                      <a:endParaRPr lang="en-A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40152" y="2385030"/>
            <a:ext cx="2232248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 = 5 &lt; 7;</a:t>
            </a:r>
          </a:p>
          <a:p>
            <a:r>
              <a:rPr lang="en-AU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10;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 = a == 10;</a:t>
            </a:r>
            <a:endParaRPr lang="en-AU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4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Logical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2427733"/>
            <a:ext cx="7777163" cy="2160141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NOT</a:t>
            </a:r>
            <a:r>
              <a:rPr lang="en-AU" dirty="0" smtClean="0"/>
              <a:t> operator negates the value of a </a:t>
            </a:r>
            <a:r>
              <a:rPr lang="en-AU" dirty="0" err="1" smtClean="0"/>
              <a:t>boolean</a:t>
            </a:r>
            <a:r>
              <a:rPr lang="en-AU" dirty="0" smtClean="0"/>
              <a:t> expression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AND</a:t>
            </a:r>
            <a:r>
              <a:rPr lang="en-AU" dirty="0" smtClean="0"/>
              <a:t> </a:t>
            </a:r>
            <a:r>
              <a:rPr lang="en-AU" dirty="0" err="1" smtClean="0"/>
              <a:t>and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FF00"/>
                </a:solidFill>
              </a:rPr>
              <a:t>OR</a:t>
            </a:r>
            <a:r>
              <a:rPr lang="en-AU" dirty="0" smtClean="0"/>
              <a:t> operators combine relational expressions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395536" y="1131590"/>
          <a:ext cx="8229600" cy="111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!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Logical NOT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!conditional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&amp;&amp;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Logical</a:t>
                      </a:r>
                      <a:r>
                        <a:rPr lang="en-AU" sz="1200" baseline="0" dirty="0" smtClean="0"/>
                        <a:t> AND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condition1 &amp;&amp; condition2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||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Logical OR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condition1 || condition2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Truth tables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So how does </a:t>
            </a:r>
            <a:r>
              <a:rPr lang="en-AU" dirty="0" smtClean="0">
                <a:solidFill>
                  <a:srgbClr val="FFFF00"/>
                </a:solidFill>
              </a:rPr>
              <a:t>AND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FFFF00"/>
                </a:solidFill>
              </a:rPr>
              <a:t>OR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FF00"/>
                </a:solidFill>
              </a:rPr>
              <a:t>NOT</a:t>
            </a:r>
            <a:r>
              <a:rPr lang="en-AU" dirty="0" smtClean="0"/>
              <a:t> work?</a:t>
            </a:r>
            <a:endParaRPr lang="en-A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05126"/>
              </p:ext>
            </p:extLst>
          </p:nvPr>
        </p:nvGraphicFramePr>
        <p:xfrm>
          <a:off x="2195736" y="2067694"/>
          <a:ext cx="5256585" cy="1494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17"/>
                <a:gridCol w="1051317"/>
                <a:gridCol w="1051317"/>
                <a:gridCol w="1051317"/>
                <a:gridCol w="1051317"/>
              </a:tblGrid>
              <a:tr h="326018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A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A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bg1"/>
                          </a:solidFill>
                        </a:rPr>
                        <a:t>a &amp;&amp; b</a:t>
                      </a:r>
                      <a:endParaRPr lang="en-A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bg1"/>
                          </a:solidFill>
                        </a:rPr>
                        <a:t>a || b</a:t>
                      </a:r>
                      <a:endParaRPr lang="en-A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chemeClr val="bg1"/>
                          </a:solidFill>
                        </a:rPr>
                        <a:t>!(a || b)</a:t>
                      </a:r>
                      <a:endParaRPr lang="en-AU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920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True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20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true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true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20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true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true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20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true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true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true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true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false</a:t>
                      </a:r>
                      <a:endParaRPr lang="en-AU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1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Logical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3888110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AND</a:t>
            </a:r>
            <a:r>
              <a:rPr lang="en-AU" dirty="0" smtClean="0"/>
              <a:t> means that both sides of the expression must be true for the whole expression to be true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OR</a:t>
            </a:r>
            <a:r>
              <a:rPr lang="en-AU" dirty="0" smtClean="0"/>
              <a:t> means that at least one side of the expression must be true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211960" y="1243240"/>
            <a:ext cx="403244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isRaining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haveUmbrella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canPutUpUmbrella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isRaining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haveUmbrella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1960" y="3003798"/>
            <a:ext cx="4824536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zombieApocalypse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fridayAfternoon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goingToTheWinchester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zombieApocalypse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fridayAfternoon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If Statements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An </a:t>
            </a:r>
            <a:r>
              <a:rPr lang="en-AU" dirty="0" smtClean="0">
                <a:solidFill>
                  <a:srgbClr val="FFFF00"/>
                </a:solidFill>
              </a:rPr>
              <a:t>if</a:t>
            </a:r>
            <a:r>
              <a:rPr lang="en-AU" dirty="0" smtClean="0"/>
              <a:t> statement conditionally executes another block of code depending on the validity of that statement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24844" y="2643758"/>
            <a:ext cx="5760640" cy="157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 condition = </a:t>
            </a:r>
            <a:r>
              <a:rPr lang="en-AU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;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(condition)   </a:t>
            </a:r>
            <a:r>
              <a:rPr lang="en-A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//Line does not end with ;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//Execute the code in here if the condition is true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400" dirty="0"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9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More if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If the condition is not true, then the block of code within the scope of the if statement is not executed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92896" y="2715766"/>
            <a:ext cx="4824536" cy="1810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 condition = </a:t>
            </a:r>
            <a:r>
              <a:rPr lang="en-AU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;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(condition)   </a:t>
            </a:r>
            <a:r>
              <a:rPr lang="en-A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//Not true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//This code will not execute</a:t>
            </a:r>
            <a:endParaRPr lang="en-AU" sz="1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//The next line to execute continues from here</a:t>
            </a:r>
            <a:endParaRPr lang="en-AU" sz="1400" dirty="0" smtClean="0"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48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1229</Words>
  <Application>Microsoft Office PowerPoint</Application>
  <PresentationFormat>On-screen Show (16:9)</PresentationFormat>
  <Paragraphs>269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Office Theme</vt:lpstr>
      <vt:lpstr>Conditional Statements</vt:lpstr>
      <vt:lpstr>Contents</vt:lpstr>
      <vt:lpstr>Introduction</vt:lpstr>
      <vt:lpstr>Relational operators</vt:lpstr>
      <vt:lpstr>Logical operators</vt:lpstr>
      <vt:lpstr>Truth tables</vt:lpstr>
      <vt:lpstr>Logical operators</vt:lpstr>
      <vt:lpstr>If Statements</vt:lpstr>
      <vt:lpstr>More if</vt:lpstr>
      <vt:lpstr>If continued</vt:lpstr>
      <vt:lpstr>What if it’s not true?</vt:lpstr>
      <vt:lpstr>What if it’s not true?!</vt:lpstr>
      <vt:lpstr>Switch it up!</vt:lpstr>
      <vt:lpstr>Introducing the Switch</vt:lpstr>
      <vt:lpstr>Defaults and you</vt:lpstr>
      <vt:lpstr>Ternary Operators?:?</vt:lpstr>
      <vt:lpstr>Nesting conditionals</vt:lpstr>
      <vt:lpstr>Spot the errors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30</cp:revision>
  <dcterms:created xsi:type="dcterms:W3CDTF">2014-07-14T04:04:52Z</dcterms:created>
  <dcterms:modified xsi:type="dcterms:W3CDTF">2016-01-27T01:08:52Z</dcterms:modified>
</cp:coreProperties>
</file>