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63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60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15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7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42534-F4F8-481D-96B7-C40A05365C1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55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C++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Conan Bourke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Basics of a C++ Program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AU" dirty="0" smtClean="0"/>
              <a:t>This is the first </a:t>
            </a:r>
            <a:r>
              <a:rPr lang="en-AU" b="1" dirty="0" smtClean="0"/>
              <a:t>statement</a:t>
            </a:r>
            <a:r>
              <a:rPr lang="en-AU" dirty="0" smtClean="0"/>
              <a:t> in our main function: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a program, statements make up the majority of your code</a:t>
            </a:r>
          </a:p>
          <a:p>
            <a:pPr lvl="1"/>
            <a:r>
              <a:rPr lang="en-AU" dirty="0" smtClean="0"/>
              <a:t>Statements are the parts of your code that actually do something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Statements in C++ are </a:t>
            </a:r>
            <a:r>
              <a:rPr lang="en-AU" b="1" dirty="0" smtClean="0"/>
              <a:t>always</a:t>
            </a:r>
            <a:r>
              <a:rPr lang="en-AU" dirty="0" smtClean="0"/>
              <a:t> ended with a semi-colon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6852" y="1707654"/>
            <a:ext cx="5616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 World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 </a:t>
            </a:r>
            <a:r>
              <a:rPr lang="en-AU" dirty="0" smtClean="0">
                <a:highlight>
                  <a:srgbClr val="FFFFFF"/>
                </a:highlight>
                <a:latin typeface="Consolas"/>
              </a:rPr>
              <a:t>&lt;&lt; </a:t>
            </a:r>
            <a:r>
              <a:rPr lang="en-AU" dirty="0" err="1" smtClean="0">
                <a:highlight>
                  <a:srgbClr val="FFFFFF"/>
                </a:highlight>
                <a:latin typeface="Consolas"/>
              </a:rPr>
              <a:t>std</a:t>
            </a:r>
            <a:r>
              <a:rPr lang="en-AU" dirty="0" smtClean="0">
                <a:highlight>
                  <a:srgbClr val="FFFFFF"/>
                </a:highlight>
                <a:latin typeface="Consolas"/>
              </a:rPr>
              <a:t>::</a:t>
            </a:r>
            <a:r>
              <a:rPr lang="en-AU" dirty="0" err="1" smtClean="0">
                <a:highlight>
                  <a:srgbClr val="FFFFFF"/>
                </a:highlight>
                <a:latin typeface="Consolas"/>
              </a:rPr>
              <a:t>endl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34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Basics of a C++ Program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This statement uses the </a:t>
            </a:r>
            <a:r>
              <a:rPr lang="en-AU" b="1" dirty="0" smtClean="0"/>
              <a:t>stream-out </a:t>
            </a:r>
            <a:r>
              <a:rPr lang="en-AU" dirty="0" smtClean="0"/>
              <a:t>operator to print text (in programming, we call text a </a:t>
            </a:r>
            <a:r>
              <a:rPr lang="en-AU" b="1" dirty="0" smtClean="0"/>
              <a:t>string</a:t>
            </a:r>
            <a:r>
              <a:rPr lang="en-AU" dirty="0" smtClean="0"/>
              <a:t>) to the console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b="1" dirty="0" smtClean="0"/>
              <a:t>&lt;&lt;</a:t>
            </a:r>
            <a:r>
              <a:rPr lang="en-AU" dirty="0" smtClean="0"/>
              <a:t> is the stream-out operator</a:t>
            </a:r>
          </a:p>
          <a:p>
            <a:pPr lvl="1"/>
            <a:r>
              <a:rPr lang="en-AU" dirty="0" smtClean="0"/>
              <a:t>It sends whatever data is on the right into the object on the left</a:t>
            </a:r>
          </a:p>
          <a:p>
            <a:endParaRPr lang="en-AU" dirty="0" smtClean="0"/>
          </a:p>
          <a:p>
            <a:r>
              <a:rPr lang="en-AU" b="1" dirty="0" err="1" smtClean="0"/>
              <a:t>std</a:t>
            </a:r>
            <a:r>
              <a:rPr lang="en-AU" b="1" dirty="0" smtClean="0"/>
              <a:t>::</a:t>
            </a:r>
            <a:r>
              <a:rPr lang="en-AU" b="1" dirty="0" err="1" smtClean="0"/>
              <a:t>cout</a:t>
            </a:r>
            <a:r>
              <a:rPr lang="en-AU" b="1" dirty="0" smtClean="0"/>
              <a:t> </a:t>
            </a:r>
            <a:r>
              <a:rPr lang="en-AU" dirty="0" smtClean="0"/>
              <a:t>represents the console</a:t>
            </a:r>
          </a:p>
          <a:p>
            <a:pPr lvl="1"/>
            <a:r>
              <a:rPr lang="en-AU" dirty="0" smtClean="0"/>
              <a:t>So this statement sends the string “Hello World!” to the console</a:t>
            </a:r>
          </a:p>
          <a:p>
            <a:pPr lvl="1"/>
            <a:r>
              <a:rPr lang="en-AU" b="1" dirty="0" err="1"/>
              <a:t>s</a:t>
            </a:r>
            <a:r>
              <a:rPr lang="en-AU" b="1" dirty="0" err="1" smtClean="0"/>
              <a:t>td</a:t>
            </a:r>
            <a:r>
              <a:rPr lang="en-AU" b="1" dirty="0" smtClean="0"/>
              <a:t>::</a:t>
            </a:r>
            <a:r>
              <a:rPr lang="en-AU" b="1" dirty="0" err="1" smtClean="0"/>
              <a:t>endl</a:t>
            </a:r>
            <a:r>
              <a:rPr lang="en-AU" b="1" dirty="0" smtClean="0"/>
              <a:t> </a:t>
            </a:r>
            <a:r>
              <a:rPr lang="en-AU" dirty="0" smtClean="0"/>
              <a:t>represents a new-line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696852" y="1986394"/>
            <a:ext cx="5616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AU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 World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 </a:t>
            </a:r>
            <a:r>
              <a:rPr lang="en-AU" dirty="0" smtClean="0">
                <a:highlight>
                  <a:srgbClr val="FFFFFF"/>
                </a:highlight>
                <a:latin typeface="Consolas"/>
              </a:rPr>
              <a:t>&lt;&lt; </a:t>
            </a:r>
            <a:r>
              <a:rPr lang="en-AU" dirty="0" err="1" smtClean="0">
                <a:highlight>
                  <a:srgbClr val="FFFFFF"/>
                </a:highlight>
                <a:latin typeface="Consolas"/>
              </a:rPr>
              <a:t>std</a:t>
            </a:r>
            <a:r>
              <a:rPr lang="en-AU" dirty="0" smtClean="0">
                <a:highlight>
                  <a:srgbClr val="FFFFFF"/>
                </a:highlight>
                <a:latin typeface="Consolas"/>
              </a:rPr>
              <a:t>::</a:t>
            </a:r>
            <a:r>
              <a:rPr lang="en-AU" dirty="0" err="1" smtClean="0">
                <a:highlight>
                  <a:srgbClr val="FFFFFF"/>
                </a:highlight>
                <a:latin typeface="Consolas"/>
              </a:rPr>
              <a:t>endl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75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Basics of a C++ Program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829872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This is the second (and final) statement of our program:</a:t>
            </a:r>
          </a:p>
          <a:p>
            <a:pPr lvl="1"/>
            <a:endParaRPr lang="en-AU" dirty="0"/>
          </a:p>
          <a:p>
            <a:r>
              <a:rPr lang="en-AU" dirty="0" smtClean="0"/>
              <a:t>This is a </a:t>
            </a:r>
            <a:r>
              <a:rPr lang="en-AU" b="1" dirty="0" smtClean="0"/>
              <a:t>return</a:t>
            </a:r>
            <a:r>
              <a:rPr lang="en-AU" dirty="0" smtClean="0"/>
              <a:t> statement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 smtClean="0"/>
              <a:t>The </a:t>
            </a:r>
            <a:r>
              <a:rPr lang="en-AU" b="1" dirty="0" smtClean="0"/>
              <a:t>return</a:t>
            </a:r>
            <a:r>
              <a:rPr lang="en-AU" dirty="0" smtClean="0"/>
              <a:t> keyword is how you exit a function</a:t>
            </a:r>
          </a:p>
          <a:p>
            <a:pPr lvl="1"/>
            <a:r>
              <a:rPr lang="en-AU" dirty="0" smtClean="0"/>
              <a:t>A return in the main function is how you exit your program</a:t>
            </a:r>
          </a:p>
          <a:p>
            <a:pPr lvl="1"/>
            <a:r>
              <a:rPr lang="en-AU" dirty="0" smtClean="0"/>
              <a:t>Here, in the case of main, the </a:t>
            </a:r>
            <a:r>
              <a:rPr lang="en-AU" b="1" dirty="0" smtClean="0"/>
              <a:t>0</a:t>
            </a:r>
            <a:r>
              <a:rPr lang="en-AU" dirty="0" smtClean="0"/>
              <a:t> means success</a:t>
            </a:r>
          </a:p>
          <a:p>
            <a:pPr lvl="2"/>
            <a:r>
              <a:rPr lang="en-AU" dirty="0" smtClean="0"/>
              <a:t>Anything other that </a:t>
            </a:r>
            <a:r>
              <a:rPr lang="en-AU" b="1" dirty="0" smtClean="0"/>
              <a:t>0 </a:t>
            </a:r>
            <a:r>
              <a:rPr lang="en-AU" dirty="0" smtClean="0"/>
              <a:t>means your program failed for </a:t>
            </a:r>
            <a:r>
              <a:rPr lang="en-AU" b="1" dirty="0" smtClean="0"/>
              <a:t>main</a:t>
            </a:r>
            <a:r>
              <a:rPr lang="en-AU" dirty="0" smtClean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1264" y="1770370"/>
            <a:ext cx="1447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en-A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32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C++ was created between 1979 and 1983</a:t>
            </a:r>
          </a:p>
          <a:p>
            <a:pPr lvl="1"/>
            <a:r>
              <a:rPr lang="en-AU" dirty="0" smtClean="0"/>
              <a:t>C++ is constantly being updated, adding new features</a:t>
            </a:r>
          </a:p>
          <a:p>
            <a:pPr lvl="1"/>
            <a:r>
              <a:rPr lang="en-AU" dirty="0" smtClean="0"/>
              <a:t>The latest C++ standard is C++14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#include statement adds pre-written code from another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C++ program is made up of statements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C++ standard library provides functions we can use to do common tasks</a:t>
            </a:r>
          </a:p>
          <a:p>
            <a:pPr lvl="1"/>
            <a:r>
              <a:rPr lang="en-AU" dirty="0" smtClean="0"/>
              <a:t>Like print text using </a:t>
            </a:r>
            <a:r>
              <a:rPr lang="en-AU" dirty="0" err="1" smtClean="0"/>
              <a:t>std</a:t>
            </a:r>
            <a:r>
              <a:rPr lang="en-AU" dirty="0" smtClean="0"/>
              <a:t>::</a:t>
            </a:r>
            <a:r>
              <a:rPr lang="en-AU" dirty="0" err="1" smtClean="0"/>
              <a:t>cout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The main function is where your code starts executing from</a:t>
            </a:r>
          </a:p>
          <a:p>
            <a:pPr lvl="1"/>
            <a:r>
              <a:rPr lang="en-AU" dirty="0" smtClean="0"/>
              <a:t>The return keyword exits the main function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164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err="1" smtClean="0"/>
              <a:t>Prata</a:t>
            </a:r>
            <a:r>
              <a:rPr lang="en-AU" dirty="0" smtClean="0"/>
              <a:t>, S,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Ed, Addison-Wesley Professional (2011)</a:t>
            </a:r>
          </a:p>
          <a:p>
            <a:pPr lvl="1"/>
            <a:endParaRPr lang="en-AU" dirty="0"/>
          </a:p>
          <a:p>
            <a:r>
              <a:rPr lang="en-AU" dirty="0" smtClean="0"/>
              <a:t>Rao, S, </a:t>
            </a:r>
            <a:r>
              <a:rPr lang="en-AU" i="1" dirty="0" err="1" smtClean="0"/>
              <a:t>Sams</a:t>
            </a:r>
            <a:r>
              <a:rPr lang="en-AU" i="1" dirty="0" smtClean="0"/>
              <a:t> Teach Yourself C++ in One Hour a Day</a:t>
            </a:r>
            <a:r>
              <a:rPr lang="en-AU" dirty="0" smtClean="0"/>
              <a:t>, 7</a:t>
            </a:r>
            <a:r>
              <a:rPr lang="en-AU" baseline="30000" dirty="0" smtClean="0"/>
              <a:t>th</a:t>
            </a:r>
            <a:r>
              <a:rPr lang="en-AU" dirty="0" smtClean="0"/>
              <a:t> Ed, </a:t>
            </a:r>
            <a:r>
              <a:rPr lang="en-AU" dirty="0" err="1" smtClean="0"/>
              <a:t>Sams</a:t>
            </a:r>
            <a:r>
              <a:rPr lang="en-AU" dirty="0" smtClean="0"/>
              <a:t> (2012)</a:t>
            </a:r>
          </a:p>
          <a:p>
            <a:pPr lvl="1"/>
            <a:endParaRPr lang="en-AU" dirty="0"/>
          </a:p>
          <a:p>
            <a:r>
              <a:rPr lang="en-AU" dirty="0" smtClean="0"/>
              <a:t>Wikipedia 2015, </a:t>
            </a:r>
            <a:r>
              <a:rPr lang="en-AU" i="1" dirty="0" smtClean="0"/>
              <a:t>C++</a:t>
            </a:r>
            <a:r>
              <a:rPr lang="en-AU" dirty="0" smtClean="0"/>
              <a:t>, Wikipedia, viewed 12 October 2015</a:t>
            </a:r>
            <a:r>
              <a:rPr lang="en-AU" dirty="0"/>
              <a:t>, </a:t>
            </a:r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en.wikipedia.org/wiki/C%2B%2B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90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History of C++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 C++ code executes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Basic C++ syntax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Breakdown of a simple program</a:t>
            </a:r>
          </a:p>
          <a:p>
            <a:pPr lvl="1"/>
            <a:r>
              <a:rPr lang="en-AU" dirty="0" smtClean="0"/>
              <a:t>#include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ain function</a:t>
            </a:r>
          </a:p>
          <a:p>
            <a:pPr lvl="1"/>
            <a:r>
              <a:rPr lang="en-AU" dirty="0" err="1" smtClean="0"/>
              <a:t>cout</a:t>
            </a:r>
            <a:r>
              <a:rPr lang="en-AU" dirty="0" smtClean="0"/>
              <a:t> and </a:t>
            </a:r>
            <a:r>
              <a:rPr lang="en-AU" dirty="0" err="1" smtClean="0"/>
              <a:t>endl</a:t>
            </a:r>
            <a:endParaRPr lang="en-AU" dirty="0"/>
          </a:p>
          <a:p>
            <a:pPr lvl="1"/>
            <a:r>
              <a:rPr lang="en-AU" dirty="0" smtClean="0"/>
              <a:t>return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Brief History of C++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6305872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Between 1969 and 1972 </a:t>
            </a:r>
            <a:r>
              <a:rPr lang="en-AU" b="1" dirty="0" smtClean="0"/>
              <a:t>Dennis Richie </a:t>
            </a:r>
            <a:r>
              <a:rPr lang="en-AU" dirty="0" smtClean="0"/>
              <a:t>and </a:t>
            </a:r>
            <a:r>
              <a:rPr lang="en-AU" b="1" dirty="0" smtClean="0"/>
              <a:t>Ken Thompson</a:t>
            </a:r>
            <a:r>
              <a:rPr lang="en-AU" dirty="0" smtClean="0"/>
              <a:t> built the programming language C</a:t>
            </a:r>
            <a:endParaRPr lang="en-AU" dirty="0"/>
          </a:p>
          <a:p>
            <a:pPr lvl="1"/>
            <a:r>
              <a:rPr lang="en-AU" dirty="0" smtClean="0"/>
              <a:t>C was designed for writing low level, cross platform performance critical code, such as operating systems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1979 </a:t>
            </a:r>
            <a:r>
              <a:rPr lang="en-AU" b="1" dirty="0" smtClean="0"/>
              <a:t>Bjarne </a:t>
            </a:r>
            <a:r>
              <a:rPr lang="en-AU" b="1" dirty="0" err="1" smtClean="0"/>
              <a:t>Stroustrup</a:t>
            </a:r>
            <a:r>
              <a:rPr lang="en-AU" b="1" dirty="0" smtClean="0"/>
              <a:t> </a:t>
            </a:r>
            <a:r>
              <a:rPr lang="en-AU" dirty="0" smtClean="0"/>
              <a:t>began work on what he called </a:t>
            </a:r>
            <a:r>
              <a:rPr lang="en-AU" b="1" i="1" dirty="0" smtClean="0"/>
              <a:t>“C with Classes”</a:t>
            </a:r>
          </a:p>
          <a:p>
            <a:pPr lvl="1"/>
            <a:r>
              <a:rPr lang="en-AU" dirty="0" smtClean="0"/>
              <a:t>C with Classes added features of </a:t>
            </a:r>
            <a:r>
              <a:rPr lang="en-AU" b="1" dirty="0" smtClean="0"/>
              <a:t>object-oriented</a:t>
            </a:r>
            <a:r>
              <a:rPr lang="en-AU" dirty="0" smtClean="0"/>
              <a:t> programming from another language called </a:t>
            </a:r>
            <a:r>
              <a:rPr lang="en-AU" dirty="0" err="1" smtClean="0"/>
              <a:t>Simula</a:t>
            </a:r>
            <a:r>
              <a:rPr lang="en-AU" dirty="0" smtClean="0"/>
              <a:t> on top of C</a:t>
            </a:r>
          </a:p>
        </p:txBody>
      </p:sp>
      <p:pic>
        <p:nvPicPr>
          <p:cNvPr id="1026" name="Picture 2" descr="D:\AIE_SVN\2015\introduction_to_cpp\Topics\Introduction to CPP\7099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84" y="2837185"/>
            <a:ext cx="1371600" cy="16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AIE_SVN\2015\introduction_to_cpp\Topics\Introduction to CPP\Ken_n_denn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41" y="1079272"/>
            <a:ext cx="1857375" cy="12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History of C++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906072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In 1983 </a:t>
            </a:r>
            <a:r>
              <a:rPr lang="en-AU" b="1" i="1" dirty="0"/>
              <a:t>C With Classes </a:t>
            </a:r>
            <a:r>
              <a:rPr lang="en-AU" dirty="0" smtClean="0"/>
              <a:t>was renamed to C++ as more features were added</a:t>
            </a:r>
          </a:p>
          <a:p>
            <a:pPr lvl="1"/>
            <a:endParaRPr lang="en-AU" dirty="0"/>
          </a:p>
          <a:p>
            <a:r>
              <a:rPr lang="en-AU" dirty="0" smtClean="0"/>
              <a:t>In 1989 C++ ‘2.0’ was completed adding many of the additional features that defines C++ today including </a:t>
            </a:r>
            <a:r>
              <a:rPr lang="en-AU" b="1" dirty="0" smtClean="0"/>
              <a:t>templates</a:t>
            </a:r>
            <a:r>
              <a:rPr lang="en-AU" dirty="0" smtClean="0"/>
              <a:t>, </a:t>
            </a:r>
            <a:r>
              <a:rPr lang="en-AU" b="1" dirty="0" smtClean="0"/>
              <a:t>exceptions</a:t>
            </a:r>
            <a:r>
              <a:rPr lang="en-AU" dirty="0" smtClean="0"/>
              <a:t> and </a:t>
            </a:r>
            <a:r>
              <a:rPr lang="en-AU" b="1" dirty="0" smtClean="0"/>
              <a:t>namespaces</a:t>
            </a:r>
          </a:p>
          <a:p>
            <a:pPr lvl="1"/>
            <a:endParaRPr lang="en-AU" dirty="0"/>
          </a:p>
          <a:p>
            <a:r>
              <a:rPr lang="en-AU" dirty="0" smtClean="0"/>
              <a:t>In 1998 C++ was standardized by the </a:t>
            </a:r>
            <a:r>
              <a:rPr lang="en-AU" b="1" dirty="0" smtClean="0"/>
              <a:t>ISO</a:t>
            </a:r>
          </a:p>
          <a:p>
            <a:pPr lvl="1"/>
            <a:endParaRPr lang="en-AU" dirty="0"/>
          </a:p>
          <a:p>
            <a:r>
              <a:rPr lang="en-AU" dirty="0" smtClean="0"/>
              <a:t>In 2003 a new standard was released that updated and fixed many small problems with the original standard, called </a:t>
            </a:r>
            <a:r>
              <a:rPr lang="en-AU" b="1" dirty="0" smtClean="0"/>
              <a:t>C++03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9642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History of C++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906072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In 2011 the language was updated again, now </a:t>
            </a:r>
            <a:r>
              <a:rPr lang="en-AU" b="1" dirty="0" smtClean="0"/>
              <a:t>C++11</a:t>
            </a:r>
            <a:r>
              <a:rPr lang="en-AU" dirty="0" smtClean="0"/>
              <a:t>, adding many, many new features to both the core language and the standard library included with most C++ implementations</a:t>
            </a:r>
          </a:p>
          <a:p>
            <a:pPr lvl="1"/>
            <a:endParaRPr lang="en-AU" dirty="0"/>
          </a:p>
          <a:p>
            <a:r>
              <a:rPr lang="en-AU" b="1" dirty="0" smtClean="0"/>
              <a:t>C++14 </a:t>
            </a:r>
            <a:r>
              <a:rPr lang="en-AU" dirty="0" smtClean="0"/>
              <a:t>followed, fixing slight inaccuracies with </a:t>
            </a:r>
            <a:r>
              <a:rPr lang="en-AU" b="1" dirty="0" smtClean="0"/>
              <a:t>C++11 </a:t>
            </a:r>
            <a:r>
              <a:rPr lang="en-AU" dirty="0" smtClean="0"/>
              <a:t>and adding a few new features</a:t>
            </a:r>
          </a:p>
          <a:p>
            <a:pPr lvl="1"/>
            <a:endParaRPr lang="en-AU" dirty="0"/>
          </a:p>
          <a:p>
            <a:r>
              <a:rPr lang="en-AU" dirty="0" smtClean="0"/>
              <a:t>Another update is on the way, currently referred to as </a:t>
            </a:r>
            <a:r>
              <a:rPr lang="en-AU" b="1" dirty="0" smtClean="0"/>
              <a:t>C++17</a:t>
            </a:r>
            <a:r>
              <a:rPr lang="en-AU" dirty="0" smtClean="0"/>
              <a:t>, that plans to add more major updates to the language</a:t>
            </a:r>
          </a:p>
        </p:txBody>
      </p:sp>
    </p:spTree>
    <p:extLst>
      <p:ext uri="{BB962C8B-B14F-4D97-AF65-F5344CB8AC3E}">
        <p14:creationId xmlns:p14="http://schemas.microsoft.com/office/powerpoint/2010/main" val="8031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C++ code executes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C++ is a </a:t>
            </a:r>
            <a:r>
              <a:rPr lang="en-AU" b="1" dirty="0" smtClean="0"/>
              <a:t>statically compiled </a:t>
            </a:r>
            <a:r>
              <a:rPr lang="en-AU" dirty="0" smtClean="0"/>
              <a:t>language</a:t>
            </a:r>
          </a:p>
          <a:p>
            <a:pPr lvl="1"/>
            <a:r>
              <a:rPr lang="en-AU" dirty="0" smtClean="0"/>
              <a:t>This means you write your code, then run a </a:t>
            </a:r>
            <a:br>
              <a:rPr lang="en-AU" dirty="0" smtClean="0"/>
            </a:br>
            <a:r>
              <a:rPr lang="en-AU" dirty="0" smtClean="0"/>
              <a:t>program called a </a:t>
            </a:r>
            <a:r>
              <a:rPr lang="en-AU" b="1" dirty="0" smtClean="0"/>
              <a:t>compiler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compiler reads the code you wrote </a:t>
            </a:r>
            <a:br>
              <a:rPr lang="en-AU" dirty="0" smtClean="0"/>
            </a:br>
            <a:r>
              <a:rPr lang="en-AU" dirty="0" smtClean="0"/>
              <a:t>and generates an </a:t>
            </a:r>
            <a:r>
              <a:rPr lang="en-AU" b="1" dirty="0" smtClean="0"/>
              <a:t>executable</a:t>
            </a:r>
          </a:p>
          <a:p>
            <a:pPr lvl="1"/>
            <a:r>
              <a:rPr lang="en-AU" dirty="0" smtClean="0"/>
              <a:t>This executable contains the machine code </a:t>
            </a:r>
            <a:br>
              <a:rPr lang="en-AU" dirty="0" smtClean="0"/>
            </a:br>
            <a:r>
              <a:rPr lang="en-AU" dirty="0" smtClean="0"/>
              <a:t>that your computer executes</a:t>
            </a:r>
            <a:endParaRPr lang="en-AU" dirty="0"/>
          </a:p>
        </p:txBody>
      </p:sp>
      <p:pic>
        <p:nvPicPr>
          <p:cNvPr id="2050" name="Picture 2" descr="D:\AIE_SVN\2015\introduction_to_cpp\Topics\Introduction to CPP\SR2hUhQN_40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00" y="1005086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IE_SVN\2015\introduction_to_cpp\Topics\Introduction to CPP\g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290" y="3427065"/>
            <a:ext cx="1099094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AIE_SVN\2015\introduction_to_cpp\Topics\Introduction to CPP\LLVM-3-0-Officially-Releas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15" y="2268909"/>
            <a:ext cx="1735025" cy="9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Basics of a C++ Program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451385" y="1779662"/>
            <a:ext cx="61075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</a:p>
          <a:p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 </a:t>
            </a:r>
            <a:r>
              <a:rPr lang="en-AU" dirty="0" smtClean="0">
                <a:highlight>
                  <a:srgbClr val="FFFFFF"/>
                </a:highlight>
                <a:latin typeface="Consolas"/>
              </a:rPr>
              <a:t>&lt;&lt; </a:t>
            </a:r>
            <a:r>
              <a:rPr lang="en-AU" dirty="0" err="1" smtClean="0">
                <a:highlight>
                  <a:srgbClr val="FFFFFF"/>
                </a:highlight>
                <a:latin typeface="Consolas"/>
              </a:rPr>
              <a:t>std</a:t>
            </a:r>
            <a:r>
              <a:rPr lang="en-AU" dirty="0" smtClean="0">
                <a:highlight>
                  <a:srgbClr val="FFFFFF"/>
                </a:highlight>
                <a:latin typeface="Consolas"/>
              </a:rPr>
              <a:t>::</a:t>
            </a:r>
            <a:r>
              <a:rPr lang="en-AU" dirty="0" err="1" smtClean="0">
                <a:highlight>
                  <a:srgbClr val="FFFFFF"/>
                </a:highlight>
                <a:latin typeface="Consolas"/>
              </a:rPr>
              <a:t>endl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Basics of a C++ Program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#include </a:t>
            </a:r>
            <a:r>
              <a:rPr lang="en-AU" dirty="0" smtClean="0"/>
              <a:t>keyword is how we add existing, pre-written code to our program</a:t>
            </a:r>
          </a:p>
          <a:p>
            <a:pPr lvl="1"/>
            <a:r>
              <a:rPr lang="en-AU" dirty="0" smtClean="0"/>
              <a:t>C++ has a large set of premade code called the ‘standard library’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this program, we want to print out some text to the screen</a:t>
            </a:r>
          </a:p>
          <a:p>
            <a:pPr lvl="1"/>
            <a:r>
              <a:rPr lang="en-AU" dirty="0" smtClean="0"/>
              <a:t>The code that lets us do this is inside the </a:t>
            </a:r>
            <a:r>
              <a:rPr lang="en-AU" b="1" dirty="0" err="1" smtClean="0"/>
              <a:t>iostream</a:t>
            </a:r>
            <a:r>
              <a:rPr lang="en-AU" dirty="0" smtClean="0"/>
              <a:t> module of the standard library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155926"/>
            <a:ext cx="2590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A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A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88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Basics of a C++ Program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This is what we call a </a:t>
            </a:r>
            <a:r>
              <a:rPr lang="en-AU" b="1" dirty="0" smtClean="0"/>
              <a:t>function</a:t>
            </a:r>
            <a:r>
              <a:rPr lang="en-AU" dirty="0" smtClean="0"/>
              <a:t>: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Functions let us group chunks of code together that define actions to perform when we execute the function</a:t>
            </a:r>
          </a:p>
          <a:p>
            <a:pPr lvl="1"/>
            <a:r>
              <a:rPr lang="en-AU" dirty="0" smtClean="0"/>
              <a:t>Think of it like a chef’s recipe, and “executing” the function is like cooking with the recipe</a:t>
            </a:r>
          </a:p>
          <a:p>
            <a:pPr lvl="1"/>
            <a:r>
              <a:rPr lang="en-AU" dirty="0" smtClean="0"/>
              <a:t>The code being grouped goes between the </a:t>
            </a:r>
            <a:r>
              <a:rPr lang="en-AU" b="1" dirty="0" smtClean="0"/>
              <a:t>{ } </a:t>
            </a:r>
            <a:r>
              <a:rPr lang="en-AU" dirty="0" smtClean="0"/>
              <a:t>and is called a </a:t>
            </a:r>
            <a:r>
              <a:rPr lang="en-AU" b="1" dirty="0" smtClean="0"/>
              <a:t>block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important part here is where it says ‘</a:t>
            </a:r>
            <a:r>
              <a:rPr lang="en-AU" b="1" dirty="0" smtClean="0"/>
              <a:t>main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This is the name of the function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When you compile a C++ program, it looks through the program for a function called </a:t>
            </a:r>
            <a:r>
              <a:rPr lang="en-AU" b="1" dirty="0" smtClean="0"/>
              <a:t>main</a:t>
            </a:r>
            <a:r>
              <a:rPr lang="en-AU" dirty="0" smtClean="0"/>
              <a:t> and sets it as the starting point of your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8476" y="1563638"/>
            <a:ext cx="5715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883</Words>
  <Application>Microsoft Office PowerPoint</Application>
  <PresentationFormat>On-screen Show (16:9)</PresentationFormat>
  <Paragraphs>128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Introduction to C++</vt:lpstr>
      <vt:lpstr>Contents</vt:lpstr>
      <vt:lpstr>Brief History of C++</vt:lpstr>
      <vt:lpstr>History of C++</vt:lpstr>
      <vt:lpstr>History of C++</vt:lpstr>
      <vt:lpstr>How C++ code executes</vt:lpstr>
      <vt:lpstr>The Basics of a C++ Program</vt:lpstr>
      <vt:lpstr>The Basics of a C++ Program</vt:lpstr>
      <vt:lpstr>The Basics of a C++ Program</vt:lpstr>
      <vt:lpstr>The Basics of a C++ Program</vt:lpstr>
      <vt:lpstr>The Basics of a C++ Program</vt:lpstr>
      <vt:lpstr>The Basics of a C++ Program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31</cp:revision>
  <dcterms:created xsi:type="dcterms:W3CDTF">2014-07-14T04:04:52Z</dcterms:created>
  <dcterms:modified xsi:type="dcterms:W3CDTF">2016-01-27T05:11:08Z</dcterms:modified>
</cp:coreProperties>
</file>