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3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71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33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27/01/2016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Known</a:t>
            </a:r>
            <a:r>
              <a:rPr lang="en-AU" baseline="0" dirty="0" smtClean="0"/>
              <a:t> as a pre-test loop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4350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650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Known as a post-test loop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9297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Loops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 smtClean="0"/>
              <a:t>Last modified </a:t>
            </a:r>
            <a:r>
              <a:rPr lang="en-AU" dirty="0" smtClean="0"/>
              <a:t>27/01/2016 </a:t>
            </a:r>
            <a:r>
              <a:rPr lang="en-AU" dirty="0" smtClean="0"/>
              <a:t>by Conan Bourke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Programming – </a:t>
            </a:r>
            <a:r>
              <a:rPr lang="en-AU" dirty="0" smtClean="0"/>
              <a:t>Introduction to C++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For loop Examples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07835" y="1203598"/>
            <a:ext cx="7777163" cy="3384550"/>
          </a:xfrm>
        </p:spPr>
        <p:txBody>
          <a:bodyPr/>
          <a:lstStyle/>
          <a:p>
            <a:r>
              <a:rPr lang="en-AU" smtClean="0"/>
              <a:t>Take a guess what is printed for each of the following:</a:t>
            </a:r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80006" y="2347737"/>
            <a:ext cx="3312368" cy="9771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AU" sz="1000" dirty="0">
                <a:latin typeface="Consolas"/>
                <a:ea typeface="Calibri"/>
                <a:cs typeface="Times New Roman"/>
              </a:rPr>
              <a:t> </a:t>
            </a: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numberOfIterations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= 10;</a:t>
            </a:r>
            <a:endParaRPr lang="en-AU" sz="1000" dirty="0" smtClean="0">
              <a:solidFill>
                <a:srgbClr val="0000FF"/>
              </a:solidFill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</a:t>
            </a:r>
            <a:r>
              <a:rPr lang="en-AU" sz="1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or 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AU" sz="10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i = 0; i &lt; numberOfIterations; i++)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{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     </a:t>
            </a: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std</a:t>
            </a:r>
            <a:r>
              <a:rPr lang="en-AU" sz="1000" dirty="0">
                <a:latin typeface="Consolas"/>
                <a:ea typeface="Calibri"/>
                <a:cs typeface="Times New Roman"/>
              </a:rPr>
              <a:t>::</a:t>
            </a:r>
            <a:r>
              <a:rPr lang="en-AU" sz="1000" dirty="0" err="1">
                <a:latin typeface="Consolas"/>
                <a:ea typeface="Calibri"/>
                <a:cs typeface="Times New Roman"/>
              </a:rPr>
              <a:t>cout</a:t>
            </a:r>
            <a:r>
              <a:rPr lang="en-AU" sz="1000" dirty="0">
                <a:latin typeface="Consolas"/>
                <a:ea typeface="Calibri"/>
                <a:cs typeface="Times New Roman"/>
              </a:rPr>
              <a:t> &lt;&lt; </a:t>
            </a:r>
            <a:r>
              <a:rPr lang="en-AU" sz="1000" dirty="0" err="1">
                <a:latin typeface="Consolas"/>
                <a:ea typeface="Calibri"/>
                <a:cs typeface="Times New Roman"/>
              </a:rPr>
              <a:t>i</a:t>
            </a:r>
            <a:r>
              <a:rPr lang="en-AU" sz="1000" dirty="0">
                <a:latin typeface="Consolas"/>
                <a:ea typeface="Calibri"/>
                <a:cs typeface="Times New Roman"/>
              </a:rPr>
              <a:t> &lt;&lt; </a:t>
            </a:r>
            <a:r>
              <a:rPr lang="en-AU" sz="1000" dirty="0" err="1">
                <a:latin typeface="Consolas"/>
                <a:ea typeface="Calibri"/>
                <a:cs typeface="Times New Roman"/>
              </a:rPr>
              <a:t>std</a:t>
            </a:r>
            <a:r>
              <a:rPr lang="en-AU" sz="1000" dirty="0">
                <a:latin typeface="Consolas"/>
                <a:ea typeface="Calibri"/>
                <a:cs typeface="Times New Roman"/>
              </a:rPr>
              <a:t>::</a:t>
            </a:r>
            <a:r>
              <a:rPr lang="en-AU" sz="1000" dirty="0" err="1">
                <a:latin typeface="Consolas"/>
                <a:ea typeface="Calibri"/>
                <a:cs typeface="Times New Roman"/>
              </a:rPr>
              <a:t>endl</a:t>
            </a:r>
            <a:r>
              <a:rPr lang="en-AU" sz="1000" dirty="0">
                <a:latin typeface="Consolas"/>
                <a:ea typeface="Calibri"/>
                <a:cs typeface="Times New Roman"/>
              </a:rPr>
              <a:t>;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}</a:t>
            </a:r>
            <a:endParaRPr lang="en-AU" sz="1200" dirty="0">
              <a:ea typeface="Calibri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7984" y="2347736"/>
            <a:ext cx="3312368" cy="9771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for 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AU" sz="10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i = 0; </a:t>
            </a: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i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&lt;= 10; i++)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{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     </a:t>
            </a: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std</a:t>
            </a:r>
            <a:r>
              <a:rPr lang="en-AU" sz="1000" dirty="0">
                <a:latin typeface="Consolas"/>
                <a:ea typeface="Calibri"/>
                <a:cs typeface="Times New Roman"/>
              </a:rPr>
              <a:t>::</a:t>
            </a:r>
            <a:r>
              <a:rPr lang="en-AU" sz="1000" dirty="0" err="1">
                <a:latin typeface="Consolas"/>
                <a:ea typeface="Calibri"/>
                <a:cs typeface="Times New Roman"/>
              </a:rPr>
              <a:t>cout</a:t>
            </a:r>
            <a:r>
              <a:rPr lang="en-AU" sz="1000" dirty="0">
                <a:latin typeface="Consolas"/>
                <a:ea typeface="Calibri"/>
                <a:cs typeface="Times New Roman"/>
              </a:rPr>
              <a:t> &lt;&lt; </a:t>
            </a:r>
            <a:r>
              <a:rPr lang="en-AU" sz="1000" dirty="0" err="1">
                <a:latin typeface="Consolas"/>
                <a:ea typeface="Calibri"/>
                <a:cs typeface="Times New Roman"/>
              </a:rPr>
              <a:t>i</a:t>
            </a:r>
            <a:r>
              <a:rPr lang="en-AU" sz="1000" dirty="0">
                <a:latin typeface="Consolas"/>
                <a:ea typeface="Calibri"/>
                <a:cs typeface="Times New Roman"/>
              </a:rPr>
              <a:t> &lt;&lt; </a:t>
            </a:r>
            <a:r>
              <a:rPr lang="en-AU" sz="1000" dirty="0" err="1">
                <a:latin typeface="Consolas"/>
                <a:ea typeface="Calibri"/>
                <a:cs typeface="Times New Roman"/>
              </a:rPr>
              <a:t>std</a:t>
            </a:r>
            <a:r>
              <a:rPr lang="en-AU" sz="1000" dirty="0">
                <a:latin typeface="Consolas"/>
                <a:ea typeface="Calibri"/>
                <a:cs typeface="Times New Roman"/>
              </a:rPr>
              <a:t>::</a:t>
            </a:r>
            <a:r>
              <a:rPr lang="en-AU" sz="1000" dirty="0" err="1">
                <a:latin typeface="Consolas"/>
                <a:ea typeface="Calibri"/>
                <a:cs typeface="Times New Roman"/>
              </a:rPr>
              <a:t>endl</a:t>
            </a:r>
            <a:r>
              <a:rPr lang="en-AU" sz="1000" dirty="0">
                <a:latin typeface="Consolas"/>
                <a:ea typeface="Calibri"/>
                <a:cs typeface="Times New Roman"/>
              </a:rPr>
              <a:t>;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AU" sz="1000" dirty="0" smtClean="0">
              <a:latin typeface="Consolas"/>
              <a:ea typeface="Calibri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0006" y="3499723"/>
            <a:ext cx="3312368" cy="800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for 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AU" sz="10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i = 10; </a:t>
            </a: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i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&gt; 0; </a:t>
            </a: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i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--)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{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     </a:t>
            </a: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std</a:t>
            </a:r>
            <a:r>
              <a:rPr lang="en-AU" sz="1000" dirty="0">
                <a:latin typeface="Consolas"/>
                <a:ea typeface="Calibri"/>
                <a:cs typeface="Times New Roman"/>
              </a:rPr>
              <a:t>::</a:t>
            </a:r>
            <a:r>
              <a:rPr lang="en-AU" sz="1000" dirty="0" err="1">
                <a:latin typeface="Consolas"/>
                <a:ea typeface="Calibri"/>
                <a:cs typeface="Times New Roman"/>
              </a:rPr>
              <a:t>cout</a:t>
            </a:r>
            <a:r>
              <a:rPr lang="en-AU" sz="1000" dirty="0">
                <a:latin typeface="Consolas"/>
                <a:ea typeface="Calibri"/>
                <a:cs typeface="Times New Roman"/>
              </a:rPr>
              <a:t> &lt;&lt; </a:t>
            </a:r>
            <a:r>
              <a:rPr lang="en-AU" sz="1000" dirty="0" err="1">
                <a:latin typeface="Consolas"/>
                <a:ea typeface="Calibri"/>
                <a:cs typeface="Times New Roman"/>
              </a:rPr>
              <a:t>i</a:t>
            </a:r>
            <a:r>
              <a:rPr lang="en-AU" sz="1000" dirty="0">
                <a:latin typeface="Consolas"/>
                <a:ea typeface="Calibri"/>
                <a:cs typeface="Times New Roman"/>
              </a:rPr>
              <a:t> &lt;&lt; </a:t>
            </a:r>
            <a:r>
              <a:rPr lang="en-AU" sz="1000" dirty="0" err="1">
                <a:latin typeface="Consolas"/>
                <a:ea typeface="Calibri"/>
                <a:cs typeface="Times New Roman"/>
              </a:rPr>
              <a:t>std</a:t>
            </a:r>
            <a:r>
              <a:rPr lang="en-AU" sz="1000" dirty="0">
                <a:latin typeface="Consolas"/>
                <a:ea typeface="Calibri"/>
                <a:cs typeface="Times New Roman"/>
              </a:rPr>
              <a:t>::</a:t>
            </a:r>
            <a:r>
              <a:rPr lang="en-AU" sz="1000" dirty="0" err="1">
                <a:latin typeface="Consolas"/>
                <a:ea typeface="Calibri"/>
                <a:cs typeface="Times New Roman"/>
              </a:rPr>
              <a:t>endl</a:t>
            </a:r>
            <a:r>
              <a:rPr lang="en-AU" sz="1000" dirty="0">
                <a:latin typeface="Consolas"/>
                <a:ea typeface="Calibri"/>
                <a:cs typeface="Times New Roman"/>
              </a:rPr>
              <a:t>;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}</a:t>
            </a:r>
            <a:endParaRPr lang="en-AU" sz="1200" dirty="0">
              <a:ea typeface="Calibri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22717" y="3499723"/>
            <a:ext cx="3312368" cy="800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</a:t>
            </a:r>
            <a:r>
              <a:rPr lang="en-AU" sz="1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or 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AU" sz="10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i = 0; </a:t>
            </a: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i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&gt; 0; </a:t>
            </a: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i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++)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{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     </a:t>
            </a: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std</a:t>
            </a:r>
            <a:r>
              <a:rPr lang="en-AU" sz="1000" dirty="0">
                <a:latin typeface="Consolas"/>
                <a:ea typeface="Calibri"/>
                <a:cs typeface="Times New Roman"/>
              </a:rPr>
              <a:t>::</a:t>
            </a:r>
            <a:r>
              <a:rPr lang="en-AU" sz="1000" dirty="0" err="1">
                <a:latin typeface="Consolas"/>
                <a:ea typeface="Calibri"/>
                <a:cs typeface="Times New Roman"/>
              </a:rPr>
              <a:t>cout</a:t>
            </a:r>
            <a:r>
              <a:rPr lang="en-AU" sz="1000" dirty="0">
                <a:latin typeface="Consolas"/>
                <a:ea typeface="Calibri"/>
                <a:cs typeface="Times New Roman"/>
              </a:rPr>
              <a:t> &lt;&lt; </a:t>
            </a:r>
            <a:r>
              <a:rPr lang="en-AU" sz="1000" dirty="0" err="1">
                <a:latin typeface="Consolas"/>
                <a:ea typeface="Calibri"/>
                <a:cs typeface="Times New Roman"/>
              </a:rPr>
              <a:t>i</a:t>
            </a:r>
            <a:r>
              <a:rPr lang="en-AU" sz="1000" dirty="0">
                <a:latin typeface="Consolas"/>
                <a:ea typeface="Calibri"/>
                <a:cs typeface="Times New Roman"/>
              </a:rPr>
              <a:t> &lt;&lt; </a:t>
            </a:r>
            <a:r>
              <a:rPr lang="en-AU" sz="1000" dirty="0" err="1">
                <a:latin typeface="Consolas"/>
                <a:ea typeface="Calibri"/>
                <a:cs typeface="Times New Roman"/>
              </a:rPr>
              <a:t>std</a:t>
            </a:r>
            <a:r>
              <a:rPr lang="en-AU" sz="1000" dirty="0">
                <a:latin typeface="Consolas"/>
                <a:ea typeface="Calibri"/>
                <a:cs typeface="Times New Roman"/>
              </a:rPr>
              <a:t>::</a:t>
            </a:r>
            <a:r>
              <a:rPr lang="en-AU" sz="1000" dirty="0" err="1">
                <a:latin typeface="Consolas"/>
                <a:ea typeface="Calibri"/>
                <a:cs typeface="Times New Roman"/>
              </a:rPr>
              <a:t>endl</a:t>
            </a:r>
            <a:r>
              <a:rPr lang="en-AU" sz="1000" dirty="0">
                <a:latin typeface="Consolas"/>
                <a:ea typeface="Calibri"/>
                <a:cs typeface="Times New Roman"/>
              </a:rPr>
              <a:t>;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}</a:t>
            </a:r>
            <a:endParaRPr lang="en-AU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1647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But I’d like to get off now!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/>
          </a:bodyPr>
          <a:lstStyle/>
          <a:p>
            <a:r>
              <a:rPr lang="en-AU" dirty="0" smtClean="0"/>
              <a:t>Any loop can be exited at any point through the use of the </a:t>
            </a:r>
            <a:r>
              <a:rPr lang="en-AU" dirty="0" smtClean="0">
                <a:solidFill>
                  <a:srgbClr val="FFFF00"/>
                </a:solidFill>
              </a:rPr>
              <a:t>break</a:t>
            </a:r>
            <a:r>
              <a:rPr lang="en-AU" dirty="0" smtClean="0"/>
              <a:t> statement</a:t>
            </a:r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r>
              <a:rPr lang="en-AU" dirty="0" smtClean="0"/>
              <a:t>What is the output of the above code?</a:t>
            </a:r>
            <a:endParaRPr lang="en-A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092896" y="2211710"/>
            <a:ext cx="4824536" cy="1685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</a:t>
            </a:r>
            <a:r>
              <a:rPr lang="en-AU" sz="1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or 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AU" sz="10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i = 0; i &lt; 10; i++)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{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AU" sz="1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 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i &gt; 4)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    {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AU" sz="1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break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; </a:t>
            </a:r>
            <a:r>
              <a:rPr lang="en-AU" sz="1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//Exits the loop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    }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 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    std::</a:t>
            </a: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cout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&lt;&lt; i &lt;&lt; std::</a:t>
            </a: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endl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;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}</a:t>
            </a:r>
            <a:endParaRPr lang="en-AU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199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Continuing on...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1849880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The </a:t>
            </a:r>
            <a:r>
              <a:rPr lang="en-AU" dirty="0" smtClean="0">
                <a:solidFill>
                  <a:srgbClr val="FFFF00"/>
                </a:solidFill>
              </a:rPr>
              <a:t>continue</a:t>
            </a:r>
            <a:r>
              <a:rPr lang="en-AU" dirty="0" smtClean="0"/>
              <a:t> statement is a loop control statement, much like the </a:t>
            </a:r>
            <a:r>
              <a:rPr lang="en-AU" dirty="0" smtClean="0">
                <a:solidFill>
                  <a:srgbClr val="FFFF00"/>
                </a:solidFill>
              </a:rPr>
              <a:t>break</a:t>
            </a:r>
            <a:r>
              <a:rPr lang="en-AU" dirty="0" smtClean="0"/>
              <a:t> statement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Instead of terminating the loop, it causes execution to recommence at the top of the loop</a:t>
            </a:r>
            <a:endParaRPr lang="en-A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534834" y="3049943"/>
            <a:ext cx="5940660" cy="186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for 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AU" sz="10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i = 0; i &lt; 10; i++)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{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AU" sz="1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 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i % 2 == 0)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    {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AU" sz="1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continue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;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       //go directly to the top, execute the expression and check the condition.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    }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 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    std::</a:t>
            </a: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cout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&lt;&lt; i &lt;&lt; std::</a:t>
            </a: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endl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;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}</a:t>
            </a:r>
            <a:endParaRPr lang="en-AU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4295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Loops allow us to repeat blocks of code multiple times while the conditional is true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You can use any type of loop, however some loops are better suited to certain types of problems</a:t>
            </a:r>
          </a:p>
          <a:p>
            <a:pPr lvl="1"/>
            <a:r>
              <a:rPr lang="en-AU" dirty="0" smtClean="0"/>
              <a:t>In particular, </a:t>
            </a:r>
            <a:r>
              <a:rPr lang="en-AU" dirty="0" smtClean="0">
                <a:solidFill>
                  <a:srgbClr val="FFFF00"/>
                </a:solidFill>
              </a:rPr>
              <a:t>for loops</a:t>
            </a:r>
            <a:r>
              <a:rPr lang="en-AU" dirty="0" smtClean="0"/>
              <a:t> work well with </a:t>
            </a:r>
            <a:r>
              <a:rPr lang="en-AU" dirty="0" smtClean="0">
                <a:solidFill>
                  <a:srgbClr val="FFFF00"/>
                </a:solidFill>
              </a:rPr>
              <a:t>arrays</a:t>
            </a:r>
            <a:r>
              <a:rPr lang="en-AU" dirty="0" smtClean="0"/>
              <a:t>!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 </a:t>
            </a:r>
            <a:r>
              <a:rPr lang="en-AU" dirty="0" smtClean="0">
                <a:solidFill>
                  <a:srgbClr val="FFFF00"/>
                </a:solidFill>
              </a:rPr>
              <a:t>break</a:t>
            </a:r>
            <a:r>
              <a:rPr lang="en-AU" dirty="0" smtClean="0"/>
              <a:t> and </a:t>
            </a:r>
            <a:r>
              <a:rPr lang="en-AU" dirty="0" smtClean="0">
                <a:solidFill>
                  <a:srgbClr val="FFFF00"/>
                </a:solidFill>
              </a:rPr>
              <a:t>continue</a:t>
            </a:r>
            <a:r>
              <a:rPr lang="en-AU" dirty="0" smtClean="0"/>
              <a:t> statements allow us to have limited control of the loop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295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References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/>
          </a:bodyPr>
          <a:lstStyle/>
          <a:p>
            <a:r>
              <a:rPr lang="en-AU" dirty="0" err="1" smtClean="0"/>
              <a:t>Prata</a:t>
            </a:r>
            <a:r>
              <a:rPr lang="en-AU" dirty="0" smtClean="0"/>
              <a:t>, S, </a:t>
            </a:r>
            <a:r>
              <a:rPr lang="en-AU" i="1" dirty="0" smtClean="0"/>
              <a:t>C++ Primer Plus</a:t>
            </a:r>
            <a:r>
              <a:rPr lang="en-AU" dirty="0" smtClean="0"/>
              <a:t>, 6</a:t>
            </a:r>
            <a:r>
              <a:rPr lang="en-AU" baseline="30000" dirty="0" smtClean="0"/>
              <a:t>th</a:t>
            </a:r>
            <a:r>
              <a:rPr lang="en-AU" dirty="0" smtClean="0"/>
              <a:t> Edition, Addison-Wesley Professional (2011)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462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Contents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Loops and Algorithms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While Loops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Main Game Loop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Do While Loops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For Loops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6846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Loops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A loop is similar to an if statement, however the statement is repeatedly executed as long as the conditional expression is true</a:t>
            </a:r>
          </a:p>
          <a:p>
            <a:endParaRPr lang="en-AU" dirty="0" smtClean="0"/>
          </a:p>
          <a:p>
            <a:r>
              <a:rPr lang="en-AU" dirty="0" smtClean="0"/>
              <a:t>Many, many algorithms require repetition</a:t>
            </a:r>
          </a:p>
          <a:p>
            <a:pPr lvl="1"/>
            <a:r>
              <a:rPr lang="en-AU" dirty="0" smtClean="0"/>
              <a:t>Without loops, we would need to type the same thing out again and again and again and...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199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Loops </a:t>
            </a:r>
            <a:r>
              <a:rPr lang="en-AU" smtClean="0"/>
              <a:t>&amp; Algorithms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518457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sz="2000" dirty="0" smtClean="0"/>
              <a:t>Suppose we wish to find the location of the number 100 in the following table.</a:t>
            </a:r>
          </a:p>
          <a:p>
            <a:pPr>
              <a:buNone/>
            </a:pPr>
            <a:endParaRPr lang="en-AU" sz="2400" dirty="0" smtClean="0"/>
          </a:p>
          <a:p>
            <a:endParaRPr lang="en-AU" sz="2400" dirty="0" smtClean="0"/>
          </a:p>
          <a:p>
            <a:r>
              <a:rPr lang="en-AU" sz="2000" dirty="0" smtClean="0"/>
              <a:t>We can easily see that this number is at location 7, but a computer must search the list one location at a time.</a:t>
            </a:r>
            <a:endParaRPr lang="en-AU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99592" y="1923678"/>
          <a:ext cx="3769997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5643"/>
                <a:gridCol w="357505"/>
                <a:gridCol w="357505"/>
                <a:gridCol w="428943"/>
                <a:gridCol w="357505"/>
                <a:gridCol w="428943"/>
                <a:gridCol w="428943"/>
                <a:gridCol w="428943"/>
                <a:gridCol w="2860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>
                          <a:solidFill>
                            <a:schemeClr val="bg1"/>
                          </a:solidFill>
                        </a:rPr>
                        <a:t>Location</a:t>
                      </a:r>
                      <a:endParaRPr lang="en-AU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AU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AU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AU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AU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AU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AU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AU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AU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Number</a:t>
                      </a:r>
                      <a:endParaRPr lang="en-AU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11</a:t>
                      </a:r>
                      <a:endParaRPr lang="en-AU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22</a:t>
                      </a:r>
                      <a:endParaRPr lang="en-AU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345</a:t>
                      </a:r>
                      <a:endParaRPr lang="en-AU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85</a:t>
                      </a:r>
                      <a:endParaRPr lang="en-AU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234</a:t>
                      </a:r>
                      <a:endParaRPr lang="en-AU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199</a:t>
                      </a:r>
                      <a:endParaRPr lang="en-AU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100</a:t>
                      </a:r>
                      <a:endParaRPr lang="en-AU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</a:t>
                      </a:r>
                      <a:endParaRPr lang="en-AU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71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C++ has a few types of loops available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While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Do-while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For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Ranged-based For</a:t>
            </a:r>
          </a:p>
          <a:p>
            <a:pPr lvl="1"/>
            <a:r>
              <a:rPr lang="en-AU" dirty="0" smtClean="0"/>
              <a:t>We will cover this at a later date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3888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While Loops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Look like...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The body of the loop is usually a code block surrounded by braces, but it could be a single statement</a:t>
            </a:r>
            <a:endParaRPr lang="en-A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092896" y="1851670"/>
            <a:ext cx="4824536" cy="1189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w</a:t>
            </a:r>
            <a:r>
              <a:rPr lang="en-AU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hile </a:t>
            </a:r>
            <a:r>
              <a:rPr lang="en-AU" sz="14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AU" sz="1400" dirty="0" smtClean="0">
                <a:latin typeface="Consolas"/>
                <a:ea typeface="Calibri"/>
                <a:cs typeface="Times New Roman"/>
              </a:rPr>
              <a:t>condition)    </a:t>
            </a:r>
            <a:r>
              <a:rPr lang="en-AU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//there is no ;</a:t>
            </a:r>
            <a:endParaRPr lang="en-AU" sz="2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400" dirty="0" smtClean="0">
                <a:latin typeface="Consolas"/>
                <a:ea typeface="Calibri"/>
                <a:cs typeface="Times New Roman"/>
              </a:rPr>
              <a:t>{</a:t>
            </a:r>
            <a:endParaRPr lang="en-AU" sz="2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4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AU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//Code goes here</a:t>
            </a:r>
            <a:endParaRPr lang="en-AU" sz="2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400" dirty="0" smtClean="0">
                <a:latin typeface="Consolas"/>
                <a:ea typeface="Calibri"/>
                <a:cs typeface="Times New Roman"/>
              </a:rPr>
              <a:t>}</a:t>
            </a:r>
            <a:r>
              <a:rPr lang="en-AU" sz="2000" dirty="0" smtClean="0">
                <a:ea typeface="Calibri"/>
                <a:cs typeface="Times New Roman"/>
              </a:rPr>
              <a:t> </a:t>
            </a:r>
            <a:endParaRPr lang="en-AU" sz="20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797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Main Game Loop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Most games will make use of a while loop</a:t>
            </a:r>
          </a:p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2468823" y="2211710"/>
            <a:ext cx="3487216" cy="17912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w</a:t>
            </a:r>
            <a:r>
              <a:rPr lang="en-AU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hile </a:t>
            </a:r>
            <a:r>
              <a:rPr lang="en-AU" sz="1200" dirty="0" smtClean="0">
                <a:latin typeface="Consolas"/>
                <a:ea typeface="Calibri"/>
                <a:cs typeface="Times New Roman"/>
              </a:rPr>
              <a:t>( </a:t>
            </a:r>
            <a:r>
              <a:rPr lang="en-AU" sz="1200" dirty="0" err="1" smtClean="0">
                <a:latin typeface="Consolas"/>
                <a:ea typeface="Calibri"/>
                <a:cs typeface="Times New Roman"/>
              </a:rPr>
              <a:t>gameBeingPlayed</a:t>
            </a:r>
            <a:r>
              <a:rPr lang="en-AU" sz="1200" dirty="0" smtClean="0">
                <a:latin typeface="Consolas"/>
                <a:ea typeface="Calibri"/>
                <a:cs typeface="Times New Roman"/>
              </a:rPr>
              <a:t> )</a:t>
            </a:r>
            <a:endParaRPr lang="en-AU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smtClean="0">
                <a:latin typeface="Consolas"/>
                <a:ea typeface="Calibri"/>
                <a:cs typeface="Times New Roman"/>
              </a:rPr>
              <a:t>{</a:t>
            </a:r>
            <a:endParaRPr lang="en-AU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AU" sz="12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/* respond to user events</a:t>
            </a:r>
            <a:endParaRPr lang="en-AU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   process keyboard input</a:t>
            </a:r>
            <a:endParaRPr lang="en-AU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   process mouse input</a:t>
            </a:r>
            <a:endParaRPr lang="en-AU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   update game status</a:t>
            </a:r>
            <a:endParaRPr lang="en-AU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   render a frame */</a:t>
            </a:r>
            <a:endParaRPr lang="en-AU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smtClean="0">
                <a:latin typeface="Consolas"/>
                <a:ea typeface="Calibri"/>
                <a:cs typeface="Times New Roman"/>
              </a:rPr>
              <a:t>}</a:t>
            </a:r>
            <a:endParaRPr lang="en-AU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9447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Do while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Very similar to the </a:t>
            </a:r>
            <a:r>
              <a:rPr lang="en-AU" dirty="0" smtClean="0">
                <a:solidFill>
                  <a:srgbClr val="FFFF00"/>
                </a:solidFill>
              </a:rPr>
              <a:t>while</a:t>
            </a:r>
            <a:r>
              <a:rPr lang="en-AU" dirty="0" smtClean="0"/>
              <a:t> loop, but this time the conditional evaluation is at the end of the loop</a:t>
            </a:r>
          </a:p>
          <a:p>
            <a:pPr lvl="1"/>
            <a:r>
              <a:rPr lang="en-AU" dirty="0" smtClean="0"/>
              <a:t>This means that the body of the loop is always executed </a:t>
            </a:r>
            <a:r>
              <a:rPr lang="en-AU" dirty="0" smtClean="0">
                <a:solidFill>
                  <a:srgbClr val="FFFF00"/>
                </a:solidFill>
              </a:rPr>
              <a:t>at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FFFF00"/>
                </a:solidFill>
              </a:rPr>
              <a:t>least once</a:t>
            </a:r>
          </a:p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800163" y="3219822"/>
            <a:ext cx="4824536" cy="131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</a:t>
            </a:r>
            <a:endParaRPr lang="en-AU" sz="14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400" dirty="0" smtClean="0">
                <a:latin typeface="Consolas"/>
                <a:ea typeface="Calibri"/>
                <a:cs typeface="Times New Roman"/>
              </a:rPr>
              <a:t>{</a:t>
            </a:r>
            <a:endParaRPr lang="en-AU" sz="14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4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AU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//Code goes here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AU" sz="14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400" dirty="0" smtClean="0">
                <a:latin typeface="Consolas"/>
                <a:ea typeface="Calibri"/>
                <a:cs typeface="Times New Roman"/>
              </a:rPr>
              <a:t>} </a:t>
            </a:r>
            <a:r>
              <a:rPr lang="en-AU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while </a:t>
            </a:r>
            <a:r>
              <a:rPr lang="en-AU" sz="1400" dirty="0" smtClean="0">
                <a:latin typeface="Consolas"/>
                <a:ea typeface="Calibri"/>
                <a:cs typeface="Times New Roman"/>
              </a:rPr>
              <a:t>( condition ); </a:t>
            </a:r>
            <a:r>
              <a:rPr lang="en-AU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//Condition is now here</a:t>
            </a:r>
            <a:endParaRPr lang="en-AU" sz="1400" dirty="0" smtClean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8179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For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The </a:t>
            </a:r>
            <a:r>
              <a:rPr lang="en-AU" dirty="0" smtClean="0">
                <a:solidFill>
                  <a:srgbClr val="FFFF00"/>
                </a:solidFill>
              </a:rPr>
              <a:t>for </a:t>
            </a:r>
            <a:r>
              <a:rPr lang="en-AU" dirty="0" smtClean="0"/>
              <a:t>loop</a:t>
            </a:r>
          </a:p>
          <a:p>
            <a:pPr lvl="1"/>
            <a:r>
              <a:rPr lang="en-AU" dirty="0" smtClean="0"/>
              <a:t>You will use this one a lot.</a:t>
            </a:r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r>
              <a:rPr lang="en-AU" dirty="0" smtClean="0"/>
              <a:t>Has three parts</a:t>
            </a:r>
          </a:p>
          <a:p>
            <a:pPr lvl="1"/>
            <a:r>
              <a:rPr lang="en-AU" dirty="0" smtClean="0"/>
              <a:t>Initialiser: Executed once, before the loop begins</a:t>
            </a:r>
          </a:p>
          <a:p>
            <a:pPr lvl="1"/>
            <a:r>
              <a:rPr lang="en-AU" dirty="0" smtClean="0"/>
              <a:t>Condition: Evaluated before each execution of the body</a:t>
            </a:r>
          </a:p>
          <a:p>
            <a:pPr lvl="1"/>
            <a:r>
              <a:rPr lang="en-AU" dirty="0" smtClean="0"/>
              <a:t>Expression: Is executed after the body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2092896" y="2024592"/>
            <a:ext cx="4824536" cy="871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1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</a:t>
            </a:r>
            <a:r>
              <a:rPr lang="en-AU" sz="11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or </a:t>
            </a:r>
            <a:r>
              <a:rPr lang="en-AU" sz="1100" dirty="0" smtClean="0">
                <a:latin typeface="Consolas"/>
                <a:ea typeface="Calibri"/>
                <a:cs typeface="Times New Roman"/>
              </a:rPr>
              <a:t>( initialiser</a:t>
            </a:r>
            <a:r>
              <a:rPr lang="en-AU" sz="1100" dirty="0" smtClean="0">
                <a:latin typeface="Consolas"/>
                <a:ea typeface="Calibri"/>
                <a:cs typeface="Times New Roman"/>
              </a:rPr>
              <a:t>; condition; </a:t>
            </a:r>
            <a:r>
              <a:rPr lang="en-AU" sz="1100" dirty="0" smtClean="0">
                <a:latin typeface="Consolas"/>
                <a:ea typeface="Calibri"/>
                <a:cs typeface="Times New Roman"/>
              </a:rPr>
              <a:t>expression )</a:t>
            </a:r>
            <a:endParaRPr lang="en-AU" sz="16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100" dirty="0" smtClean="0">
                <a:latin typeface="Consolas"/>
                <a:ea typeface="Calibri"/>
                <a:cs typeface="Times New Roman"/>
              </a:rPr>
              <a:t>{</a:t>
            </a:r>
            <a:endParaRPr lang="en-AU" sz="16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1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AU" sz="11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//Code goes here</a:t>
            </a:r>
            <a:endParaRPr lang="en-AU" sz="16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100" dirty="0" smtClean="0">
                <a:latin typeface="Consolas"/>
                <a:ea typeface="Calibri"/>
                <a:cs typeface="Times New Roman"/>
              </a:rPr>
              <a:t>}</a:t>
            </a:r>
            <a:endParaRPr lang="en-AU" sz="16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8124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</TotalTime>
  <Words>709</Words>
  <Application>Microsoft Office PowerPoint</Application>
  <PresentationFormat>On-screen Show (16:9)</PresentationFormat>
  <Paragraphs>158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Consolas</vt:lpstr>
      <vt:lpstr>Times New Roman</vt:lpstr>
      <vt:lpstr>Office Theme</vt:lpstr>
      <vt:lpstr>Loops</vt:lpstr>
      <vt:lpstr>Contents</vt:lpstr>
      <vt:lpstr>Loops</vt:lpstr>
      <vt:lpstr>Loops &amp; Algorithms</vt:lpstr>
      <vt:lpstr>C++ has a few types of loops available</vt:lpstr>
      <vt:lpstr>While Loops</vt:lpstr>
      <vt:lpstr>Main Game Loop</vt:lpstr>
      <vt:lpstr>Do while</vt:lpstr>
      <vt:lpstr>For</vt:lpstr>
      <vt:lpstr>For loop Examples</vt:lpstr>
      <vt:lpstr>But I’d like to get off now!</vt:lpstr>
      <vt:lpstr>Continuing on...</vt:lpstr>
      <vt:lpstr>Summary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Conan Bourke</cp:lastModifiedBy>
  <cp:revision>29</cp:revision>
  <dcterms:created xsi:type="dcterms:W3CDTF">2014-07-14T04:04:52Z</dcterms:created>
  <dcterms:modified xsi:type="dcterms:W3CDTF">2016-01-27T01:35:04Z</dcterms:modified>
</cp:coreProperties>
</file>