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clever students might ask if there are constants or “variables that can’t change”.</a:t>
            </a:r>
            <a:r>
              <a:rPr lang="en-AU" baseline="0" dirty="0" smtClean="0"/>
              <a:t> This is coming up in future lectures.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40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Show</a:t>
            </a:r>
            <a:r>
              <a:rPr lang="en-AU" baseline="0" dirty="0" smtClean="0"/>
              <a:t> them: float x = 10.0/5;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45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Also show them how to output string literals: </a:t>
            </a:r>
            <a:r>
              <a:rPr lang="en-AU" dirty="0" err="1" smtClean="0"/>
              <a:t>std</a:t>
            </a:r>
            <a:r>
              <a:rPr lang="en-AU" dirty="0" smtClean="0"/>
              <a:t>::</a:t>
            </a:r>
            <a:r>
              <a:rPr lang="en-AU" dirty="0" err="1" smtClean="0"/>
              <a:t>cout</a:t>
            </a:r>
            <a:r>
              <a:rPr lang="en-AU" baseline="0" dirty="0" smtClean="0"/>
              <a:t> &lt;&lt; “The number is: “ &lt;&lt; number;</a:t>
            </a:r>
          </a:p>
          <a:p>
            <a:r>
              <a:rPr lang="en-AU" baseline="0" dirty="0" smtClean="0"/>
              <a:t>If they did the previous lab where they were chaining strings and </a:t>
            </a:r>
            <a:r>
              <a:rPr lang="en-AU" baseline="0" dirty="0" err="1" smtClean="0"/>
              <a:t>endl</a:t>
            </a:r>
            <a:r>
              <a:rPr lang="en-AU" baseline="0" dirty="0" smtClean="0"/>
              <a:t> then they should be fine.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89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Don’t forget to #include &lt;</a:t>
            </a:r>
            <a:r>
              <a:rPr lang="en-AU" dirty="0" err="1" smtClean="0"/>
              <a:t>iostream</a:t>
            </a:r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63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Demo this one and show them that they need to put a space between inputs. And then the second one kind of wrecks that – you</a:t>
            </a:r>
            <a:r>
              <a:rPr lang="en-AU" baseline="0" dirty="0" smtClean="0"/>
              <a:t> can explain about the input buffer at this point, or just show them that leaving a space between the A and the B gives the same result.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65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The values of the columns Size and Range depend on the system the program is compiled for. The values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 above are those found on most 32-bit systems. But for other systems, the general specification is that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the natural size suggested by the system architecture (one "word") and the four integer types char, short,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long must each one be at least as large as the one preceding it, with char being always 1 byte in size.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applies to the floating point types float, double and long double, where each one must provide at</a:t>
            </a:r>
            <a:r>
              <a:rPr lang="en-AU" smtClean="0"/>
              <a:t/>
            </a:r>
            <a:br>
              <a:rPr lang="en-AU" smtClean="0"/>
            </a:br>
            <a:r>
              <a:rPr lang="en-A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as much precision as the preceding one.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5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always use the example</a:t>
            </a:r>
            <a:r>
              <a:rPr lang="en-AU" baseline="0" dirty="0" smtClean="0"/>
              <a:t> here of the original </a:t>
            </a:r>
            <a:r>
              <a:rPr lang="en-AU" baseline="0" dirty="0" err="1" smtClean="0"/>
              <a:t>Pokemon</a:t>
            </a:r>
            <a:r>
              <a:rPr lang="en-AU" baseline="0" dirty="0" smtClean="0"/>
              <a:t> games. When a </a:t>
            </a:r>
            <a:r>
              <a:rPr lang="en-AU" baseline="0" dirty="0" err="1" smtClean="0"/>
              <a:t>pokemon</a:t>
            </a:r>
            <a:r>
              <a:rPr lang="en-AU" baseline="0" dirty="0" smtClean="0"/>
              <a:t> was on level 255 and you levelled it up, it would overflow to level 0.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98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With the example above x ceases to exist</a:t>
            </a:r>
            <a:r>
              <a:rPr lang="en-AU" baseline="0" dirty="0" smtClean="0"/>
              <a:t> on the very next line after it is created. So the line after the } will not compile since x no longer exists at that point.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64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will fail any student who uses global variables!!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60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Store a finite range – they can</a:t>
            </a:r>
            <a:r>
              <a:rPr lang="en-AU" baseline="0" dirty="0" smtClean="0"/>
              <a:t> only store up to a certain number. There is an upper limit on what an integral type can store. It makes sense that they are not infinite.</a:t>
            </a:r>
          </a:p>
          <a:p>
            <a:r>
              <a:rPr lang="en-AU" baseline="0" dirty="0" smtClean="0"/>
              <a:t>Signed means it can be positive OR negative.</a:t>
            </a:r>
          </a:p>
          <a:p>
            <a:r>
              <a:rPr lang="en-AU" baseline="0" dirty="0" smtClean="0"/>
              <a:t>Unsigned is only positive.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71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that </a:t>
            </a:r>
            <a:r>
              <a:rPr lang="en-AU" dirty="0" err="1" smtClean="0"/>
              <a:t>int</a:t>
            </a:r>
            <a:r>
              <a:rPr lang="en-AU" dirty="0" smtClean="0"/>
              <a:t> stands for integer (not integral,</a:t>
            </a:r>
            <a:r>
              <a:rPr lang="en-AU" baseline="0" dirty="0" smtClean="0"/>
              <a:t> and there is only one r in integer)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48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Point out the</a:t>
            </a:r>
            <a:r>
              <a:rPr lang="en-AU" baseline="0" dirty="0" smtClean="0"/>
              <a:t> notation for a character – single quotation marks. Perhaps show them the wrong way of doing it: char letter = A;</a:t>
            </a:r>
            <a:endParaRPr lang="en-AU" dirty="0" smtClean="0"/>
          </a:p>
          <a:p>
            <a:r>
              <a:rPr lang="en-AU" dirty="0" smtClean="0"/>
              <a:t>Here you could even jump to visual studio and show them char letter = 65. So, how chars are really just integers. Bring up an </a:t>
            </a:r>
            <a:r>
              <a:rPr lang="en-AU" dirty="0" err="1" smtClean="0"/>
              <a:t>ascii</a:t>
            </a:r>
            <a:r>
              <a:rPr lang="en-AU" dirty="0" smtClean="0"/>
              <a:t> table to show how the letters correspond to numbers.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are decimals!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65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55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actually a few</a:t>
            </a:r>
            <a:r>
              <a:rPr lang="en-AU" baseline="0" dirty="0" smtClean="0"/>
              <a:t> more, but we don’t need to learn about </a:t>
            </a:r>
            <a:r>
              <a:rPr lang="en-AU" baseline="0" smtClean="0"/>
              <a:t>them right now.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03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Make sure</a:t>
            </a:r>
            <a:r>
              <a:rPr lang="en-AU" baseline="0" dirty="0" smtClean="0"/>
              <a:t> you demonstrate all these pieces of code, or at least talk about what the answers are.</a:t>
            </a:r>
          </a:p>
          <a:p>
            <a:r>
              <a:rPr lang="en-AU" baseline="0" dirty="0" smtClean="0"/>
              <a:t>Also might be a good idea to mention that it is a bad idea to combine </a:t>
            </a:r>
            <a:r>
              <a:rPr lang="en-AU" baseline="0" dirty="0" err="1" smtClean="0"/>
              <a:t>incrementers</a:t>
            </a:r>
            <a:r>
              <a:rPr lang="en-AU" baseline="0" dirty="0" smtClean="0"/>
              <a:t> within the same statement since the behaviour is undefined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12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Hammer home the idea that the decimal part is cut off and not rounded.</a:t>
            </a:r>
            <a:r>
              <a:rPr lang="en-AU" baseline="0" dirty="0" smtClean="0"/>
              <a:t> So, 9/10 is still 0, and not 1.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16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-programing4u.blogspot.com.au/2013/04/fundamental-data-typ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Declaring and Using Floating Point Numbers</a:t>
            </a:r>
            <a:endParaRPr lang="en-A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23850" y="3003798"/>
            <a:ext cx="7776542" cy="158417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What is that </a:t>
            </a:r>
            <a:r>
              <a:rPr lang="en-AU" dirty="0" smtClean="0">
                <a:solidFill>
                  <a:srgbClr val="FFFF00"/>
                </a:solidFill>
              </a:rPr>
              <a:t>f</a:t>
            </a:r>
            <a:r>
              <a:rPr lang="en-AU" dirty="0" smtClean="0"/>
              <a:t>?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f</a:t>
            </a:r>
            <a:r>
              <a:rPr lang="en-AU" dirty="0" smtClean="0"/>
              <a:t> informs the compiler that the number is a </a:t>
            </a:r>
            <a:r>
              <a:rPr lang="en-AU" dirty="0" smtClean="0">
                <a:solidFill>
                  <a:srgbClr val="FFFF00"/>
                </a:solidFill>
              </a:rPr>
              <a:t>float</a:t>
            </a:r>
            <a:r>
              <a:rPr lang="en-AU" dirty="0" smtClean="0"/>
              <a:t>, otherwise it assumes it is a </a:t>
            </a:r>
            <a:r>
              <a:rPr lang="en-AU" dirty="0" smtClean="0">
                <a:solidFill>
                  <a:srgbClr val="FFFF00"/>
                </a:solidFill>
              </a:rPr>
              <a:t>double</a:t>
            </a:r>
            <a:r>
              <a:rPr lang="en-AU" dirty="0" smtClean="0"/>
              <a:t> (like in the third line)</a:t>
            </a:r>
          </a:p>
          <a:p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308920" y="1142298"/>
            <a:ext cx="4392488" cy="1584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</a:rPr>
              <a:t>float</a:t>
            </a:r>
            <a:r>
              <a:rPr lang="en-AU" sz="1600" dirty="0">
                <a:solidFill>
                  <a:schemeClr val="tx1"/>
                </a:solidFill>
              </a:rPr>
              <a:t> </a:t>
            </a:r>
            <a:r>
              <a:rPr lang="en-AU" sz="1600" dirty="0" err="1">
                <a:solidFill>
                  <a:schemeClr val="tx1"/>
                </a:solidFill>
              </a:rPr>
              <a:t>floatValue</a:t>
            </a:r>
            <a:r>
              <a:rPr lang="en-AU" sz="1600" dirty="0">
                <a:solidFill>
                  <a:schemeClr val="tx1"/>
                </a:solidFill>
              </a:rPr>
              <a:t> = 13.245f</a:t>
            </a:r>
            <a:r>
              <a:rPr lang="en-AU" sz="1600" dirty="0" smtClean="0">
                <a:solidFill>
                  <a:schemeClr val="tx1"/>
                </a:solidFill>
              </a:rPr>
              <a:t>;</a:t>
            </a:r>
          </a:p>
          <a:p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float</a:t>
            </a:r>
            <a:r>
              <a:rPr lang="en-AU" sz="1600" dirty="0">
                <a:solidFill>
                  <a:schemeClr val="tx1"/>
                </a:solidFill>
              </a:rPr>
              <a:t> </a:t>
            </a:r>
            <a:r>
              <a:rPr lang="en-AU" sz="1600" dirty="0" err="1">
                <a:solidFill>
                  <a:schemeClr val="tx1"/>
                </a:solidFill>
              </a:rPr>
              <a:t>i</a:t>
            </a:r>
            <a:r>
              <a:rPr lang="en-AU" sz="1600" dirty="0">
                <a:solidFill>
                  <a:schemeClr val="tx1"/>
                </a:solidFill>
              </a:rPr>
              <a:t> = 13.245; </a:t>
            </a:r>
            <a:r>
              <a:rPr lang="en-AU" sz="1600" dirty="0">
                <a:solidFill>
                  <a:srgbClr val="008000"/>
                </a:solidFill>
              </a:rPr>
              <a:t>// double is casted to </a:t>
            </a:r>
            <a:r>
              <a:rPr lang="en-AU" sz="1600" dirty="0" smtClean="0">
                <a:solidFill>
                  <a:srgbClr val="008000"/>
                </a:solidFill>
              </a:rPr>
              <a:t>float</a:t>
            </a:r>
          </a:p>
          <a:p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double</a:t>
            </a:r>
            <a:r>
              <a:rPr lang="en-AU" sz="1600" dirty="0">
                <a:solidFill>
                  <a:schemeClr val="tx1"/>
                </a:solidFill>
              </a:rPr>
              <a:t> </a:t>
            </a:r>
            <a:r>
              <a:rPr lang="en-AU" sz="1600" dirty="0" err="1">
                <a:solidFill>
                  <a:schemeClr val="tx1"/>
                </a:solidFill>
              </a:rPr>
              <a:t>SomeDouble</a:t>
            </a:r>
            <a:r>
              <a:rPr lang="en-AU" sz="1600" dirty="0">
                <a:solidFill>
                  <a:schemeClr val="tx1"/>
                </a:solidFill>
              </a:rPr>
              <a:t> = 13.245;</a:t>
            </a:r>
          </a:p>
        </p:txBody>
      </p:sp>
    </p:spTree>
    <p:extLst>
      <p:ext uri="{BB962C8B-B14F-4D97-AF65-F5344CB8AC3E}">
        <p14:creationId xmlns:p14="http://schemas.microsoft.com/office/powerpoint/2010/main" val="3206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Naming your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Use intuitive variable names!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Good, readable code is self documenting and easy to read</a:t>
            </a:r>
          </a:p>
          <a:p>
            <a:pPr lvl="1"/>
            <a:r>
              <a:rPr lang="en-AU" dirty="0" smtClean="0"/>
              <a:t>This comes from naming variables appropriately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Good variable names should be descriptive (nouns)</a:t>
            </a:r>
          </a:p>
          <a:p>
            <a:pPr lvl="1"/>
            <a:r>
              <a:rPr lang="en-AU" dirty="0" smtClean="0"/>
              <a:t>score, health, ammo, damage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Bad variable names should be avoided</a:t>
            </a:r>
          </a:p>
          <a:p>
            <a:pPr lvl="1"/>
            <a:r>
              <a:rPr lang="en-AU" dirty="0" smtClean="0"/>
              <a:t>A, number, 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4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Variable Naming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No spaces or punctuation allowed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 names can’t start with a number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To make variables with multiple words in them, use a naming convention called </a:t>
            </a:r>
            <a:r>
              <a:rPr lang="en-AU" dirty="0" smtClean="0">
                <a:solidFill>
                  <a:srgbClr val="FFFF00"/>
                </a:solidFill>
              </a:rPr>
              <a:t>Camel Case</a:t>
            </a:r>
          </a:p>
          <a:p>
            <a:pPr lvl="1"/>
            <a:r>
              <a:rPr lang="en-AU" dirty="0" smtClean="0"/>
              <a:t>The letter of each word is capitalised, except for the first</a:t>
            </a:r>
          </a:p>
          <a:p>
            <a:pPr lvl="1"/>
            <a:r>
              <a:rPr lang="en-AU" dirty="0" smtClean="0"/>
              <a:t>i.e. </a:t>
            </a:r>
            <a:r>
              <a:rPr lang="en-AU" dirty="0" err="1" smtClean="0"/>
              <a:t>playerHealth</a:t>
            </a:r>
            <a:r>
              <a:rPr lang="en-AU" dirty="0" smtClean="0"/>
              <a:t>, </a:t>
            </a:r>
            <a:r>
              <a:rPr lang="en-AU" dirty="0" err="1" smtClean="0"/>
              <a:t>ammoRemaining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290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Reserved 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Some words cannot be variable names because they are key words in C++: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368115" y="2211710"/>
            <a:ext cx="5688632" cy="2232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and 	auto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break	case	catch</a:t>
            </a: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continue	default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delete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else</a:t>
            </a: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explicit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export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extern	false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for	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friend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mutable	namespace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new	not		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private	protected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public	register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	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signed	static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switch	template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throw	true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err="1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unsigned	using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	volatile</a:t>
            </a:r>
          </a:p>
        </p:txBody>
      </p:sp>
    </p:spTree>
    <p:extLst>
      <p:ext uri="{BB962C8B-B14F-4D97-AF65-F5344CB8AC3E}">
        <p14:creationId xmlns:p14="http://schemas.microsoft.com/office/powerpoint/2010/main" val="4160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Mathematical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apply operations to our variables just like we can in maths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mathematical operators available to us are:</a:t>
            </a:r>
          </a:p>
          <a:p>
            <a:pPr lvl="1"/>
            <a:r>
              <a:rPr lang="en-AU" dirty="0" smtClean="0"/>
              <a:t>Addition (+)</a:t>
            </a:r>
          </a:p>
          <a:p>
            <a:pPr lvl="1"/>
            <a:r>
              <a:rPr lang="en-AU" dirty="0" smtClean="0"/>
              <a:t>Subtraction (-)</a:t>
            </a:r>
          </a:p>
          <a:p>
            <a:pPr lvl="1"/>
            <a:r>
              <a:rPr lang="en-AU" dirty="0" smtClean="0"/>
              <a:t>Multiplication (*)</a:t>
            </a:r>
          </a:p>
          <a:p>
            <a:pPr lvl="1"/>
            <a:r>
              <a:rPr lang="en-AU" dirty="0" smtClean="0"/>
              <a:t>Division (/) </a:t>
            </a:r>
          </a:p>
          <a:p>
            <a:pPr lvl="1"/>
            <a:r>
              <a:rPr lang="en-AU" dirty="0" smtClean="0"/>
              <a:t>Modulus (%)</a:t>
            </a:r>
          </a:p>
          <a:p>
            <a:pPr lvl="1"/>
            <a:r>
              <a:rPr lang="en-AU" dirty="0" smtClean="0"/>
              <a:t>Increment (++) </a:t>
            </a:r>
          </a:p>
          <a:p>
            <a:pPr lvl="1"/>
            <a:r>
              <a:rPr lang="en-AU" dirty="0" smtClean="0"/>
              <a:t>Decrement (--).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212431" y="2910417"/>
            <a:ext cx="1800200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 + 2;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5 - x;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x * y;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Modulus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% </a:t>
            </a:r>
            <a:r>
              <a:rPr lang="en-AU" dirty="0" smtClean="0"/>
              <a:t>symbol does not represent percentage!</a:t>
            </a:r>
          </a:p>
          <a:p>
            <a:pPr lvl="1"/>
            <a:endParaRPr lang="en-AU" dirty="0"/>
          </a:p>
          <a:p>
            <a:r>
              <a:rPr lang="en-AU" dirty="0" smtClean="0"/>
              <a:t>The modulus operator divides one number by the other and returns the remainder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example:</a:t>
            </a:r>
          </a:p>
          <a:p>
            <a:pPr lvl="1"/>
            <a:r>
              <a:rPr lang="en-AU" dirty="0" smtClean="0"/>
              <a:t>5 % 2 will return 1, since 5 divided by 2 is 2 with 1 remainder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384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Increment and decrement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688310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These operators will add one or subtract one from a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placement of the ++ (or --) is important. Placing it after the variable is called post-increment. This means the variable is incremented after it has been used within a statement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Placing the ++ (or --) before the variable is called pre-increment. This means the variable is incremented before it is used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016392" y="1089700"/>
            <a:ext cx="2448272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num1 = 5;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num1++;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num1;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2160" y="2211710"/>
            <a:ext cx="2448272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num1 = 5;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num2 = num1++;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2160" y="3360191"/>
            <a:ext cx="2448272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num1 = 5;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num2 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++num1;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Operator precedence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This works the same way that it does in mathematics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Multiplication and division take precedence over addition and subtraction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And we can use parentheses </a:t>
            </a:r>
            <a:br>
              <a:rPr lang="en-AU" dirty="0" smtClean="0"/>
            </a:br>
            <a:r>
              <a:rPr lang="en-AU" dirty="0" smtClean="0"/>
              <a:t>(brackets) to force some </a:t>
            </a:r>
            <a:br>
              <a:rPr lang="en-AU" dirty="0" smtClean="0"/>
            </a:br>
            <a:r>
              <a:rPr lang="en-AU" dirty="0" smtClean="0"/>
              <a:t>operations to occur before others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364088" y="3435846"/>
            <a:ext cx="266429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(5 + 3) * 10;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Integer division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What will be the value of answer after the following line of code runs?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The result we get is 0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 integer divided by another integer will give us an integer. So, the decimal part of the answer is cut off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844279" y="2067694"/>
            <a:ext cx="2736304" cy="6511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 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 / 2;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Type conversions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problem on the previous slide can be solved by ensuring the numbers are floating point i.e. (1.0 or 2.0f)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 if we divide an integer by a float – what data type do we get?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Test the following: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force a variable to be a different type, but we will learn about this later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563888" y="2643758"/>
            <a:ext cx="3456384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answer0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1.0f / 2;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answer1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2.0f;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answer2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1.0f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 2.0f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Data 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Sizes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Mathematical operators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Naming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Input &amp; Output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 scope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308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Outputting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We can output variables to the console: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We can output multiple variables by placing the &lt;&lt; operator before each variable: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916287" y="1851670"/>
            <a:ext cx="2592288" cy="700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 = 5;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number;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827" y="3579862"/>
            <a:ext cx="4177208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 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letter = 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number &lt;&lt; letter;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We can now collect input from the user by storing their data in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To do this, use </a:t>
            </a:r>
            <a:r>
              <a:rPr lang="en-AU" dirty="0" err="1" smtClean="0"/>
              <a:t>cin</a:t>
            </a:r>
            <a:r>
              <a:rPr lang="en-AU" dirty="0" smtClean="0"/>
              <a:t> and the stream extraction operator &gt;&gt;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209020" y="3363838"/>
            <a:ext cx="2592288" cy="700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 = 5;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number;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245782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also input multiple values with the same </a:t>
            </a:r>
            <a:r>
              <a:rPr lang="en-AU" dirty="0" err="1" smtClean="0"/>
              <a:t>cin</a:t>
            </a:r>
            <a:r>
              <a:rPr lang="en-AU" dirty="0" smtClean="0"/>
              <a:t> statement: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&gt;&gt; operator skips whitespace characters – spaces, tabs and newlines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What will be stored in letter1 and letter2 if the following data is input? AB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572000" y="1275606"/>
            <a:ext cx="3024336" cy="700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num1, num2;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num1 &gt;&gt; num2;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9632" y="2306189"/>
            <a:ext cx="3672408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letter1, letter2;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letter1 &gt;&gt; letter2;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Size of data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 smtClean="0"/>
              <a:t>Different data types take up different amounts of memory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3678"/>
            <a:ext cx="6368762" cy="27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Variable overflow and underflow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02477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When a variable is assigned a value outside of it’s range then the variable overflows or underflows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a variable overflows, its contents wrap around to that data type’s lowest value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95536" y="3228099"/>
            <a:ext cx="3600400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32767;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</a:t>
            </a: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3228099"/>
            <a:ext cx="271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The output for this will be:</a:t>
            </a:r>
          </a:p>
          <a:p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32767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-32768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Variable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536504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smtClean="0"/>
              <a:t>Once a variable is created it does not live forever</a:t>
            </a:r>
          </a:p>
          <a:p>
            <a:pPr lvl="1"/>
            <a:endParaRPr lang="en-AU" sz="1600" dirty="0"/>
          </a:p>
          <a:p>
            <a:r>
              <a:rPr lang="en-AU" sz="2000" dirty="0" smtClean="0"/>
              <a:t>At some point it ceases to exist and the memory it used is </a:t>
            </a:r>
            <a:r>
              <a:rPr lang="en-AU" sz="2000" dirty="0" smtClean="0"/>
              <a:t>released</a:t>
            </a:r>
            <a:endParaRPr lang="en-AU" sz="2000" dirty="0" smtClean="0"/>
          </a:p>
          <a:p>
            <a:pPr lvl="1"/>
            <a:endParaRPr lang="en-AU" sz="1600" dirty="0" smtClean="0"/>
          </a:p>
          <a:p>
            <a:r>
              <a:rPr lang="en-AU" sz="2000" dirty="0" smtClean="0"/>
              <a:t>A variable comes into existence once it is declared and is destroyed by the next closing curly brace } 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4932040" y="1347614"/>
            <a:ext cx="2880320" cy="2736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 = 5;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 10;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number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x;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Global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Global variables are variables that are defined outside of any curly braces in your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These variables exist from the point of definition until the program closes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Global variables are automatically initialised to zero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 you should </a:t>
            </a:r>
            <a:r>
              <a:rPr lang="en-AU" dirty="0" smtClean="0">
                <a:solidFill>
                  <a:srgbClr val="FFFF00"/>
                </a:solidFill>
              </a:rPr>
              <a:t>avoid</a:t>
            </a:r>
            <a:r>
              <a:rPr lang="en-AU" dirty="0" smtClean="0"/>
              <a:t> the use of global variables! </a:t>
            </a:r>
            <a:br>
              <a:rPr lang="en-AU" dirty="0" smtClean="0"/>
            </a:br>
            <a:r>
              <a:rPr lang="en-AU" dirty="0" smtClean="0"/>
              <a:t>They when programs </a:t>
            </a:r>
            <a:r>
              <a:rPr lang="en-AU" dirty="0" err="1" smtClean="0"/>
              <a:t>scail</a:t>
            </a:r>
            <a:r>
              <a:rPr lang="en-AU" dirty="0" smtClean="0"/>
              <a:t> up, the become difficult to track and maintain. Global variables lead to poor program 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Variables are the building blocks of programs – we will expand upon the topics we learned today over the next few weeks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skills you learned today are things that will be used every day throughout your programming career, so it’s a good idea to understand them solidly now!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71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Gaddis, T, </a:t>
            </a:r>
            <a:r>
              <a:rPr lang="en-AU" i="1" dirty="0" smtClean="0"/>
              <a:t>Starting Out with C++: From Control Structures Through Objects</a:t>
            </a:r>
            <a:r>
              <a:rPr lang="en-AU" dirty="0" smtClean="0"/>
              <a:t>, 7th edition, Pearson Education (2012)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Dhaval</a:t>
            </a:r>
            <a:r>
              <a:rPr lang="en-AU" dirty="0" smtClean="0"/>
              <a:t>, 2013, </a:t>
            </a:r>
            <a:r>
              <a:rPr lang="en-AU" i="1" dirty="0" smtClean="0"/>
              <a:t>Fundamental data types, Programming Language</a:t>
            </a:r>
          </a:p>
          <a:p>
            <a:pPr lvl="1"/>
            <a:r>
              <a:rPr lang="en-AU" dirty="0" smtClean="0">
                <a:hlinkClick r:id="rId2"/>
              </a:rPr>
              <a:t>http://c-programing4u.blogspot.com.au/2013/04/fundamental-data-types.html</a:t>
            </a:r>
            <a:r>
              <a:rPr lang="en-AU" dirty="0" smtClean="0"/>
              <a:t>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760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are Variables?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87075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Variables are storage space in memory (RAM) for the data we want to use in our programs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Variables form the building blocks of any program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Variables have a name, (an alias for a physical memory location)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Variables can be read from or written to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called variables because they represent information that can change</a:t>
            </a: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9" y="2019322"/>
            <a:ext cx="2808312" cy="17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Primitive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C++ provides us with a set of variable types for us to use</a:t>
            </a:r>
          </a:p>
          <a:p>
            <a:pPr lvl="1"/>
            <a:r>
              <a:rPr lang="en-AU" dirty="0" smtClean="0"/>
              <a:t>These are known as </a:t>
            </a:r>
            <a:r>
              <a:rPr lang="en-AU" dirty="0" smtClean="0">
                <a:solidFill>
                  <a:srgbClr val="FFFF00"/>
                </a:solidFill>
              </a:rPr>
              <a:t>primitive</a:t>
            </a:r>
            <a:r>
              <a:rPr lang="en-AU" dirty="0" smtClean="0"/>
              <a:t> data types</a:t>
            </a:r>
          </a:p>
          <a:p>
            <a:pPr lvl="2"/>
            <a:r>
              <a:rPr lang="en-AU" dirty="0" smtClean="0"/>
              <a:t>They come in two flavours</a:t>
            </a:r>
          </a:p>
          <a:p>
            <a:pPr lvl="3"/>
            <a:r>
              <a:rPr lang="en-AU" dirty="0" smtClean="0">
                <a:solidFill>
                  <a:srgbClr val="FFFF00"/>
                </a:solidFill>
              </a:rPr>
              <a:t>i</a:t>
            </a:r>
            <a:r>
              <a:rPr lang="en-AU" dirty="0" smtClean="0">
                <a:solidFill>
                  <a:srgbClr val="FFFF00"/>
                </a:solidFill>
              </a:rPr>
              <a:t>ntegral</a:t>
            </a:r>
            <a:r>
              <a:rPr lang="en-AU" dirty="0" smtClean="0"/>
              <a:t> 		(whole numbers)</a:t>
            </a:r>
          </a:p>
          <a:p>
            <a:pPr lvl="3"/>
            <a:r>
              <a:rPr lang="en-AU" dirty="0">
                <a:solidFill>
                  <a:srgbClr val="FFFF00"/>
                </a:solidFill>
              </a:rPr>
              <a:t>f</a:t>
            </a:r>
            <a:r>
              <a:rPr lang="en-AU" dirty="0" smtClean="0">
                <a:solidFill>
                  <a:srgbClr val="FFFF00"/>
                </a:solidFill>
              </a:rPr>
              <a:t>loating-point </a:t>
            </a:r>
            <a:r>
              <a:rPr lang="en-AU" dirty="0" smtClean="0"/>
              <a:t>	(fractional numbers)</a:t>
            </a:r>
            <a:endParaRPr lang="en-AU" dirty="0"/>
          </a:p>
        </p:txBody>
      </p:sp>
      <p:pic>
        <p:nvPicPr>
          <p:cNvPr id="4" name="Picture 6" descr="http://4.bp.blogspot.com/_Kv5g4PrxGY4/TJuUY-0zpBI/AAAAAAAAAJ4/dKCC1Wd-yvw/s1600/caveman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71" y="2211710"/>
            <a:ext cx="2578085" cy="23762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Integral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Store a finite range</a:t>
            </a:r>
          </a:p>
          <a:p>
            <a:pPr lvl="1"/>
            <a:r>
              <a:rPr lang="en-AU" dirty="0" smtClean="0"/>
              <a:t>Exceeding this range will cause the value to overflow and wrap around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Have two flavours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s</a:t>
            </a:r>
            <a:r>
              <a:rPr lang="en-AU" dirty="0" smtClean="0">
                <a:solidFill>
                  <a:srgbClr val="FFFF00"/>
                </a:solidFill>
              </a:rPr>
              <a:t>igned</a:t>
            </a:r>
            <a:r>
              <a:rPr lang="en-AU" dirty="0" smtClean="0"/>
              <a:t>		(they can be negative)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u</a:t>
            </a:r>
            <a:r>
              <a:rPr lang="en-AU" dirty="0" smtClean="0">
                <a:solidFill>
                  <a:srgbClr val="FFFF00"/>
                </a:solidFill>
              </a:rPr>
              <a:t>nsigned</a:t>
            </a:r>
            <a:r>
              <a:rPr lang="en-AU" dirty="0" smtClean="0"/>
              <a:t> 	(no negative values)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Integral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Non-Numerical integral types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bool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(true or false)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char</a:t>
            </a:r>
            <a:r>
              <a:rPr lang="en-AU" dirty="0" smtClean="0"/>
              <a:t> – represents a character in the </a:t>
            </a:r>
            <a:r>
              <a:rPr lang="en-AU" dirty="0" err="1" smtClean="0"/>
              <a:t>ascii</a:t>
            </a:r>
            <a:r>
              <a:rPr lang="en-AU" dirty="0" smtClean="0"/>
              <a:t> character table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Numerical Types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short</a:t>
            </a:r>
            <a:r>
              <a:rPr lang="en-AU" dirty="0" smtClean="0"/>
              <a:t> (2 bytes)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int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(4 bytes on x86, 8 bytes on x64 )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char</a:t>
            </a:r>
            <a:r>
              <a:rPr lang="en-AU" dirty="0" smtClean="0"/>
              <a:t> (1 byte) doesn’t always need to represent a character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Declaring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256262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To create a variable in C++ we need to first write the data type followed by the name we want to give our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declare multiple variables on the same line if they are the same type: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80112" y="1275606"/>
            <a:ext cx="2232248" cy="1083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someLetter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aNumber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trueFalse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056" y="3360391"/>
            <a:ext cx="3456384" cy="1083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 b, c;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anotherNumber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7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Setting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We can set variables as they are created (initialisation):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You should always provide default values to all variables when they are defined</a:t>
            </a:r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16187" y="1851670"/>
            <a:ext cx="4392488" cy="1584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aNumber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7;</a:t>
            </a: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anotherNumber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10;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letter = 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</a:t>
            </a:r>
            <a:r>
              <a:rPr lang="en-AU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Consolas" pitchFamily="49" charset="0"/>
            </a:endParaRPr>
          </a:p>
          <a:p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aNumber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-4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17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Floating Point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Floating point variables contain a fractional component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memory, floating point numbers are processed in a much more complex manner than whole numbers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57035"/>
              </p:ext>
            </p:extLst>
          </p:nvPr>
        </p:nvGraphicFramePr>
        <p:xfrm>
          <a:off x="1475656" y="2211710"/>
          <a:ext cx="6096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51598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float </a:t>
                      </a:r>
                      <a:endParaRPr lang="en-A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r>
                        <a:rPr lang="en-GB" baseline="0" dirty="0" smtClean="0"/>
                        <a:t> single precision variable, has an accuracy to 7 decimal places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double </a:t>
                      </a:r>
                      <a:endParaRPr lang="en-A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double precision</a:t>
                      </a:r>
                      <a:r>
                        <a:rPr lang="en-GB" baseline="0" dirty="0" smtClean="0"/>
                        <a:t> variable, has accuracy to 15 decimal places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1820</Words>
  <Application>Microsoft Office PowerPoint</Application>
  <PresentationFormat>On-screen Show (16:9)</PresentationFormat>
  <Paragraphs>285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Variables</vt:lpstr>
      <vt:lpstr>Contents</vt:lpstr>
      <vt:lpstr>What are Variables?</vt:lpstr>
      <vt:lpstr>Primitive Variables</vt:lpstr>
      <vt:lpstr>Integral types</vt:lpstr>
      <vt:lpstr>Integral Types</vt:lpstr>
      <vt:lpstr>Declaring variables</vt:lpstr>
      <vt:lpstr>Setting variables</vt:lpstr>
      <vt:lpstr>Floating Point Types</vt:lpstr>
      <vt:lpstr>Declaring and Using Floating Point Numbers</vt:lpstr>
      <vt:lpstr>Naming your Variables</vt:lpstr>
      <vt:lpstr>Variable Naming Conventions</vt:lpstr>
      <vt:lpstr>Reserved words</vt:lpstr>
      <vt:lpstr>Mathematical operations</vt:lpstr>
      <vt:lpstr>Modulus</vt:lpstr>
      <vt:lpstr>Increment and decrement</vt:lpstr>
      <vt:lpstr>Operator precedence</vt:lpstr>
      <vt:lpstr>Integer division</vt:lpstr>
      <vt:lpstr>Type conversions</vt:lpstr>
      <vt:lpstr>Outputting variables</vt:lpstr>
      <vt:lpstr>Input</vt:lpstr>
      <vt:lpstr>Input</vt:lpstr>
      <vt:lpstr>Size of data types</vt:lpstr>
      <vt:lpstr>Variable overflow and underflow</vt:lpstr>
      <vt:lpstr>Variable scope</vt:lpstr>
      <vt:lpstr>Global variables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34</cp:revision>
  <dcterms:created xsi:type="dcterms:W3CDTF">2014-07-14T04:04:52Z</dcterms:created>
  <dcterms:modified xsi:type="dcterms:W3CDTF">2016-01-27T00:26:59Z</dcterms:modified>
</cp:coreProperties>
</file>