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9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 smtClean="0"/>
              <a:t>Show them that all the remaining spaces will be initialised to zero</a:t>
            </a:r>
          </a:p>
          <a:p>
            <a:pPr marL="228600" indent="-228600">
              <a:buAutoNum type="arabicPeriod"/>
            </a:pPr>
            <a:r>
              <a:rPr lang="en-AU" dirty="0" smtClean="0"/>
              <a:t>Show</a:t>
            </a:r>
            <a:r>
              <a:rPr lang="en-AU" baseline="0" dirty="0" smtClean="0"/>
              <a:t> them that using an initialisation list means that no size needs to be specified inside the brackets – the compiler will determine the correct size. In this case, 3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7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01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1D arrays are faster for reasons they will learn</a:t>
            </a:r>
            <a:r>
              <a:rPr lang="en-AU" baseline="0" dirty="0" smtClean="0"/>
              <a:t> about much later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71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will explain the reasoning for this more deeply in the coming weeks.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5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FED8-D414-45BA-BAF4-7C83F7CB3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 Declarations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do you think will happen in the following declaration?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And the following?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17898" y="2357440"/>
            <a:ext cx="3816424" cy="37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numbers[10] = { 1, 2, 3 };</a:t>
            </a:r>
            <a:endParaRPr lang="en-AU" sz="16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898" y="3939902"/>
            <a:ext cx="3438078" cy="37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numbers[]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{ 1, 2, 3 };</a:t>
            </a:r>
            <a:endParaRPr lang="en-A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Iterating through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We often want to access the elements of an array </a:t>
            </a:r>
            <a:r>
              <a:rPr lang="en-AU" dirty="0" smtClean="0"/>
              <a:t>sequentially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The most common way of doing this is by using a for loop: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92896" y="3556078"/>
            <a:ext cx="4824536" cy="114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someArray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[10] = {1, 2, 3, 4, 5, 6, 7, 8, 9, 10};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 10; ++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someArray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&lt;&lt;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97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each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sz="2200" dirty="0" smtClean="0">
                <a:solidFill>
                  <a:srgbClr val="FFFF00"/>
                </a:solidFill>
              </a:rPr>
              <a:t>For </a:t>
            </a:r>
            <a:r>
              <a:rPr lang="en-AU" sz="2200" dirty="0">
                <a:solidFill>
                  <a:srgbClr val="FFFF00"/>
                </a:solidFill>
              </a:rPr>
              <a:t>each </a:t>
            </a:r>
            <a:r>
              <a:rPr lang="en-AU" sz="2200" dirty="0"/>
              <a:t>loops are specifically designed to work with </a:t>
            </a:r>
            <a:r>
              <a:rPr lang="en-AU" sz="2200" dirty="0">
                <a:solidFill>
                  <a:srgbClr val="FFFF00"/>
                </a:solidFill>
              </a:rPr>
              <a:t>collections</a:t>
            </a:r>
            <a:r>
              <a:rPr lang="en-AU" sz="2200" dirty="0"/>
              <a:t> of objects – such as </a:t>
            </a:r>
            <a:r>
              <a:rPr lang="en-AU" sz="2200" dirty="0" smtClean="0">
                <a:solidFill>
                  <a:srgbClr val="FFFF00"/>
                </a:solidFill>
              </a:rPr>
              <a:t>arrays</a:t>
            </a:r>
            <a:endParaRPr lang="en-AU" sz="2200" dirty="0"/>
          </a:p>
          <a:p>
            <a:pPr lvl="1"/>
            <a:endParaRPr lang="en-AU" sz="1800" dirty="0" smtClean="0"/>
          </a:p>
          <a:p>
            <a:pPr lvl="1"/>
            <a:endParaRPr lang="en-AU" sz="1800" dirty="0"/>
          </a:p>
          <a:p>
            <a:pPr lvl="1"/>
            <a:endParaRPr lang="en-AU" sz="1800" dirty="0" smtClean="0"/>
          </a:p>
          <a:p>
            <a:pPr lvl="1"/>
            <a:endParaRPr lang="en-AU" sz="1800" dirty="0" smtClean="0"/>
          </a:p>
          <a:p>
            <a:pPr lvl="1"/>
            <a:endParaRPr lang="en-AU" sz="1800" dirty="0"/>
          </a:p>
          <a:p>
            <a:r>
              <a:rPr lang="en-AU" sz="2200" dirty="0" smtClean="0"/>
              <a:t>We can think of this as: for each integer in </a:t>
            </a:r>
            <a:r>
              <a:rPr lang="en-AU" sz="2200" dirty="0" err="1" smtClean="0"/>
              <a:t>someArray</a:t>
            </a:r>
            <a:r>
              <a:rPr lang="en-AU" sz="2200" dirty="0" smtClean="0"/>
              <a:t> then do </a:t>
            </a:r>
            <a:br>
              <a:rPr lang="en-AU" sz="2200" dirty="0" smtClean="0"/>
            </a:br>
            <a:r>
              <a:rPr lang="en-AU" sz="2200" dirty="0" smtClean="0"/>
              <a:t>the statements with the </a:t>
            </a:r>
            <a:r>
              <a:rPr lang="en-AU" sz="2200" dirty="0" smtClean="0"/>
              <a:t>braces</a:t>
            </a:r>
          </a:p>
          <a:p>
            <a:pPr lvl="1"/>
            <a:endParaRPr lang="en-AU" sz="1800" dirty="0" smtClean="0"/>
          </a:p>
          <a:p>
            <a:r>
              <a:rPr lang="en-AU" sz="2200" dirty="0" smtClean="0"/>
              <a:t>We give a label to the current integer that is being </a:t>
            </a:r>
            <a:r>
              <a:rPr lang="en-AU" sz="2200" dirty="0" smtClean="0"/>
              <a:t>processed, in </a:t>
            </a:r>
            <a:r>
              <a:rPr lang="en-AU" sz="2200" dirty="0" smtClean="0"/>
              <a:t>this case, </a:t>
            </a:r>
            <a:r>
              <a:rPr lang="en-AU" sz="2200" dirty="0" err="1" smtClean="0"/>
              <a:t>i</a:t>
            </a:r>
            <a:endParaRPr lang="en-AU" sz="2200" dirty="0" smtClean="0"/>
          </a:p>
          <a:p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2896" y="1851670"/>
            <a:ext cx="4824536" cy="114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someArray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[10] = {1, 2, 3, 4, 5, 6, 7, 8, 9, 10};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someArray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endl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3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 of bounds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If an index is beyond the scope of the array, e.g. trying to access element 100 in an array of 90 objects, then bad things can, and will happen!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76872" y="2787774"/>
            <a:ext cx="5256584" cy="1720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an array holding 10 integers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highScores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[10];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//Later in code....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//If an improperly addressed element is being assigned to a variable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//The value returned will be undefined and in this scenario certainly 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//not a valid score.</a:t>
            </a:r>
            <a:endParaRPr lang="en-AU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highScore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highScores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[15];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//Out of bounds!!</a:t>
            </a:r>
            <a:endParaRPr lang="en-AU" sz="1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6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Boundaries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Things will only get worse if an element that is beyond the scope of an array is attempted to be written to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 called </a:t>
            </a:r>
            <a:r>
              <a:rPr lang="en-AU" dirty="0" smtClean="0">
                <a:solidFill>
                  <a:srgbClr val="FFFF00"/>
                </a:solidFill>
              </a:rPr>
              <a:t>buffer overflow </a:t>
            </a:r>
            <a:r>
              <a:rPr lang="en-AU" dirty="0" smtClean="0"/>
              <a:t>and often results in seemingly random behaviour...or a crash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Sometimes the debugger will detect a buffer overflow (but not always) resulting in one of the following errors:</a:t>
            </a:r>
          </a:p>
          <a:p>
            <a:pPr lvl="1"/>
            <a:r>
              <a:rPr lang="en-AU" dirty="0" smtClean="0"/>
              <a:t>The stack/heap around ‘array’ was corrupted</a:t>
            </a:r>
          </a:p>
          <a:p>
            <a:pPr lvl="1"/>
            <a:r>
              <a:rPr lang="en-AU" dirty="0" smtClean="0"/>
              <a:t>Subscript index for ‘array’ is out of bounds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4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Array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680198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Arrays can be of any type, so long as that type is defined somewhere within the scope of the project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These arrays are defined and accessed in the same way as integer arrays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3598"/>
            <a:ext cx="3630699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Arrays of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Since arrays can be of any type then it makes sense that we can have arrays of other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These are called 2 dimensional arrays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83" y="3147814"/>
            <a:ext cx="1970629" cy="14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2D Arrays</a:t>
            </a:r>
            <a:endParaRPr lang="en-AU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altLang="en-US" dirty="0" smtClean="0"/>
              <a:t>2 Dimensional arrays consist of both rows and columns of elements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For example we might have a simple 2D map with the value stored in the array describing the height of each point (a height map)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The array consists of 3 rows and 3 columns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To create an array to represent this format we </a:t>
            </a:r>
            <a:br>
              <a:rPr lang="en-GB" altLang="en-US" dirty="0" smtClean="0"/>
            </a:br>
            <a:r>
              <a:rPr lang="en-GB" altLang="en-US" dirty="0" smtClean="0"/>
              <a:t>declare it like this:</a:t>
            </a:r>
          </a:p>
          <a:p>
            <a:pPr lvl="1"/>
            <a:r>
              <a:rPr lang="en-GB" altLang="en-US" dirty="0" err="1" smtClean="0"/>
              <a:t>int</a:t>
            </a:r>
            <a:r>
              <a:rPr lang="en-GB" altLang="en-US" dirty="0" smtClean="0"/>
              <a:t> map[3][3];</a:t>
            </a:r>
            <a:endParaRPr lang="en-GB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347864" y="3939902"/>
          <a:ext cx="1679574" cy="87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858"/>
                <a:gridCol w="559858"/>
                <a:gridCol w="559858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34264" marB="342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94" y="2499742"/>
            <a:ext cx="294050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2D Arrays Continued</a:t>
            </a:r>
            <a:endParaRPr lang="en-AU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2D Arrays can be initialised on declaration just like 1D arrays. Just needs an extra set of '{ }‘</a:t>
            </a:r>
            <a:endParaRPr lang="en-GB" altLang="en-US" dirty="0"/>
          </a:p>
          <a:p>
            <a:pPr lvl="1"/>
            <a:endParaRPr lang="en-GB" altLang="en-US" dirty="0" smtClean="0"/>
          </a:p>
          <a:p>
            <a:pPr lvl="1"/>
            <a:endParaRPr lang="en-GB" altLang="en-US" dirty="0" smtClean="0"/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You can think of it, as an array of arrays. In this case, 3 sets of integer arrays 4 elements long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The first number in the [] brackets represents the rows and the second represents the columns</a:t>
            </a:r>
            <a:endParaRPr lang="en-GB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88109" y="1995686"/>
            <a:ext cx="36341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map[3][4] = {{ 128, 256, 128, 64 },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{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64, 192, 256, 64 },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{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0, 256, 128, 128 } };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4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Accessing 2D array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AU" dirty="0" smtClean="0"/>
          </a:p>
          <a:p>
            <a:r>
              <a:rPr lang="en-AU" dirty="0" smtClean="0"/>
              <a:t>The code above will output the element on the third row and second column of the map array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To iterate through a 2D array we usually use nested for loops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75606"/>
            <a:ext cx="363411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map[2][1];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3579862"/>
            <a:ext cx="36004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row = 0; row &lt; 3; ++row)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t-IT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for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 = 0; col &lt; 3; ++col)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map[row][col];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26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What are </a:t>
            </a:r>
            <a:r>
              <a:rPr lang="en-AU" dirty="0" smtClean="0"/>
              <a:t>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Array </a:t>
            </a:r>
            <a:r>
              <a:rPr lang="en-AU" dirty="0" smtClean="0"/>
              <a:t>sizes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Iterating through </a:t>
            </a:r>
            <a:r>
              <a:rPr lang="en-AU" dirty="0" smtClean="0"/>
              <a:t>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Out of </a:t>
            </a:r>
            <a:r>
              <a:rPr lang="en-AU" dirty="0" smtClean="0"/>
              <a:t>bounds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Copying </a:t>
            </a:r>
            <a:r>
              <a:rPr lang="en-AU" dirty="0" smtClean="0"/>
              <a:t>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Comparing arrays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Storage</a:t>
            </a:r>
            <a:endParaRPr lang="en-AU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 smtClean="0"/>
              <a:t>A multi-dimensional array is stored in memory as a linear sequence of elements, just like a one-dimensional array</a:t>
            </a:r>
            <a:endParaRPr lang="en-GB" altLang="en-US" dirty="0" smtClean="0"/>
          </a:p>
        </p:txBody>
      </p:sp>
      <p:graphicFrame>
        <p:nvGraphicFramePr>
          <p:cNvPr id="43071" name="Group 108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2577936"/>
              </p:ext>
            </p:extLst>
          </p:nvPr>
        </p:nvGraphicFramePr>
        <p:xfrm>
          <a:off x="545145" y="2646487"/>
          <a:ext cx="7920038" cy="1365423"/>
        </p:xfrm>
        <a:graphic>
          <a:graphicData uri="http://schemas.openxmlformats.org/drawingml/2006/table">
            <a:tbl>
              <a:tblPr/>
              <a:tblGrid>
                <a:gridCol w="577850"/>
                <a:gridCol w="473075"/>
                <a:gridCol w="457200"/>
                <a:gridCol w="458788"/>
                <a:gridCol w="457200"/>
                <a:gridCol w="457200"/>
                <a:gridCol w="460375"/>
                <a:gridCol w="457200"/>
                <a:gridCol w="457200"/>
                <a:gridCol w="460375"/>
                <a:gridCol w="454025"/>
                <a:gridCol w="458787"/>
                <a:gridCol w="458788"/>
                <a:gridCol w="457200"/>
                <a:gridCol w="458787"/>
                <a:gridCol w="457200"/>
                <a:gridCol w="458788"/>
              </a:tblGrid>
              <a:tr h="166098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3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 Memory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map[0][0]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map[0][1]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map[0][2]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</a:tr>
              <a:tr h="227410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Bytes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A"/>
                    </a:solidFill>
                  </a:tcPr>
                </a:tc>
              </a:tr>
              <a:tr h="166688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map[1][0]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map[1][1]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map[1][2]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map[2][0]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</a:tr>
              <a:tr h="320279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Bytes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</a:tr>
              <a:tr h="216694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map[2][1]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2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map[2][2]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3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 Memory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gridSpan="3"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 Memory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</a:tr>
              <a:tr h="253604"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Bytes</a:t>
                      </a:r>
                    </a:p>
                  </a:txBody>
                  <a:tcPr marL="8102" marR="8102" marT="6078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32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34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37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38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39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42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43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44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45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46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defTabSz="1006475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defTabSz="100647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defTabSz="100647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defTabSz="1006475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defTabSz="1006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100647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47</a:t>
                      </a:r>
                    </a:p>
                  </a:txBody>
                  <a:tcPr marL="8102" marR="8102" marT="6078" marB="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3072" name="Rectangle 3"/>
          <p:cNvSpPr>
            <a:spLocks noChangeArrowheads="1"/>
          </p:cNvSpPr>
          <p:nvPr/>
        </p:nvSpPr>
        <p:spPr bwMode="auto">
          <a:xfrm>
            <a:off x="794228" y="4011910"/>
            <a:ext cx="7421872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algn="ctr" eaLnBrk="1" hangingPunct="1">
              <a:buFontTx/>
              <a:buNone/>
            </a:pPr>
            <a:r>
              <a:rPr lang="en-GB" altLang="en-US" sz="2200" dirty="0" smtClean="0">
                <a:solidFill>
                  <a:schemeClr val="bg1"/>
                </a:solidFill>
                <a:latin typeface="+mn-lt"/>
              </a:rPr>
              <a:t>Multiple </a:t>
            </a:r>
            <a:r>
              <a:rPr lang="en-GB" altLang="en-US" sz="2200" dirty="0">
                <a:solidFill>
                  <a:schemeClr val="bg1"/>
                </a:solidFill>
                <a:latin typeface="+mn-lt"/>
              </a:rPr>
              <a:t>indices </a:t>
            </a:r>
            <a:r>
              <a:rPr lang="en-GB" altLang="en-US" sz="2200" dirty="0" smtClean="0">
                <a:solidFill>
                  <a:schemeClr val="bg1"/>
                </a:solidFill>
                <a:latin typeface="+mn-lt"/>
              </a:rPr>
              <a:t>are </a:t>
            </a:r>
            <a:r>
              <a:rPr lang="en-GB" altLang="en-US" sz="2200" dirty="0">
                <a:solidFill>
                  <a:schemeClr val="bg1"/>
                </a:solidFill>
                <a:latin typeface="+mn-lt"/>
              </a:rPr>
              <a:t>mapped to a single index into memory</a:t>
            </a:r>
          </a:p>
        </p:txBody>
      </p:sp>
    </p:spTree>
    <p:extLst>
      <p:ext uri="{BB962C8B-B14F-4D97-AF65-F5344CB8AC3E}">
        <p14:creationId xmlns:p14="http://schemas.microsoft.com/office/powerpoint/2010/main" val="1832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1D vs 2D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It’s actually more common to use a 1D array that simulates the behaviour of a 2D array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However while you are learning it may be easier to conceptualise a 2D array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55726"/>
            <a:ext cx="52565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map[3][3] = { { 1, 2, 3 }, { 4, 5, 6 }, { 7, 8, 9 } };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map2[9] = {  1, 2, 3, 4, 5, 6, 7, 8, 9 };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row = 1, col = 2;</a:t>
            </a:r>
          </a:p>
          <a:p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map[row][col];</a:t>
            </a:r>
          </a:p>
          <a:p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map2[row * 3 + col];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7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n-dimensional arrays</a:t>
            </a:r>
            <a:endParaRPr lang="en-AU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You can have any number of dimensions in your array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You can have 3D arrays:</a:t>
            </a:r>
          </a:p>
          <a:p>
            <a:pPr lvl="1"/>
            <a:r>
              <a:rPr lang="en-GB" altLang="en-US" dirty="0" err="1" smtClean="0"/>
              <a:t>int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voxelCube</a:t>
            </a:r>
            <a:r>
              <a:rPr lang="en-GB" altLang="en-US" dirty="0" smtClean="0"/>
              <a:t>[3][4][6];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4D arrays:</a:t>
            </a:r>
          </a:p>
          <a:p>
            <a:pPr lvl="1"/>
            <a:r>
              <a:rPr lang="en-GB" altLang="en-US" dirty="0" err="1" smtClean="0"/>
              <a:t>int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MyHeadHurts</a:t>
            </a:r>
            <a:r>
              <a:rPr lang="en-GB" altLang="en-US" dirty="0" smtClean="0"/>
              <a:t>[3][4][5][6];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And so forth, although they do get a little hard to visualise, but not impossible!</a:t>
            </a:r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6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Danger!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23252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C++ does not permit a simple array to array copy using the assignment operator </a:t>
            </a:r>
            <a:r>
              <a:rPr lang="en-AU" dirty="0" smtClean="0">
                <a:solidFill>
                  <a:srgbClr val="FFFF00"/>
                </a:solidFill>
              </a:rPr>
              <a:t>=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Elements must be copied individually, or copied as part of a block memory copy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2896" y="3383425"/>
            <a:ext cx="482453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highScores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[10]; 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newScores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[10];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//Copy each element individually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 10;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++)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newScores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 = 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highScores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];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Danger!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Similarly, you cannot compare two arrays with the </a:t>
            </a:r>
            <a:r>
              <a:rPr lang="en-AU" dirty="0" smtClean="0">
                <a:solidFill>
                  <a:srgbClr val="FFFF00"/>
                </a:solidFill>
              </a:rPr>
              <a:t>==</a:t>
            </a:r>
            <a:r>
              <a:rPr lang="en-AU" dirty="0" smtClean="0"/>
              <a:t> operator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Elements must be compared individually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943002" y="3075806"/>
            <a:ext cx="3124324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newScores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add some values into the arrays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if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newScores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!=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match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7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Outputting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When outputting an array we cannot do the following: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Like comparing or copying, we need to output element by element: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96952" y="2211710"/>
            <a:ext cx="38164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3629635"/>
            <a:ext cx="38164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highscores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6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Arrays are extremely useful when we want to create a list or collection of objects of the same type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By using </a:t>
            </a:r>
            <a:r>
              <a:rPr lang="en-AU" dirty="0" smtClean="0">
                <a:solidFill>
                  <a:srgbClr val="FFFF00"/>
                </a:solidFill>
              </a:rPr>
              <a:t>arrays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loops</a:t>
            </a:r>
            <a:r>
              <a:rPr lang="en-AU" dirty="0" smtClean="0"/>
              <a:t> together, you can avoid needing to write large portions of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Arrays are a bit trickier to pass into functions and you need to copy each individual element one at a time should you wish to copy an entire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65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Ed, Addison-Wesley Professional (2011)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arrays?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An array is a series of elements of the </a:t>
            </a:r>
            <a:r>
              <a:rPr lang="en-AU" dirty="0" smtClean="0">
                <a:solidFill>
                  <a:srgbClr val="FFFF00"/>
                </a:solidFill>
              </a:rPr>
              <a:t>same </a:t>
            </a:r>
            <a:r>
              <a:rPr lang="en-AU" dirty="0" smtClean="0">
                <a:solidFill>
                  <a:srgbClr val="FFFF00"/>
                </a:solidFill>
              </a:rPr>
              <a:t>type</a:t>
            </a:r>
            <a:endParaRPr lang="en-AU" dirty="0" smtClean="0"/>
          </a:p>
          <a:p>
            <a:pPr lvl="1"/>
            <a:r>
              <a:rPr lang="en-AU" dirty="0" smtClean="0"/>
              <a:t>An array cannot store objects of different types</a:t>
            </a:r>
          </a:p>
          <a:p>
            <a:pPr lvl="1"/>
            <a:r>
              <a:rPr lang="en-AU" dirty="0" smtClean="0"/>
              <a:t>E.g. No mixing </a:t>
            </a:r>
            <a:r>
              <a:rPr lang="en-AU" dirty="0" smtClean="0">
                <a:solidFill>
                  <a:srgbClr val="FFFF00"/>
                </a:solidFill>
              </a:rPr>
              <a:t>floats</a:t>
            </a:r>
            <a:r>
              <a:rPr lang="en-AU" dirty="0" smtClean="0"/>
              <a:t> with </a:t>
            </a:r>
            <a:r>
              <a:rPr lang="en-AU" dirty="0" err="1" smtClean="0">
                <a:solidFill>
                  <a:srgbClr val="FFFF00"/>
                </a:solidFill>
              </a:rPr>
              <a:t>ints</a:t>
            </a:r>
            <a:r>
              <a:rPr lang="en-AU" dirty="0" smtClean="0"/>
              <a:t> with </a:t>
            </a:r>
            <a:r>
              <a:rPr lang="en-AU" dirty="0" smtClean="0">
                <a:solidFill>
                  <a:srgbClr val="FFFF00"/>
                </a:solidFill>
              </a:rPr>
              <a:t>chars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They are stored in a contiguous block of memory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18663"/>
              </p:ext>
            </p:extLst>
          </p:nvPr>
        </p:nvGraphicFramePr>
        <p:xfrm>
          <a:off x="1619672" y="3651870"/>
          <a:ext cx="5706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080"/>
                <a:gridCol w="517843"/>
                <a:gridCol w="517843"/>
                <a:gridCol w="476568"/>
                <a:gridCol w="476568"/>
                <a:gridCol w="476568"/>
                <a:gridCol w="476568"/>
                <a:gridCol w="476568"/>
                <a:gridCol w="1144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Other Memory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/>
                          </a:solidFill>
                        </a:rPr>
                        <a:t>Other Memory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0x00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0x04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0x08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0x...</a:t>
                      </a:r>
                      <a:endParaRPr lang="en-AU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few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Array naming conventions should follow the same rules as other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Arrays are also scoped just like other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array size defines how many elements can be stored in the array (some limits exist)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6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Declaring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We can specify array sizes directly like the example above.</a:t>
            </a:r>
          </a:p>
          <a:p>
            <a:endParaRPr lang="en-AU" dirty="0"/>
          </a:p>
          <a:p>
            <a:r>
              <a:rPr lang="en-AU" dirty="0" smtClean="0"/>
              <a:t>Note that you cannot use a variable to specify the array size.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045" y="1124476"/>
            <a:ext cx="4824536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an array holding 100 integers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numbers[100];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38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Array Sizes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size of an array is dependant upon the type of object that the array stores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declaring an array we specify the length of that array</a:t>
            </a:r>
          </a:p>
          <a:p>
            <a:pPr lvl="1"/>
            <a:r>
              <a:rPr lang="en-AU" dirty="0" smtClean="0"/>
              <a:t>e.g. </a:t>
            </a:r>
            <a:r>
              <a:rPr lang="en-AU" dirty="0" smtClean="0">
                <a:solidFill>
                  <a:srgbClr val="FFFF00"/>
                </a:solidFill>
              </a:rPr>
              <a:t>float </a:t>
            </a:r>
            <a:r>
              <a:rPr lang="en-AU" dirty="0" err="1" smtClean="0">
                <a:solidFill>
                  <a:srgbClr val="FFFF00"/>
                </a:solidFill>
              </a:rPr>
              <a:t>fastestLapTimes</a:t>
            </a:r>
            <a:r>
              <a:rPr lang="en-AU" dirty="0" smtClean="0">
                <a:solidFill>
                  <a:srgbClr val="FFFF00"/>
                </a:solidFill>
              </a:rPr>
              <a:t>[10]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actual size in memory of an array is the size of that object (in bytes) multiplied by the number of objects in that array.</a:t>
            </a:r>
          </a:p>
          <a:p>
            <a:pPr lvl="1"/>
            <a:r>
              <a:rPr lang="en-AU" dirty="0" smtClean="0"/>
              <a:t>In the above example, the size of the array is 10 x </a:t>
            </a:r>
            <a:r>
              <a:rPr lang="en-AU" dirty="0" err="1" smtClean="0"/>
              <a:t>sizeof</a:t>
            </a:r>
            <a:r>
              <a:rPr lang="en-AU" dirty="0" smtClean="0"/>
              <a:t>( float ) – or </a:t>
            </a:r>
            <a:r>
              <a:rPr lang="en-AU" dirty="0" smtClean="0">
                <a:solidFill>
                  <a:srgbClr val="FFFF00"/>
                </a:solidFill>
              </a:rPr>
              <a:t>40 bytes</a:t>
            </a:r>
            <a:endParaRPr lang="en-A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Arrays are </a:t>
            </a:r>
            <a:r>
              <a:rPr lang="en-AU" b="1" dirty="0" smtClean="0"/>
              <a:t>indexed from 0</a:t>
            </a:r>
          </a:p>
          <a:p>
            <a:pPr lvl="1"/>
            <a:r>
              <a:rPr lang="en-AU" dirty="0" smtClean="0"/>
              <a:t>Therefore if an array has 10 elements, these are accessed via indices </a:t>
            </a:r>
            <a:r>
              <a:rPr lang="en-AU" dirty="0" smtClean="0"/>
              <a:t>0-9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To access a value in an array, the index is passed to the subscript operator </a:t>
            </a:r>
            <a:r>
              <a:rPr lang="en-AU" dirty="0" smtClean="0">
                <a:solidFill>
                  <a:srgbClr val="FFFF00"/>
                </a:solidFill>
              </a:rPr>
              <a:t>[]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92896" y="3940410"/>
            <a:ext cx="4824536" cy="623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numbers[3] = 5;            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//Set this value to 5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numbers[3] *= 2;           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//Multiply it by 2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latin typeface="Consolas"/>
                <a:ea typeface="Calibri"/>
                <a:cs typeface="Times New Roman"/>
              </a:rPr>
              <a:t>std::</a:t>
            </a:r>
            <a:r>
              <a:rPr lang="en-AU" sz="1000" dirty="0" err="1" smtClean="0">
                <a:latin typeface="Consolas"/>
                <a:ea typeface="Calibri"/>
                <a:cs typeface="Times New Roman"/>
              </a:rPr>
              <a:t>cout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&lt;&lt; numbers[3];    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AU" sz="10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Retrive</a:t>
            </a: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and output to the console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11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subscript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30452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subscript operator </a:t>
            </a:r>
            <a:r>
              <a:rPr lang="en-AU" dirty="0" smtClean="0">
                <a:solidFill>
                  <a:srgbClr val="FFFF00"/>
                </a:solidFill>
              </a:rPr>
              <a:t>[]</a:t>
            </a:r>
            <a:r>
              <a:rPr lang="en-AU" dirty="0" smtClean="0"/>
              <a:t> can receive any </a:t>
            </a:r>
            <a:r>
              <a:rPr lang="en-AU" dirty="0" smtClean="0">
                <a:solidFill>
                  <a:srgbClr val="FFFF00"/>
                </a:solidFill>
              </a:rPr>
              <a:t>integer</a:t>
            </a:r>
            <a:r>
              <a:rPr lang="en-AU" dirty="0" smtClean="0"/>
              <a:t> value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cannot take decimal / real values (an index of 1.3323 is pointless)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index can be given in the form of a calculation or as a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2896" y="3435846"/>
            <a:ext cx="4824536" cy="1331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numbers[3 * 2] = 10;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index = 2;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smtClean="0">
                <a:latin typeface="Consolas"/>
                <a:ea typeface="Calibri"/>
                <a:cs typeface="Times New Roman"/>
              </a:rPr>
              <a:t>numbers[index] = 4;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400" dirty="0" err="1" smtClean="0">
                <a:latin typeface="Consolas"/>
                <a:ea typeface="Calibri"/>
                <a:cs typeface="Times New Roman"/>
              </a:rPr>
              <a:t>aNumber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= numbers[index];</a:t>
            </a:r>
            <a:endParaRPr lang="en-AU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AU" sz="1400" dirty="0" err="1" smtClean="0">
                <a:latin typeface="Consolas"/>
                <a:ea typeface="Calibri"/>
                <a:cs typeface="Times New Roman"/>
              </a:rPr>
              <a:t>anotherNumber</a:t>
            </a:r>
            <a:r>
              <a:rPr lang="en-AU" sz="1400" dirty="0" smtClean="0">
                <a:latin typeface="Consolas"/>
                <a:ea typeface="Calibri"/>
                <a:cs typeface="Times New Roman"/>
              </a:rPr>
              <a:t> = numbers[index + 1];</a:t>
            </a:r>
            <a:endParaRPr lang="en-AU" sz="20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8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Alternative Declarations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Arrays, like other variables, can be initialised upon declaration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The difference with other variables is that the content must be defined within braces</a:t>
            </a:r>
            <a:r>
              <a:rPr lang="en-AU" dirty="0" smtClean="0">
                <a:solidFill>
                  <a:srgbClr val="FFFF00"/>
                </a:solidFill>
              </a:rPr>
              <a:t> {} </a:t>
            </a:r>
            <a:r>
              <a:rPr lang="en-AU" dirty="0" smtClean="0"/>
              <a:t>and values must be separated by a comma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Initialisation values are stored in left to right order.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92896" y="1995686"/>
            <a:ext cx="4824536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an array holding 10 integers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latin typeface="Consolas"/>
                <a:ea typeface="Calibri"/>
                <a:cs typeface="Times New Roman"/>
              </a:rPr>
              <a:t> numbers[10] = {1, 2, 4, 8, 16, 32, 64, 128, 256, 512};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1664</Words>
  <Application>Microsoft Office PowerPoint</Application>
  <PresentationFormat>On-screen Show (16:9)</PresentationFormat>
  <Paragraphs>359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Office Theme</vt:lpstr>
      <vt:lpstr>Arrays</vt:lpstr>
      <vt:lpstr>Contents</vt:lpstr>
      <vt:lpstr>What are arrays?</vt:lpstr>
      <vt:lpstr>A few rules</vt:lpstr>
      <vt:lpstr>Declaring Arrays</vt:lpstr>
      <vt:lpstr>Array Sizes</vt:lpstr>
      <vt:lpstr>Using arrays</vt:lpstr>
      <vt:lpstr>The subscript operator</vt:lpstr>
      <vt:lpstr>Alternative Declarations</vt:lpstr>
      <vt:lpstr>Alternative Declarations</vt:lpstr>
      <vt:lpstr>Iterating through arrays</vt:lpstr>
      <vt:lpstr>For each</vt:lpstr>
      <vt:lpstr>Out of bounds</vt:lpstr>
      <vt:lpstr>Boundaries</vt:lpstr>
      <vt:lpstr>Array Types</vt:lpstr>
      <vt:lpstr>Arrays of arrays</vt:lpstr>
      <vt:lpstr>2D Arrays</vt:lpstr>
      <vt:lpstr>2D Arrays Continued</vt:lpstr>
      <vt:lpstr>Accessing 2D array elements</vt:lpstr>
      <vt:lpstr>Storage</vt:lpstr>
      <vt:lpstr>1D vs 2D</vt:lpstr>
      <vt:lpstr>n-dimensional arrays</vt:lpstr>
      <vt:lpstr>Danger!</vt:lpstr>
      <vt:lpstr>Danger!</vt:lpstr>
      <vt:lpstr>Outputting arrays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35</cp:revision>
  <dcterms:created xsi:type="dcterms:W3CDTF">2014-07-14T04:04:52Z</dcterms:created>
  <dcterms:modified xsi:type="dcterms:W3CDTF">2016-01-27T02:22:35Z</dcterms:modified>
</cp:coreProperties>
</file>