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Make</a:t>
            </a:r>
            <a:r>
              <a:rPr lang="en-AU" baseline="0" dirty="0" smtClean="0"/>
              <a:t> it clear that the null terminator is automatically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Lexicographically – the alphabetic order.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88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FED8-D414-45BA-BAF4-7C83F7CB3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Character 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 Runtime Library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Built into the C standard library, there are a number of functions that let you examine and modify character strings</a:t>
            </a:r>
          </a:p>
          <a:p>
            <a:pPr lvl="1"/>
            <a:endParaRPr lang="en-AU" dirty="0" smtClean="0"/>
          </a:p>
          <a:p>
            <a:pPr lvl="1"/>
            <a:r>
              <a:rPr lang="en-AU" dirty="0" err="1" smtClean="0"/>
              <a:t>strlen</a:t>
            </a:r>
            <a:r>
              <a:rPr lang="en-AU" dirty="0" smtClean="0"/>
              <a:t>	( String Length )</a:t>
            </a:r>
          </a:p>
          <a:p>
            <a:pPr lvl="1"/>
            <a:r>
              <a:rPr lang="en-AU" dirty="0" err="1" smtClean="0"/>
              <a:t>strcmp</a:t>
            </a:r>
            <a:r>
              <a:rPr lang="en-AU" dirty="0" smtClean="0"/>
              <a:t>	( String Compare )</a:t>
            </a:r>
          </a:p>
          <a:p>
            <a:pPr lvl="1"/>
            <a:r>
              <a:rPr lang="en-AU" dirty="0" err="1" smtClean="0"/>
              <a:t>strcpy</a:t>
            </a:r>
            <a:r>
              <a:rPr lang="en-AU" dirty="0" smtClean="0"/>
              <a:t>	( String Copy )</a:t>
            </a:r>
          </a:p>
          <a:p>
            <a:pPr lvl="1"/>
            <a:r>
              <a:rPr lang="en-AU" dirty="0" err="1" smtClean="0"/>
              <a:t>strcat</a:t>
            </a:r>
            <a:r>
              <a:rPr lang="en-AU" dirty="0" smtClean="0"/>
              <a:t>	( String Concatenate 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5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strlen – String Length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err="1" smtClean="0">
                <a:solidFill>
                  <a:srgbClr val="FFFF00"/>
                </a:solidFill>
              </a:rPr>
              <a:t>strlen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is a function that takes in a string and returns the number of characters stored until the null termination character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19064" y="2715766"/>
            <a:ext cx="6172200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//There is space for 16 chars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reserved</a:t>
            </a:r>
            <a:endParaRPr lang="en-AU" sz="10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name[16]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Matthew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 array looks like this M-a-t-t-h-e-w-0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strlen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(name);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AU" sz="1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strlen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returns 7 because that’s how many characters are before the 0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7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strlen – String Length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err="1" smtClean="0">
                <a:solidFill>
                  <a:srgbClr val="FFFF00"/>
                </a:solidFill>
              </a:rPr>
              <a:t>strlen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works by just iterating through the characters in the string, counting how far its gone until the null termination character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71464" y="2724346"/>
            <a:ext cx="5867400" cy="200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 </a:t>
            </a:r>
            <a:r>
              <a:rPr lang="en-AU" sz="1200" dirty="0" err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strlen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(string)</a:t>
            </a:r>
          </a:p>
          <a:p>
            <a:pPr>
              <a:lnSpc>
                <a:spcPct val="115000"/>
              </a:lnSpc>
            </a:pPr>
            <a:r>
              <a:rPr lang="en-AU" sz="1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SET </a:t>
            </a:r>
            <a:r>
              <a:rPr lang="en-AU" sz="1200" dirty="0" err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character_index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to 0</a:t>
            </a:r>
          </a:p>
          <a:p>
            <a:pPr>
              <a:lnSpc>
                <a:spcPct val="115000"/>
              </a:lnSpc>
            </a:pPr>
            <a:endParaRPr lang="en-AU" sz="12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WHILE string[</a:t>
            </a:r>
            <a:r>
              <a:rPr lang="en-AU" sz="1200" dirty="0" err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character_index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 != 0</a:t>
            </a:r>
          </a:p>
          <a:p>
            <a:pPr>
              <a:lnSpc>
                <a:spcPct val="115000"/>
              </a:lnSpc>
            </a:pPr>
            <a:r>
              <a:rPr lang="en-AU" sz="1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</a:t>
            </a:r>
            <a:r>
              <a:rPr lang="en-AU" sz="1200" dirty="0" err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character_index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++</a:t>
            </a:r>
          </a:p>
          <a:p>
            <a:pPr>
              <a:lnSpc>
                <a:spcPct val="115000"/>
              </a:lnSpc>
            </a:pPr>
            <a:r>
              <a:rPr lang="en-AU" sz="1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ENDWHILE</a:t>
            </a:r>
          </a:p>
          <a:p>
            <a:pPr>
              <a:lnSpc>
                <a:spcPct val="115000"/>
              </a:lnSpc>
            </a:pPr>
            <a:endParaRPr lang="en-AU" sz="12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AU" sz="1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RETURN </a:t>
            </a:r>
            <a:r>
              <a:rPr lang="en-AU" sz="1200" dirty="0" err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character_index</a:t>
            </a:r>
            <a:endParaRPr lang="en-AU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AU" sz="12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528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strcmp – String Compare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err="1" smtClean="0"/>
              <a:t>strcmp</a:t>
            </a:r>
            <a:r>
              <a:rPr lang="en-AU" dirty="0" smtClean="0"/>
              <a:t> compares if two character arrays are equal to each other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C, you </a:t>
            </a:r>
            <a:r>
              <a:rPr lang="en-AU" dirty="0" smtClean="0">
                <a:solidFill>
                  <a:srgbClr val="FFFF00"/>
                </a:solidFill>
              </a:rPr>
              <a:t>CANNOT</a:t>
            </a:r>
            <a:r>
              <a:rPr lang="en-AU" dirty="0" smtClean="0"/>
              <a:t> just use the equality operator (</a:t>
            </a:r>
            <a:r>
              <a:rPr lang="en-AU" dirty="0" smtClean="0">
                <a:solidFill>
                  <a:srgbClr val="FFFF00"/>
                </a:solidFill>
              </a:rPr>
              <a:t>==</a:t>
            </a:r>
            <a:r>
              <a:rPr lang="en-AU" dirty="0" smtClean="0"/>
              <a:t>) on arrays as it only returns true if the two arrays are the exact same array, not if their contents are the same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To check if two strings are the same, you need to use </a:t>
            </a:r>
            <a:r>
              <a:rPr lang="en-AU" dirty="0" err="1" smtClean="0">
                <a:solidFill>
                  <a:srgbClr val="FFFF00"/>
                </a:solidFill>
              </a:rPr>
              <a:t>strcmp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instead</a:t>
            </a:r>
          </a:p>
          <a:p>
            <a:pPr lvl="1"/>
            <a:endParaRPr lang="en-AU" dirty="0" smtClean="0"/>
          </a:p>
          <a:p>
            <a:r>
              <a:rPr lang="en-AU" dirty="0" err="1" smtClean="0">
                <a:solidFill>
                  <a:srgbClr val="FFFF00"/>
                </a:solidFill>
              </a:rPr>
              <a:t>strcmp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returns 0 if the two strings are the same, 1 if the first string is lexicographically after the second, and -1 if the first is lexicographically before the second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strcmp</a:t>
            </a:r>
            <a:r>
              <a:rPr lang="en-AU" dirty="0" smtClean="0"/>
              <a:t> – String Compare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69991"/>
            <a:ext cx="5867400" cy="3454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name1[]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"John</a:t>
            </a:r>
            <a:r>
              <a:rPr lang="en-AU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name2[]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"John</a:t>
            </a:r>
            <a:r>
              <a:rPr lang="en-AU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name3[]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"Jess"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(name1 == name2)</a:t>
            </a:r>
            <a:br>
              <a:rPr lang="en-AU" sz="1000" dirty="0" smtClean="0">
                <a:latin typeface="Consolas"/>
                <a:ea typeface="Calibri"/>
                <a:cs typeface="Times New Roman"/>
              </a:rPr>
            </a:b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//DOES NOT WORK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/>
            </a:r>
            <a:br>
              <a:rPr lang="en-AU" sz="1000" dirty="0" smtClean="0">
                <a:latin typeface="Consolas"/>
                <a:ea typeface="Calibri"/>
                <a:cs typeface="Times New Roman"/>
              </a:rPr>
            </a:b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strcmp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(name1, name2) == 0)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 WORK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/>
            </a:r>
            <a:br>
              <a:rPr lang="en-AU" sz="1000" dirty="0">
                <a:latin typeface="Consolas"/>
                <a:ea typeface="Calibri"/>
                <a:cs typeface="Times New Roman"/>
              </a:rPr>
            </a:b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//Returns 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1</a:t>
            </a:r>
            <a:endParaRPr lang="en-AU" sz="10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strcmp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(name1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,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name3);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/>
            </a:r>
            <a:br>
              <a:rPr lang="en-AU" sz="1000" dirty="0">
                <a:latin typeface="Consolas"/>
                <a:ea typeface="Calibri"/>
                <a:cs typeface="Times New Roman"/>
              </a:rPr>
            </a:b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//Returns 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-1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/>
            </a:r>
            <a:br>
              <a:rPr lang="en-AU" sz="1000" dirty="0">
                <a:latin typeface="Consolas"/>
                <a:ea typeface="Calibri"/>
                <a:cs typeface="Times New Roman"/>
              </a:rPr>
            </a:b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strcmp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(name3, name1)</a:t>
            </a:r>
          </a:p>
        </p:txBody>
      </p:sp>
    </p:spTree>
    <p:extLst>
      <p:ext uri="{BB962C8B-B14F-4D97-AF65-F5344CB8AC3E}">
        <p14:creationId xmlns:p14="http://schemas.microsoft.com/office/powerpoint/2010/main" val="29011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strcmp</a:t>
            </a:r>
            <a:r>
              <a:rPr lang="en-AU" dirty="0" smtClean="0"/>
              <a:t> – String Compare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04312" y="1077309"/>
            <a:ext cx="7086600" cy="3808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FUNCTION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strcmp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(string1, string2)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SET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to 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SET result to 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SET running to true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WHILE running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       IF string1[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] == 0 AND string2[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]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==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0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THEN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SET result to 0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BREAK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ELSEIF string1[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&gt; string2[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THEN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 SET result to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BREAK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ELSE IF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string1[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]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&lt;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string2[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THEN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SET result to -1</a:t>
            </a:r>
            <a:br>
              <a:rPr lang="en-AU" sz="1000" dirty="0" smtClean="0">
                <a:latin typeface="Consolas"/>
                <a:ea typeface="Calibri"/>
                <a:cs typeface="Times New Roman"/>
              </a:rPr>
            </a:b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 BREAK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ELSE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   ++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ENDIF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ENDWHILE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RETURN result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351601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strcpy – String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FFFF00"/>
                </a:solidFill>
              </a:rPr>
              <a:t>strcpy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copies one string over another string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overwrites any data that was previously in the destination string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need to use this any time you want to initialize one string with another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75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strcpy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32142" y="1200151"/>
            <a:ext cx="6324600" cy="1331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name1[]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"John</a:t>
            </a:r>
            <a:r>
              <a:rPr lang="en-AU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 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name2[64];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//Make sure you allocate enough space for what you want to copy in!!!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/>
            </a:r>
            <a:br>
              <a:rPr lang="en-AU" sz="1000" dirty="0">
                <a:latin typeface="Consolas"/>
                <a:ea typeface="Calibri"/>
                <a:cs typeface="Times New Roman"/>
              </a:rPr>
            </a:b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name2 = name1;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 NOT WORK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//name2 is now John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strcpy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(name2, name1);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142" y="2869497"/>
            <a:ext cx="7086600" cy="186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FUNCTION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strcpy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(destination, source)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SET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to 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WHILE source[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!= 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SET destination[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to source[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++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character_index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ENDWHILE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SET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destination[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character_index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] to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0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RETURN destination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9630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strcat</a:t>
            </a:r>
            <a:r>
              <a:rPr lang="en-AU" dirty="0" smtClean="0"/>
              <a:t> – String Concatenate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err="1" smtClean="0">
                <a:solidFill>
                  <a:srgbClr val="FFFF00"/>
                </a:solidFill>
              </a:rPr>
              <a:t>strcat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copies a string to the end of another other string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Unlike </a:t>
            </a:r>
            <a:r>
              <a:rPr lang="en-AU" dirty="0" err="1" smtClean="0">
                <a:solidFill>
                  <a:srgbClr val="FFFF00"/>
                </a:solidFill>
              </a:rPr>
              <a:t>strcpy</a:t>
            </a:r>
            <a:r>
              <a:rPr lang="en-AU" dirty="0" smtClean="0"/>
              <a:t>, it preserves the contents of the destination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strcat</a:t>
            </a:r>
            <a:r>
              <a:rPr lang="en-AU" dirty="0" smtClean="0"/>
              <a:t> </a:t>
            </a:r>
            <a:r>
              <a:rPr lang="en-AU" dirty="0"/>
              <a:t>– String 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23528" y="1200151"/>
            <a:ext cx="7601272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//Make sure you allocate enough space for the new string to be added to the end!!!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name1[64]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"Dennis"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name2[]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"Richie"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name1 += name1;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 NOT WORK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name1 is now Dennis Richie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strcat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(name1, name2);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845178"/>
            <a:ext cx="7601272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FUNCTION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strcpy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(destination, source)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SET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destination_index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to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strlen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(destination) +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SET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source_index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to 0</a:t>
            </a:r>
            <a:br>
              <a:rPr lang="en-AU" sz="1000" dirty="0" smtClean="0">
                <a:latin typeface="Consolas"/>
                <a:ea typeface="Calibri"/>
                <a:cs typeface="Times New Roman"/>
              </a:rPr>
            </a:b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WHILE source[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source_index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!= 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    SET destination[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destination_index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to source[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source_index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++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destination_index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    ++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source_index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ENDWHILE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SET destination[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destination_index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] to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0</a:t>
            </a:r>
          </a:p>
          <a:p>
            <a:pPr>
              <a:lnSpc>
                <a:spcPct val="115000"/>
              </a:lnSpc>
            </a:pP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  RETURN destination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608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ASCII</a:t>
            </a:r>
          </a:p>
          <a:p>
            <a:pPr lvl="1"/>
            <a:endParaRPr lang="en-AU" dirty="0"/>
          </a:p>
          <a:p>
            <a:r>
              <a:rPr lang="en-AU" dirty="0" smtClean="0"/>
              <a:t>Arrays of characters</a:t>
            </a:r>
          </a:p>
          <a:p>
            <a:pPr lvl="1"/>
            <a:endParaRPr lang="en-AU" dirty="0"/>
          </a:p>
          <a:p>
            <a:r>
              <a:rPr lang="en-AU" dirty="0" smtClean="0"/>
              <a:t>Null terminator</a:t>
            </a:r>
          </a:p>
          <a:p>
            <a:pPr lvl="1"/>
            <a:endParaRPr lang="en-AU" dirty="0"/>
          </a:p>
          <a:p>
            <a:r>
              <a:rPr lang="en-AU" dirty="0" smtClean="0"/>
              <a:t>Character functions</a:t>
            </a:r>
          </a:p>
          <a:p>
            <a:pPr lvl="1"/>
            <a:r>
              <a:rPr lang="en-AU" dirty="0" err="1"/>
              <a:t>s</a:t>
            </a:r>
            <a:r>
              <a:rPr lang="en-AU" dirty="0" err="1" smtClean="0"/>
              <a:t>trlen</a:t>
            </a:r>
            <a:endParaRPr lang="en-AU" dirty="0" smtClean="0"/>
          </a:p>
          <a:p>
            <a:pPr lvl="1"/>
            <a:r>
              <a:rPr lang="en-AU" dirty="0" err="1" smtClean="0"/>
              <a:t>strcmp</a:t>
            </a:r>
            <a:endParaRPr lang="en-AU" dirty="0" smtClean="0"/>
          </a:p>
          <a:p>
            <a:pPr lvl="1"/>
            <a:r>
              <a:rPr lang="en-AU" dirty="0" err="1" smtClean="0"/>
              <a:t>strcpy</a:t>
            </a:r>
            <a:endParaRPr lang="en-AU" dirty="0" smtClean="0"/>
          </a:p>
          <a:p>
            <a:pPr lvl="1"/>
            <a:r>
              <a:rPr lang="en-AU" dirty="0" err="1" smtClean="0"/>
              <a:t>strcat</a:t>
            </a:r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5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Character arrays are a bit different from other arrays because of the null terminator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a number of simple C functions that help you do common operations on character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is a C++ class we will cover later called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::string </a:t>
            </a:r>
            <a:r>
              <a:rPr lang="en-AU" dirty="0" smtClean="0"/>
              <a:t>that can simplify a lot of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1093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Ed, Addison-Wesley Professional (2011)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ASCI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78187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ASCII is a cypher that lets us store characters inside a computer</a:t>
            </a:r>
          </a:p>
          <a:p>
            <a:pPr lvl="1"/>
            <a:endParaRPr lang="en-AU" dirty="0"/>
          </a:p>
          <a:p>
            <a:r>
              <a:rPr lang="en-AU" dirty="0" smtClean="0"/>
              <a:t>All variable types in C store numbers</a:t>
            </a:r>
          </a:p>
          <a:p>
            <a:pPr lvl="1"/>
            <a:endParaRPr lang="en-AU" dirty="0"/>
          </a:p>
          <a:p>
            <a:r>
              <a:rPr lang="en-AU" dirty="0" smtClean="0"/>
              <a:t>ASCII maps the numbers 0-127 to different characters</a:t>
            </a:r>
            <a:endParaRPr lang="en-AU" dirty="0"/>
          </a:p>
        </p:txBody>
      </p:sp>
      <p:pic>
        <p:nvPicPr>
          <p:cNvPr id="1027" name="Picture 3" descr="C:\Users\Aidan\Pictures\char arrays\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21357"/>
            <a:ext cx="4032220" cy="27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ASCII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Each number from 0-127 has a corresponding letter</a:t>
            </a:r>
          </a:p>
          <a:p>
            <a:pPr lvl="1"/>
            <a:r>
              <a:rPr lang="en-AU" dirty="0" smtClean="0"/>
              <a:t>0 – null character</a:t>
            </a:r>
          </a:p>
          <a:p>
            <a:pPr lvl="1"/>
            <a:r>
              <a:rPr lang="en-AU" dirty="0" smtClean="0"/>
              <a:t>1-31 – special characters</a:t>
            </a:r>
          </a:p>
          <a:p>
            <a:pPr lvl="1"/>
            <a:r>
              <a:rPr lang="en-AU" dirty="0" smtClean="0"/>
              <a:t>32 – 64 punctuation</a:t>
            </a:r>
          </a:p>
          <a:p>
            <a:pPr lvl="1"/>
            <a:r>
              <a:rPr lang="en-AU" dirty="0" smtClean="0"/>
              <a:t>48 – 57 – numbers</a:t>
            </a:r>
          </a:p>
          <a:p>
            <a:pPr lvl="1"/>
            <a:r>
              <a:rPr lang="en-AU" dirty="0" smtClean="0"/>
              <a:t>65 – 90 upper case letters</a:t>
            </a:r>
          </a:p>
          <a:p>
            <a:pPr lvl="1"/>
            <a:r>
              <a:rPr lang="en-AU" dirty="0" smtClean="0"/>
              <a:t>91 – 96 more punctuation</a:t>
            </a:r>
          </a:p>
          <a:p>
            <a:pPr lvl="1"/>
            <a:r>
              <a:rPr lang="en-AU" dirty="0" smtClean="0"/>
              <a:t>97-122 lower case letters</a:t>
            </a:r>
          </a:p>
          <a:p>
            <a:pPr lvl="1"/>
            <a:r>
              <a:rPr lang="en-AU" dirty="0" smtClean="0"/>
              <a:t>123 – 127 even more punctuation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Arrays of Characters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Arrays of characters work the same as regular arrays for the most part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71750"/>
            <a:ext cx="7086600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//Uninitialized array of 16 characters</a:t>
            </a:r>
            <a:endParaRPr lang="en-AU" sz="12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name0[16];</a:t>
            </a:r>
            <a:endParaRPr lang="en-AU" sz="12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//Initialized </a:t>
            </a:r>
            <a:r>
              <a:rPr lang="en-A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with a maximum space of 8</a:t>
            </a:r>
            <a:endParaRPr lang="en-AU" sz="12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name1[8] = </a:t>
            </a:r>
            <a:r>
              <a:rPr lang="en-AU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"John"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;   </a:t>
            </a:r>
            <a:endParaRPr lang="en-AU" sz="12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//Initialized </a:t>
            </a:r>
            <a:r>
              <a:rPr lang="en-A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to be 7 characters – 6 for the name plus one for the null character</a:t>
            </a:r>
            <a:endParaRPr lang="en-AU" sz="12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name2[] </a:t>
            </a:r>
            <a:r>
              <a:rPr lang="en-AU" sz="1200" dirty="0">
                <a:latin typeface="Consolas"/>
                <a:ea typeface="Calibri"/>
                <a:cs typeface="Times New Roman"/>
              </a:rPr>
              <a:t>= </a:t>
            </a:r>
            <a:r>
              <a:rPr lang="en-AU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“Egbert"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;  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1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Null Terminator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Character arrays are special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character array uses something called a null terminator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With a regular array, you have a block of memory</a:t>
            </a:r>
          </a:p>
          <a:p>
            <a:pPr lvl="1"/>
            <a:r>
              <a:rPr lang="en-AU" dirty="0" smtClean="0"/>
              <a:t>To keep track of how long it is, you need to have a separate variable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90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Null Terminator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dirty="0"/>
              <a:t>Unlike other arrays, in a character array the end of a string is indicated by the value </a:t>
            </a:r>
            <a:r>
              <a:rPr lang="en-AU" sz="2000" dirty="0" smtClean="0"/>
              <a:t>0</a:t>
            </a:r>
            <a:endParaRPr lang="en-AU" sz="2000" dirty="0"/>
          </a:p>
          <a:p>
            <a:pPr lvl="1"/>
            <a:endParaRPr lang="en-AU" sz="1600" dirty="0"/>
          </a:p>
          <a:p>
            <a:r>
              <a:rPr lang="en-AU" sz="2000" dirty="0"/>
              <a:t>You can’t do this with most arrays as 0 could be a valid value in the middle of the </a:t>
            </a:r>
            <a:r>
              <a:rPr lang="en-AU" sz="2000" dirty="0" smtClean="0"/>
              <a:t>array</a:t>
            </a:r>
            <a:endParaRPr lang="en-AU" sz="2000" dirty="0"/>
          </a:p>
          <a:p>
            <a:pPr lvl="1"/>
            <a:endParaRPr lang="en-AU" sz="1200" dirty="0"/>
          </a:p>
          <a:p>
            <a:r>
              <a:rPr lang="en-AU" sz="2000" dirty="0"/>
              <a:t>In ASCII, however, 0 is a reserved value that specifically means  the end of the </a:t>
            </a:r>
            <a:r>
              <a:rPr lang="en-AU" sz="2000" dirty="0" smtClean="0"/>
              <a:t>string</a:t>
            </a:r>
            <a:endParaRPr lang="en-AU" sz="2000" dirty="0"/>
          </a:p>
          <a:p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3139029"/>
              </p:ext>
            </p:extLst>
          </p:nvPr>
        </p:nvGraphicFramePr>
        <p:xfrm>
          <a:off x="1259632" y="4217134"/>
          <a:ext cx="6222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‘J’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‘o’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‘h’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‘n’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AU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tx1"/>
                          </a:solidFill>
                        </a:rPr>
                        <a:t>Garbage</a:t>
                      </a:r>
                      <a:endParaRPr lang="en-AU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tx1"/>
                          </a:solidFill>
                        </a:rPr>
                        <a:t>Garbage</a:t>
                      </a:r>
                      <a:endParaRPr lang="en-AU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>
                          <a:solidFill>
                            <a:schemeClr val="tx1"/>
                          </a:solidFill>
                        </a:rPr>
                        <a:t>Garbage</a:t>
                      </a:r>
                      <a:endParaRPr lang="en-AU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9853" y="3795886"/>
            <a:ext cx="4824536" cy="26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name[8] 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"John"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  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//initialized with a maximum space of 8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Null Terminator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Important things to know:</a:t>
            </a:r>
          </a:p>
          <a:p>
            <a:pPr lvl="1"/>
            <a:r>
              <a:rPr lang="en-AU" dirty="0" smtClean="0"/>
              <a:t>You still need to create an array that’s big enough</a:t>
            </a:r>
          </a:p>
          <a:p>
            <a:pPr lvl="1"/>
            <a:r>
              <a:rPr lang="en-AU" dirty="0" smtClean="0"/>
              <a:t>You only have the space you allocate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 careful not to overwrite the null character</a:t>
            </a:r>
          </a:p>
          <a:p>
            <a:pPr lvl="1"/>
            <a:r>
              <a:rPr lang="en-AU" dirty="0" smtClean="0"/>
              <a:t>Many functions expect the null terminator to be there and will crash you program (in the best case) if its not there</a:t>
            </a:r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1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Printing Character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In the previous lecture, we </a:t>
            </a:r>
            <a:br>
              <a:rPr lang="en-AU" dirty="0" smtClean="0"/>
            </a:br>
            <a:r>
              <a:rPr lang="en-AU" dirty="0" smtClean="0"/>
              <a:t>covered the fact the you can’t </a:t>
            </a:r>
            <a:br>
              <a:rPr lang="en-AU" dirty="0" smtClean="0"/>
            </a:br>
            <a:r>
              <a:rPr lang="en-AU" dirty="0" smtClean="0"/>
              <a:t>just use an array with </a:t>
            </a:r>
            <a:br>
              <a:rPr lang="en-AU" dirty="0" smtClean="0"/>
            </a:b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cout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– you have to iterate </a:t>
            </a:r>
            <a:br>
              <a:rPr lang="en-AU" dirty="0" smtClean="0"/>
            </a:br>
            <a:r>
              <a:rPr lang="en-AU" dirty="0" smtClean="0"/>
              <a:t>over all the elements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isn’t true for character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give </a:t>
            </a:r>
            <a:r>
              <a:rPr lang="en-AU" dirty="0" err="1" smtClean="0"/>
              <a:t>std</a:t>
            </a:r>
            <a:r>
              <a:rPr lang="en-AU" dirty="0" smtClean="0"/>
              <a:t>::</a:t>
            </a:r>
            <a:r>
              <a:rPr lang="en-AU" dirty="0" err="1" smtClean="0"/>
              <a:t>cout</a:t>
            </a:r>
            <a:r>
              <a:rPr lang="en-AU" dirty="0" smtClean="0"/>
              <a:t> a character array and it will print all characters until the null terminator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276350"/>
            <a:ext cx="3904593" cy="1331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numbers[] = {4, 1, 2, 9, 6};</a:t>
            </a:r>
            <a:endParaRPr lang="en-AU" sz="10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name[]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= 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Jarrad</a:t>
            </a:r>
            <a:r>
              <a:rPr lang="en-AU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numbers 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 </a:t>
            </a:r>
            <a:r>
              <a:rPr lang="en-AU" sz="1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 NOT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WORK</a:t>
            </a:r>
          </a:p>
          <a:p>
            <a:pPr>
              <a:lnSpc>
                <a:spcPct val="115000"/>
              </a:lnSpc>
            </a:pP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name 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&lt;&lt; 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 work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AU" sz="1000" dirty="0" smtClean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151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1045</Words>
  <Application>Microsoft Office PowerPoint</Application>
  <PresentationFormat>On-screen Show (16:9)</PresentationFormat>
  <Paragraphs>210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Office Theme</vt:lpstr>
      <vt:lpstr>Character Arrays</vt:lpstr>
      <vt:lpstr>Contents</vt:lpstr>
      <vt:lpstr>ASCI</vt:lpstr>
      <vt:lpstr>ASCII</vt:lpstr>
      <vt:lpstr>Arrays of Characters</vt:lpstr>
      <vt:lpstr>Null Terminator</vt:lpstr>
      <vt:lpstr>Null Terminator</vt:lpstr>
      <vt:lpstr>Null Terminator</vt:lpstr>
      <vt:lpstr>Printing Character Arrays</vt:lpstr>
      <vt:lpstr>C Runtime Library Functions</vt:lpstr>
      <vt:lpstr>strlen – String Length</vt:lpstr>
      <vt:lpstr>strlen – String Length</vt:lpstr>
      <vt:lpstr>strcmp – String Compare</vt:lpstr>
      <vt:lpstr>strcmp – String Compare</vt:lpstr>
      <vt:lpstr>strcmp – String Compare</vt:lpstr>
      <vt:lpstr>strcpy – String Copy</vt:lpstr>
      <vt:lpstr>strcpy</vt:lpstr>
      <vt:lpstr>strcat – String Concatenate</vt:lpstr>
      <vt:lpstr>strcat – String Concatenate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38</cp:revision>
  <dcterms:created xsi:type="dcterms:W3CDTF">2014-07-14T04:04:52Z</dcterms:created>
  <dcterms:modified xsi:type="dcterms:W3CDTF">2017-02-09T00:23:27Z</dcterms:modified>
</cp:coreProperties>
</file>