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 they</a:t>
            </a:r>
            <a:r>
              <a:rPr lang="en-AU" baseline="0" dirty="0" smtClean="0"/>
              <a:t> can see, it looks very much like a structure. The only difference at the moment is the fact that it now contains functions, and the access </a:t>
            </a:r>
            <a:r>
              <a:rPr lang="en-AU" baseline="0" dirty="0" err="1" smtClean="0"/>
              <a:t>specifier</a:t>
            </a:r>
            <a:r>
              <a:rPr lang="en-AU" baseline="0" dirty="0" smtClean="0"/>
              <a:t>. Which we will get to soon.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Any program that uses an object of a particular class can access the public portions directly.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program can access the private members of an object only by using the public member functions. Thus the public member functions act as go-betweens between a program and an objects private members; they provide the interface between object and program.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insulation of data from direct access by a program is called data hiding.</a:t>
            </a:r>
          </a:p>
          <a:p>
            <a:endParaRPr lang="en-AU" dirty="0" smtClean="0"/>
          </a:p>
          <a:p>
            <a:r>
              <a:rPr lang="en-AU" dirty="0" smtClean="0"/>
              <a:t>Source: C++ Primer</a:t>
            </a:r>
            <a:r>
              <a:rPr lang="en-AU" baseline="0" dirty="0" smtClean="0"/>
              <a:t> Plus, page 451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2E1B2-9092-4FE5-AA8B-AAC08C1BC9B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33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203598"/>
            <a:ext cx="4104456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29/01/2016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04248" y="4731990"/>
            <a:ext cx="1944216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13E0663-DDA6-451C-901D-F6811875024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82344" y="1203598"/>
            <a:ext cx="4104456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3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Object-Oriented Programming in C++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27/01/16 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Data Protection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With classes, we can restrict who is able to access the variables and functions owned by this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One use for this is to validate data passed to the object before it is </a:t>
            </a:r>
            <a:br>
              <a:rPr lang="en-AU" dirty="0" smtClean="0"/>
            </a:br>
            <a:r>
              <a:rPr lang="en-AU" dirty="0" smtClean="0"/>
              <a:t>assigned to a variable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is done using the </a:t>
            </a:r>
            <a:r>
              <a:rPr lang="en-AU" dirty="0" smtClean="0">
                <a:solidFill>
                  <a:srgbClr val="FFFF00"/>
                </a:solidFill>
              </a:rPr>
              <a:t>public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FFFF00"/>
                </a:solidFill>
              </a:rPr>
              <a:t>protected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FF00"/>
                </a:solidFill>
              </a:rPr>
              <a:t>private</a:t>
            </a:r>
            <a:r>
              <a:rPr lang="en-AU" dirty="0" smtClean="0"/>
              <a:t> keywords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order for data protection to be done correctly, the class needs to be well planned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60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Access Specifiers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Access </a:t>
            </a:r>
            <a:r>
              <a:rPr lang="en-AU" dirty="0" err="1" smtClean="0"/>
              <a:t>specifiers</a:t>
            </a:r>
            <a:r>
              <a:rPr lang="en-AU" dirty="0" smtClean="0"/>
              <a:t> allow explicit enforcement of encapsulation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There are three access </a:t>
            </a:r>
            <a:r>
              <a:rPr lang="en-AU" dirty="0" err="1" smtClean="0"/>
              <a:t>specifiers</a:t>
            </a:r>
            <a:endParaRPr lang="en-AU" dirty="0" smtClean="0"/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public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protected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private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Generally good practice for data and non-interface functions to be declared private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0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Access Specifiers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>
                <a:solidFill>
                  <a:srgbClr val="FFFF00"/>
                </a:solidFill>
              </a:rPr>
              <a:t>public</a:t>
            </a:r>
          </a:p>
          <a:p>
            <a:pPr lvl="1"/>
            <a:r>
              <a:rPr lang="en-AU" dirty="0" smtClean="0"/>
              <a:t>any function or class can access this member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protected</a:t>
            </a:r>
          </a:p>
          <a:p>
            <a:pPr lvl="1"/>
            <a:r>
              <a:rPr lang="en-AU" dirty="0" smtClean="0"/>
              <a:t>only functions from this class or derived classes or friends can access this member</a:t>
            </a:r>
          </a:p>
          <a:p>
            <a:pPr lvl="1"/>
            <a:r>
              <a:rPr lang="en-AU" dirty="0" smtClean="0"/>
              <a:t>(derived classes and friends to be covered later)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FFFF00"/>
                </a:solidFill>
              </a:rPr>
              <a:t>private</a:t>
            </a:r>
          </a:p>
          <a:p>
            <a:pPr lvl="1"/>
            <a:r>
              <a:rPr lang="en-AU" dirty="0" smtClean="0"/>
              <a:t>only functions from this class and friends can access this member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90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Public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Publicly accessible data and functions can be accessed and called outside of that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Other objects and functions can use these to modify and interact with your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5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Private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Private members can only be accessed by objects of that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are used to hide data and functions which should not be accessed by other objects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Often, public </a:t>
            </a:r>
            <a:r>
              <a:rPr lang="en-AU" dirty="0" err="1" smtClean="0"/>
              <a:t>accessor</a:t>
            </a:r>
            <a:r>
              <a:rPr lang="en-AU" dirty="0" smtClean="0"/>
              <a:t> functions are used to </a:t>
            </a:r>
            <a:br>
              <a:rPr lang="en-AU" dirty="0" smtClean="0"/>
            </a:br>
            <a:r>
              <a:rPr lang="en-AU" dirty="0" smtClean="0"/>
              <a:t>access private variables to allow us to validate the data stored in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34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Private</a:t>
            </a:r>
            <a:endParaRPr lang="en-AU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95536" y="1342926"/>
            <a:ext cx="338437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3858">
              <a:defRPr/>
            </a:pP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Enemy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	void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SetXPosition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a_fX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 	{</a:t>
            </a:r>
          </a:p>
          <a:p>
            <a:pPr lvl="1" defTabSz="363858">
              <a:defRPr/>
            </a:pP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	if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a_fX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&lt; 0.0f) </a:t>
            </a:r>
          </a:p>
          <a:p>
            <a:pPr lvl="1"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m_fX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	    else</a:t>
            </a:r>
            <a:endParaRPr lang="en-AU" sz="1200" b="1" dirty="0">
              <a:solidFill>
                <a:srgbClr val="000000"/>
              </a:solidFill>
              <a:latin typeface="Consolas" pitchFamily="49" charset="0"/>
            </a:endParaRP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m_fX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a_fX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 	}</a:t>
            </a:r>
          </a:p>
          <a:p>
            <a:pPr defTabSz="363858">
              <a:defRPr/>
            </a:pPr>
            <a:endParaRPr lang="en-AU" sz="1200" b="1" dirty="0">
              <a:solidFill>
                <a:srgbClr val="000000"/>
              </a:solidFill>
              <a:latin typeface="Consolas" pitchFamily="49" charset="0"/>
            </a:endParaRPr>
          </a:p>
          <a:p>
            <a:pPr defTabSz="363858">
              <a:defRPr/>
            </a:pP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private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	float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m_fX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1337112"/>
            <a:ext cx="417646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3858">
              <a:defRPr/>
            </a:pPr>
            <a:r>
              <a:rPr lang="en-AU" sz="1200" b="1" dirty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	Enemy 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oEnemy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AU" sz="1200" b="1" dirty="0">
                <a:solidFill>
                  <a:srgbClr val="008000"/>
                </a:solidFill>
                <a:latin typeface="Consolas" pitchFamily="49" charset="0"/>
              </a:rPr>
              <a:t>//Error!  This won't compile</a:t>
            </a: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oEnemy.m_fX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 = 5.0f;</a:t>
            </a:r>
          </a:p>
          <a:p>
            <a:pPr defTabSz="363858">
              <a:defRPr/>
            </a:pPr>
            <a:endParaRPr lang="en-AU" sz="1200" b="1" dirty="0">
              <a:solidFill>
                <a:srgbClr val="000000"/>
              </a:solidFill>
              <a:latin typeface="Consolas" pitchFamily="49" charset="0"/>
            </a:endParaRPr>
          </a:p>
          <a:p>
            <a:pPr defTabSz="363858">
              <a:defRPr/>
            </a:pP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AU" sz="1200" b="1" dirty="0">
                <a:solidFill>
                  <a:srgbClr val="008000"/>
                </a:solidFill>
                <a:latin typeface="Consolas" pitchFamily="49" charset="0"/>
              </a:rPr>
              <a:t>/*</a:t>
            </a:r>
            <a:endParaRPr lang="en-AU" sz="1200" b="1" dirty="0">
              <a:solidFill>
                <a:srgbClr val="000000"/>
              </a:solidFill>
              <a:latin typeface="Consolas" pitchFamily="49" charset="0"/>
            </a:endParaRPr>
          </a:p>
          <a:p>
            <a:pPr defTabSz="363858">
              <a:defRPr/>
            </a:pPr>
            <a:r>
              <a:rPr lang="en-AU" sz="1200" b="1" dirty="0">
                <a:solidFill>
                  <a:srgbClr val="008000"/>
                </a:solidFill>
                <a:latin typeface="Consolas" pitchFamily="49" charset="0"/>
              </a:rPr>
              <a:t>	Instead, we use the </a:t>
            </a:r>
            <a:r>
              <a:rPr lang="en-AU" sz="1200" b="1" dirty="0" err="1">
                <a:solidFill>
                  <a:srgbClr val="008000"/>
                </a:solidFill>
                <a:latin typeface="Consolas" pitchFamily="49" charset="0"/>
              </a:rPr>
              <a:t>SetXPosition</a:t>
            </a:r>
            <a:r>
              <a:rPr lang="en-AU" sz="1200" b="1" dirty="0">
                <a:solidFill>
                  <a:srgbClr val="008000"/>
                </a:solidFill>
                <a:latin typeface="Consolas" pitchFamily="49" charset="0"/>
              </a:rPr>
              <a:t>() </a:t>
            </a:r>
            <a:r>
              <a:rPr lang="en-AU" sz="1200" b="1" dirty="0" smtClean="0">
                <a:solidFill>
                  <a:srgbClr val="008000"/>
                </a:solidFill>
                <a:latin typeface="Consolas" pitchFamily="49" charset="0"/>
              </a:rPr>
              <a:t>	function, allowing </a:t>
            </a:r>
            <a:r>
              <a:rPr lang="en-AU" sz="1200" b="1" dirty="0">
                <a:solidFill>
                  <a:srgbClr val="008000"/>
                </a:solidFill>
                <a:latin typeface="Consolas" pitchFamily="49" charset="0"/>
              </a:rPr>
              <a:t>us to validate the data </a:t>
            </a:r>
            <a:r>
              <a:rPr lang="en-AU" sz="1200" b="1" dirty="0" smtClean="0">
                <a:solidFill>
                  <a:srgbClr val="008000"/>
                </a:solidFill>
                <a:latin typeface="Consolas" pitchFamily="49" charset="0"/>
              </a:rPr>
              <a:t>	first</a:t>
            </a:r>
            <a:r>
              <a:rPr lang="en-AU" sz="1200" b="1" dirty="0">
                <a:solidFill>
                  <a:srgbClr val="008000"/>
                </a:solidFill>
                <a:latin typeface="Consolas" pitchFamily="49" charset="0"/>
              </a:rPr>
              <a:t>.</a:t>
            </a:r>
            <a:endParaRPr lang="en-AU" sz="1200" b="1" dirty="0">
              <a:solidFill>
                <a:srgbClr val="000000"/>
              </a:solidFill>
              <a:latin typeface="Consolas" pitchFamily="49" charset="0"/>
            </a:endParaRPr>
          </a:p>
          <a:p>
            <a:pPr defTabSz="363858">
              <a:defRPr/>
            </a:pPr>
            <a:r>
              <a:rPr lang="en-AU" sz="1200" b="1" dirty="0">
                <a:solidFill>
                  <a:srgbClr val="008000"/>
                </a:solidFill>
                <a:latin typeface="Consolas" pitchFamily="49" charset="0"/>
              </a:rPr>
              <a:t>	*/</a:t>
            </a:r>
            <a:endParaRPr lang="en-AU" sz="1200" b="1" dirty="0">
              <a:solidFill>
                <a:srgbClr val="000000"/>
              </a:solidFill>
              <a:latin typeface="Consolas" pitchFamily="49" charset="0"/>
            </a:endParaRPr>
          </a:p>
          <a:p>
            <a:pPr defTabSz="363858">
              <a:defRPr/>
            </a:pPr>
            <a:r>
              <a:rPr lang="en-AU" sz="1200" b="1" dirty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AU" sz="1200" b="1" dirty="0" err="1">
                <a:solidFill>
                  <a:srgbClr val="000000"/>
                </a:solidFill>
                <a:latin typeface="Consolas" pitchFamily="49" charset="0"/>
              </a:rPr>
              <a:t>oEnemy.SetXPosition</a:t>
            </a:r>
            <a:r>
              <a:rPr lang="en-AU" sz="1200" b="1" dirty="0">
                <a:solidFill>
                  <a:srgbClr val="000000"/>
                </a:solidFill>
                <a:latin typeface="Consolas" pitchFamily="49" charset="0"/>
              </a:rPr>
              <a:t>(5.0f);</a:t>
            </a:r>
          </a:p>
          <a:p>
            <a:pPr defTabSz="363858">
              <a:defRPr/>
            </a:pPr>
            <a:r>
              <a:rPr lang="en-AU" sz="1200" b="1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defTabSz="363858">
              <a:defRPr/>
            </a:pPr>
            <a:endParaRPr lang="en-AU" sz="1200" b="1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Simplifying .h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328270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Usually we place class definitions inside a header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here we only list the function prototypes, not the definitions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Notice the </a:t>
            </a:r>
            <a:r>
              <a:rPr lang="en-AU" dirty="0" err="1" smtClean="0"/>
              <a:t>preprocessor</a:t>
            </a:r>
            <a:r>
              <a:rPr lang="en-AU" dirty="0" smtClean="0"/>
              <a:t> directives – these are placed here to make sure the Sprite class is not declared more than once, even if the header file is included in multiple locations.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1275606"/>
            <a:ext cx="338437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ifndef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_SPRITE_H_</a:t>
            </a: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_SPRITE_H_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Sprite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//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get and set texture ID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GetTextureID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void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SetTextureID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a_id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m_x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m_y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position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m_textureID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texture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endif</a:t>
            </a:r>
            <a:endParaRPr lang="en-AU" sz="1000" b="1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Creating .cpp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328270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function definitions are placed inside a corresponding .</a:t>
            </a:r>
            <a:r>
              <a:rPr lang="en-AU" dirty="0" err="1" smtClean="0"/>
              <a:t>cpp</a:t>
            </a:r>
            <a:r>
              <a:rPr lang="en-AU" dirty="0" smtClean="0"/>
              <a:t>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.</a:t>
            </a:r>
            <a:r>
              <a:rPr lang="en-AU" dirty="0" err="1" smtClean="0"/>
              <a:t>cpp</a:t>
            </a:r>
            <a:r>
              <a:rPr lang="en-AU" dirty="0" smtClean="0"/>
              <a:t> file is beyond class scope, so the class name and the </a:t>
            </a:r>
            <a:r>
              <a:rPr lang="en-AU" dirty="0" smtClean="0">
                <a:solidFill>
                  <a:srgbClr val="FFFF00"/>
                </a:solidFill>
              </a:rPr>
              <a:t>::</a:t>
            </a:r>
            <a:r>
              <a:rPr lang="en-AU" dirty="0" smtClean="0"/>
              <a:t> (</a:t>
            </a:r>
            <a:r>
              <a:rPr lang="en-AU" dirty="0" smtClean="0">
                <a:solidFill>
                  <a:srgbClr val="FFFF00"/>
                </a:solidFill>
              </a:rPr>
              <a:t>scope resolution</a:t>
            </a:r>
            <a:r>
              <a:rPr lang="en-AU" dirty="0" smtClean="0"/>
              <a:t>) operator must be used before the name of each function (but after the return type!)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Don’t forget to include the corresponding header file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1275606"/>
            <a:ext cx="33843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“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Sprite.h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Texture Access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Sprite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GetTextureID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m_textureID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Sprite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SetTextureID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a_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m_textureID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a_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200" b="1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Member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Member functions have slightly different scoping rules than other functions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follow all the normal scoping rules but...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can access other member variables and functions of the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5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Miscellaneous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Within a class, </a:t>
            </a:r>
            <a:r>
              <a:rPr lang="en-AU" dirty="0" smtClean="0">
                <a:solidFill>
                  <a:srgbClr val="FFFF00"/>
                </a:solidFill>
              </a:rPr>
              <a:t>this</a:t>
            </a:r>
            <a:r>
              <a:rPr lang="en-AU" dirty="0" smtClean="0"/>
              <a:t> refers to the </a:t>
            </a:r>
            <a:r>
              <a:rPr lang="en-AU" dirty="0" smtClean="0">
                <a:solidFill>
                  <a:srgbClr val="FFFF00"/>
                </a:solidFill>
              </a:rPr>
              <a:t>instance</a:t>
            </a:r>
            <a:r>
              <a:rPr lang="en-AU" dirty="0" smtClean="0"/>
              <a:t> of the class itself; e.g.: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this</a:t>
            </a:r>
            <a:r>
              <a:rPr lang="en-AU" dirty="0" smtClean="0"/>
              <a:t> is a pointer to the current object</a:t>
            </a:r>
          </a:p>
          <a:p>
            <a:pPr lvl="1"/>
            <a:r>
              <a:rPr lang="en-AU" dirty="0"/>
              <a:t>T</a:t>
            </a:r>
            <a:r>
              <a:rPr lang="en-AU" dirty="0" smtClean="0"/>
              <a:t>herefore we use</a:t>
            </a:r>
            <a:r>
              <a:rPr lang="en-AU" dirty="0" smtClean="0">
                <a:solidFill>
                  <a:srgbClr val="FFFF00"/>
                </a:solidFill>
              </a:rPr>
              <a:t> -&gt; </a:t>
            </a:r>
            <a:r>
              <a:rPr lang="en-AU" dirty="0" smtClean="0"/>
              <a:t>to access the elements of the object being pointed to.</a:t>
            </a:r>
          </a:p>
          <a:p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715766"/>
            <a:ext cx="3384376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m_x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getX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return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m_x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void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setX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a_x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this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m_x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a_x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000" b="1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Explanation of classes</a:t>
            </a:r>
          </a:p>
          <a:p>
            <a:pPr lvl="1"/>
            <a:r>
              <a:rPr lang="en-AU" dirty="0" smtClean="0"/>
              <a:t>Example of a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OO design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Encapsulation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Data Abstraction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Data protection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Access </a:t>
            </a:r>
            <a:r>
              <a:rPr lang="en-AU" dirty="0" err="1" smtClean="0"/>
              <a:t>specifiers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862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Classes and objects are quite a big topic, and can be a difficult concept to grasp</a:t>
            </a:r>
          </a:p>
          <a:p>
            <a:pPr lvl="1"/>
            <a:r>
              <a:rPr lang="en-AU" dirty="0" smtClean="0"/>
              <a:t>It can take some time before OOP will be a natural thought process</a:t>
            </a:r>
          </a:p>
          <a:p>
            <a:pPr lvl="1"/>
            <a:r>
              <a:rPr lang="en-AU" dirty="0" smtClean="0"/>
              <a:t>As always, practice is the best way to solidify the concept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are many more concepts involved with OOP that will make the use of classes seem more obvious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7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Gaddis, T, 2012, </a:t>
            </a:r>
            <a:r>
              <a:rPr lang="en-AU" i="1" dirty="0" smtClean="0"/>
              <a:t>Starting Out with C++: From Control Structures Through Objects</a:t>
            </a:r>
            <a:r>
              <a:rPr lang="en-AU" dirty="0" smtClean="0"/>
              <a:t>, 7th edition, Pearson Education</a:t>
            </a:r>
          </a:p>
          <a:p>
            <a:pPr lvl="1"/>
            <a:endParaRPr lang="en-AU" dirty="0"/>
          </a:p>
          <a:p>
            <a:r>
              <a:rPr lang="en-AU" dirty="0" err="1" smtClean="0"/>
              <a:t>Prata</a:t>
            </a:r>
            <a:r>
              <a:rPr lang="en-AU" dirty="0" smtClean="0"/>
              <a:t>, S, 2011, </a:t>
            </a:r>
            <a:r>
              <a:rPr lang="en-AU" i="1" dirty="0" smtClean="0"/>
              <a:t>C++ Primer Plus</a:t>
            </a:r>
            <a:r>
              <a:rPr lang="en-AU" dirty="0" smtClean="0"/>
              <a:t>, Addison-Wesley Professional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2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Classes are very similar to structures in the way they are created and in the way they are accessed</a:t>
            </a:r>
          </a:p>
          <a:p>
            <a:pPr lvl="1"/>
            <a:r>
              <a:rPr lang="en-AU" dirty="0" smtClean="0"/>
              <a:t>You are creating a new data type which is reusable in, hopefully many projects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overall design process is similar as well, but…</a:t>
            </a:r>
          </a:p>
          <a:p>
            <a:pPr lvl="1"/>
            <a:r>
              <a:rPr lang="en-AU" dirty="0" smtClean="0"/>
              <a:t>With procedural we’re identifying data and operations</a:t>
            </a:r>
          </a:p>
          <a:p>
            <a:pPr lvl="1"/>
            <a:r>
              <a:rPr lang="en-AU" dirty="0" smtClean="0"/>
              <a:t>With OO we’re identifying objects, their relationships </a:t>
            </a:r>
            <a:br>
              <a:rPr lang="en-AU" dirty="0" smtClean="0"/>
            </a:br>
            <a:r>
              <a:rPr lang="en-AU" dirty="0" smtClean="0"/>
              <a:t>and their interfaces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1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 class is both data (</a:t>
            </a:r>
            <a:r>
              <a:rPr lang="en-AU" dirty="0" smtClean="0">
                <a:solidFill>
                  <a:srgbClr val="FFFF00"/>
                </a:solidFill>
              </a:rPr>
              <a:t>variables</a:t>
            </a:r>
            <a:r>
              <a:rPr lang="en-AU" dirty="0" smtClean="0"/>
              <a:t>), representing an object’s internal state, and the operations (</a:t>
            </a:r>
            <a:r>
              <a:rPr lang="en-AU" dirty="0" smtClean="0">
                <a:solidFill>
                  <a:srgbClr val="FFFF00"/>
                </a:solidFill>
              </a:rPr>
              <a:t>functions</a:t>
            </a:r>
            <a:r>
              <a:rPr lang="en-AU" dirty="0" smtClean="0"/>
              <a:t>) that can be performed on that data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289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 of a simple class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96952" y="987574"/>
            <a:ext cx="3816424" cy="3994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Sprite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</a:t>
            </a: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rivate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  <a:endParaRPr lang="en-AU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data</a:t>
            </a:r>
            <a:endParaRPr lang="en-AU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float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x, y;</a:t>
            </a:r>
            <a:endParaRPr lang="en-AU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textureID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functions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GetTextureID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textureID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SetTextureID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textureID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AU" sz="105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105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1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Object Oriented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4 Basic Concepts</a:t>
            </a:r>
          </a:p>
          <a:p>
            <a:pPr lvl="1"/>
            <a:r>
              <a:rPr lang="en-AU" dirty="0" smtClean="0"/>
              <a:t>Encapsulation and data abstraction</a:t>
            </a:r>
          </a:p>
          <a:p>
            <a:pPr lvl="1"/>
            <a:r>
              <a:rPr lang="en-AU" dirty="0" smtClean="0"/>
              <a:t>Data Protection / Interface</a:t>
            </a:r>
          </a:p>
          <a:p>
            <a:pPr lvl="1"/>
            <a:r>
              <a:rPr lang="en-AU" dirty="0" smtClean="0"/>
              <a:t>Inheritance</a:t>
            </a:r>
          </a:p>
          <a:p>
            <a:pPr lvl="1"/>
            <a:r>
              <a:rPr lang="en-AU" dirty="0" smtClean="0"/>
              <a:t>Polymorphism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will focus on the top two in this lecture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20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Encapsulation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Classes allow us to encapsulate data and functions</a:t>
            </a:r>
          </a:p>
          <a:p>
            <a:pPr lvl="1"/>
            <a:r>
              <a:rPr lang="en-AU" dirty="0" smtClean="0"/>
              <a:t>That is, it allows us to group all the data and functions belonging to one object into one place</a:t>
            </a:r>
          </a:p>
          <a:p>
            <a:pPr lvl="1"/>
            <a:r>
              <a:rPr lang="en-AU" dirty="0" smtClean="0"/>
              <a:t>Instead of having </a:t>
            </a:r>
            <a:r>
              <a:rPr lang="en-AU" dirty="0" err="1" smtClean="0"/>
              <a:t>enemyX</a:t>
            </a:r>
            <a:r>
              <a:rPr lang="en-AU" dirty="0" smtClean="0"/>
              <a:t>, </a:t>
            </a:r>
            <a:r>
              <a:rPr lang="en-AU" dirty="0" err="1" smtClean="0"/>
              <a:t>enemyY</a:t>
            </a:r>
            <a:r>
              <a:rPr lang="en-AU" dirty="0" smtClean="0"/>
              <a:t>, we can have an Enemy </a:t>
            </a:r>
            <a:r>
              <a:rPr lang="en-AU" dirty="0" smtClean="0">
                <a:solidFill>
                  <a:srgbClr val="FFFF00"/>
                </a:solidFill>
              </a:rPr>
              <a:t>object</a:t>
            </a:r>
            <a:r>
              <a:rPr lang="en-AU" dirty="0" smtClean="0"/>
              <a:t>, with an x and y variable</a:t>
            </a:r>
          </a:p>
          <a:p>
            <a:pPr lvl="1"/>
            <a:r>
              <a:rPr lang="en-AU" dirty="0" smtClean="0"/>
              <a:t>We can then create as many Enemy objects as we like, and each will have their own x and y variable</a:t>
            </a:r>
          </a:p>
          <a:p>
            <a:pPr lvl="1"/>
            <a:r>
              <a:rPr lang="en-AU" dirty="0" smtClean="0"/>
              <a:t>You have done this already with </a:t>
            </a:r>
            <a:r>
              <a:rPr lang="en-AU" dirty="0" smtClean="0">
                <a:solidFill>
                  <a:srgbClr val="FFFF00"/>
                </a:solidFill>
              </a:rPr>
              <a:t>structures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Encapsulation</a:t>
            </a:r>
            <a:endParaRPr lang="en-AU" alt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altLang="en-US" smtClean="0"/>
              <a:t>It is not just variables that can be stored in classes, we can also store functions as well:</a:t>
            </a:r>
          </a:p>
          <a:p>
            <a:endParaRPr lang="en-AU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92896" y="2239000"/>
            <a:ext cx="4824536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Enemy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m_fX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m_fY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m_fMovementX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m_fMovementY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void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Move();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Further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on...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Enemy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oEnemy1;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oEnemy1.Move();</a:t>
            </a:r>
          </a:p>
        </p:txBody>
      </p:sp>
    </p:spTree>
    <p:extLst>
      <p:ext uri="{BB962C8B-B14F-4D97-AF65-F5344CB8AC3E}">
        <p14:creationId xmlns:p14="http://schemas.microsoft.com/office/powerpoint/2010/main" val="24265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Data Abstraction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Abstraction means we should implement “generic” classes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Generic classes can be used across multiple projects and aren’t tied down to any low level details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575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960</Words>
  <Application>Microsoft Office PowerPoint</Application>
  <PresentationFormat>On-screen Show (16:9)</PresentationFormat>
  <Paragraphs>231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Office Theme</vt:lpstr>
      <vt:lpstr>Classes</vt:lpstr>
      <vt:lpstr>Contents</vt:lpstr>
      <vt:lpstr>Classes</vt:lpstr>
      <vt:lpstr>Classes</vt:lpstr>
      <vt:lpstr>Example of a simple class</vt:lpstr>
      <vt:lpstr>Object Oriented Design</vt:lpstr>
      <vt:lpstr>Encapsulation</vt:lpstr>
      <vt:lpstr>Encapsulation</vt:lpstr>
      <vt:lpstr>Data Abstraction</vt:lpstr>
      <vt:lpstr>Data Protection</vt:lpstr>
      <vt:lpstr>Access Specifiers</vt:lpstr>
      <vt:lpstr>Access Specifiers (cont.)</vt:lpstr>
      <vt:lpstr>Public</vt:lpstr>
      <vt:lpstr>Private</vt:lpstr>
      <vt:lpstr>Private</vt:lpstr>
      <vt:lpstr>Simplifying .h files</vt:lpstr>
      <vt:lpstr>Creating .cpp files</vt:lpstr>
      <vt:lpstr>Member Functions</vt:lpstr>
      <vt:lpstr>Miscellaneous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42</cp:revision>
  <dcterms:created xsi:type="dcterms:W3CDTF">2014-07-14T04:04:52Z</dcterms:created>
  <dcterms:modified xsi:type="dcterms:W3CDTF">2016-01-29T04:57:18Z</dcterms:modified>
</cp:coreProperties>
</file>