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3" r:id="rId2"/>
    <p:sldId id="297" r:id="rId3"/>
    <p:sldId id="298" r:id="rId4"/>
    <p:sldId id="299" r:id="rId5"/>
    <p:sldId id="302" r:id="rId6"/>
    <p:sldId id="303" r:id="rId7"/>
    <p:sldId id="304" r:id="rId8"/>
    <p:sldId id="305" r:id="rId9"/>
    <p:sldId id="289" r:id="rId10"/>
    <p:sldId id="306" r:id="rId11"/>
    <p:sldId id="307" r:id="rId12"/>
    <p:sldId id="308" r:id="rId13"/>
    <p:sldId id="309" r:id="rId14"/>
    <p:sldId id="310" r:id="rId15"/>
    <p:sldId id="291" r:id="rId16"/>
    <p:sldId id="312" r:id="rId17"/>
    <p:sldId id="313" r:id="rId18"/>
    <p:sldId id="314" r:id="rId19"/>
    <p:sldId id="315" r:id="rId20"/>
    <p:sldId id="296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59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09/02/2017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Enumerators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Creating types with restricted ranges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Last modified </a:t>
            </a:r>
            <a:r>
              <a:rPr lang="en-AU" dirty="0" smtClean="0"/>
              <a:t>09/02/2017 </a:t>
            </a:r>
            <a:r>
              <a:rPr lang="en-AU" dirty="0" smtClean="0"/>
              <a:t>by </a:t>
            </a:r>
            <a:r>
              <a:rPr lang="en-AU" dirty="0" smtClean="0"/>
              <a:t>Richard Stern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Introduction to C++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an </a:t>
            </a:r>
            <a:r>
              <a:rPr lang="en-AU" dirty="0" err="1" smtClean="0"/>
              <a:t>enum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8286749" cy="3384550"/>
          </a:xfrm>
        </p:spPr>
        <p:txBody>
          <a:bodyPr>
            <a:normAutofit/>
          </a:bodyPr>
          <a:lstStyle/>
          <a:p>
            <a:r>
              <a:rPr lang="en-AU" sz="2000" dirty="0" smtClean="0"/>
              <a:t>Because </a:t>
            </a:r>
            <a:r>
              <a:rPr lang="en-AU" sz="2000" dirty="0" err="1" smtClean="0"/>
              <a:t>enum</a:t>
            </a:r>
            <a:r>
              <a:rPr lang="en-AU" sz="2000" dirty="0" smtClean="0"/>
              <a:t> values don’t have quotation marks like strings, it can be hard to tell the difference between a variable name and an </a:t>
            </a:r>
            <a:r>
              <a:rPr lang="en-AU" sz="2000" dirty="0" err="1" smtClean="0"/>
              <a:t>enum’s</a:t>
            </a:r>
            <a:r>
              <a:rPr lang="en-AU" sz="2000" dirty="0" smtClean="0"/>
              <a:t> value.</a:t>
            </a:r>
            <a:endParaRPr lang="en-AU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40727" y="2283718"/>
            <a:ext cx="7855024" cy="1844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//Declares the </a:t>
            </a:r>
            <a:r>
              <a:rPr lang="en-AU" sz="9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enum</a:t>
            </a: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variable type</a:t>
            </a:r>
            <a:endParaRPr lang="en-AU" sz="9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enum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Fruit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Apple,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Orange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};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main()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</a:p>
          <a:p>
            <a:pPr>
              <a:lnSpc>
                <a:spcPct val="115000"/>
              </a:lnSpc>
            </a:pPr>
            <a:r>
              <a:rPr lang="en-AU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Fruit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Food = Apple;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 </a:t>
            </a: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//Apple has no quotation marks. Looks similar to a variable name. </a:t>
            </a:r>
            <a:endParaRPr lang="en-AU" sz="9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AU" sz="9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279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an </a:t>
            </a:r>
            <a:r>
              <a:rPr lang="en-AU" dirty="0" err="1" smtClean="0"/>
              <a:t>enum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8286749" cy="3384550"/>
          </a:xfrm>
        </p:spPr>
        <p:txBody>
          <a:bodyPr>
            <a:normAutofit/>
          </a:bodyPr>
          <a:lstStyle/>
          <a:p>
            <a:r>
              <a:rPr lang="en-AU" sz="2000" dirty="0" smtClean="0"/>
              <a:t>So we tend to put an ‘E’ at the start of an </a:t>
            </a:r>
            <a:r>
              <a:rPr lang="en-AU" sz="2000" dirty="0" err="1" smtClean="0"/>
              <a:t>enum</a:t>
            </a:r>
            <a:r>
              <a:rPr lang="en-AU" sz="2000" dirty="0" smtClean="0"/>
              <a:t> name and write them in all caps.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0727" y="2283718"/>
            <a:ext cx="7855024" cy="1844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//Declares the </a:t>
            </a:r>
            <a:r>
              <a:rPr lang="en-AU" sz="9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enum</a:t>
            </a: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variable type</a:t>
            </a:r>
            <a:endParaRPr lang="en-AU" sz="9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enum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EFruit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APPLE,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ORANGE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};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main()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</a:p>
          <a:p>
            <a:pPr>
              <a:lnSpc>
                <a:spcPct val="115000"/>
              </a:lnSpc>
            </a:pPr>
            <a:r>
              <a:rPr lang="en-AU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9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EFruit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Food = APPLE;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 </a:t>
            </a: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 bit better </a:t>
            </a:r>
            <a:endParaRPr lang="en-AU" sz="9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AU" sz="9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493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an </a:t>
            </a:r>
            <a:r>
              <a:rPr lang="en-AU" dirty="0" err="1" smtClean="0"/>
              <a:t>enum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8286749" cy="3384550"/>
          </a:xfrm>
        </p:spPr>
        <p:txBody>
          <a:bodyPr>
            <a:normAutofit/>
          </a:bodyPr>
          <a:lstStyle/>
          <a:p>
            <a:r>
              <a:rPr lang="en-AU" sz="2000" dirty="0" smtClean="0"/>
              <a:t>To tell the difference between one </a:t>
            </a:r>
            <a:r>
              <a:rPr lang="en-AU" sz="2000" dirty="0" err="1" smtClean="0"/>
              <a:t>enum’s</a:t>
            </a:r>
            <a:r>
              <a:rPr lang="en-AU" sz="2000" dirty="0" smtClean="0"/>
              <a:t> values and another, we put the type in front of the value’s name, separated by an </a:t>
            </a:r>
            <a:r>
              <a:rPr lang="en-AU" sz="2000" dirty="0" smtClean="0">
                <a:solidFill>
                  <a:srgbClr val="FFFF00"/>
                </a:solidFill>
              </a:rPr>
              <a:t>underscore</a:t>
            </a:r>
            <a:endParaRPr lang="en-AU" sz="2000" dirty="0" smtClean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0727" y="2283718"/>
            <a:ext cx="7855024" cy="1844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//Declares the </a:t>
            </a:r>
            <a:r>
              <a:rPr lang="en-AU" sz="9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enum</a:t>
            </a: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variable type</a:t>
            </a:r>
            <a:endParaRPr lang="en-AU" sz="9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enum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EFruit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EFRUIT_APPLE,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EFRUIT_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ORANGE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};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main()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</a:p>
          <a:p>
            <a:pPr>
              <a:lnSpc>
                <a:spcPct val="115000"/>
              </a:lnSpc>
            </a:pPr>
            <a:r>
              <a:rPr lang="en-AU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9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EFruit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Food = EFRUIT_APPLE;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 </a:t>
            </a: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 common approach</a:t>
            </a:r>
            <a:endParaRPr lang="en-AU" sz="9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AU" sz="9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814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– if()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8286749" cy="3384550"/>
          </a:xfrm>
        </p:spPr>
        <p:txBody>
          <a:bodyPr>
            <a:normAutofit/>
          </a:bodyPr>
          <a:lstStyle/>
          <a:p>
            <a:endParaRPr lang="en-AU" sz="2000" dirty="0" smtClean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0727" y="1094647"/>
            <a:ext cx="7855024" cy="3565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//Declares the </a:t>
            </a:r>
            <a:r>
              <a:rPr lang="en-AU" sz="9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enum</a:t>
            </a: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type</a:t>
            </a:r>
            <a:endParaRPr lang="en-AU" sz="9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enum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EMonsterType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900" dirty="0" smtClean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EMONSTERTYPE_GOBLIN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</a:t>
            </a:r>
            <a:r>
              <a:rPr lang="en-AU" sz="900" dirty="0" smtClean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EMONSTERTYPE_TROLL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</a:t>
            </a:r>
            <a:r>
              <a:rPr lang="en-AU" sz="900" dirty="0" smtClean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EMONSTERTYPE_SKELETON</a:t>
            </a:r>
            <a:r>
              <a:rPr lang="en-AU" sz="900" dirty="0" smtClean="0">
                <a:ea typeface="Calibri"/>
                <a:cs typeface="Times New Roman"/>
              </a:rPr>
              <a:t>    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};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AU" sz="9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GetMonsterHealth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AU" sz="9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EMonsterType</a:t>
            </a:r>
            <a:r>
              <a:rPr lang="en-AU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type)</a:t>
            </a:r>
            <a:endParaRPr lang="en-AU" sz="9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if(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type</a:t>
            </a:r>
            <a:r>
              <a:rPr lang="en-AU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== </a:t>
            </a:r>
            <a:r>
              <a:rPr lang="en-AU" sz="900" dirty="0" smtClean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EMONSTERTYPE_GOBLIN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AU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10;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else if(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type</a:t>
            </a:r>
            <a:r>
              <a:rPr lang="en-AU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== </a:t>
            </a:r>
            <a:r>
              <a:rPr lang="en-AU" sz="900" dirty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EMONSTERTYPE_TROLL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AU" sz="9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30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AU" sz="900" dirty="0">
              <a:solidFill>
                <a:srgbClr val="2B91AF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else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return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20;</a:t>
            </a:r>
            <a:endParaRPr lang="en-AU" sz="900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AU" sz="9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main()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</a:p>
          <a:p>
            <a:pPr>
              <a:lnSpc>
                <a:spcPct val="115000"/>
              </a:lnSpc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std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::</a:t>
            </a:r>
            <a:r>
              <a:rPr lang="en-A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cout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GetMonsterHealth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AU" sz="900" dirty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EMONSTERTYPE_TROLL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 </a:t>
            </a: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//prints 30</a:t>
            </a:r>
            <a:endParaRPr lang="en-AU" sz="9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AU" sz="9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133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– switch()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8286749" cy="3384550"/>
          </a:xfrm>
        </p:spPr>
        <p:txBody>
          <a:bodyPr>
            <a:normAutofit/>
          </a:bodyPr>
          <a:lstStyle/>
          <a:p>
            <a:endParaRPr lang="en-AU" sz="2000" dirty="0" smtClean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0727" y="1094647"/>
            <a:ext cx="7855024" cy="3610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//Declares the </a:t>
            </a:r>
            <a:r>
              <a:rPr lang="en-AU" sz="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enum</a:t>
            </a:r>
            <a:r>
              <a:rPr lang="en-AU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type</a:t>
            </a:r>
            <a:endParaRPr lang="en-AU" sz="8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enum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EMonsterType</a:t>
            </a:r>
            <a:endParaRPr lang="en-AU" sz="8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AU" sz="8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800" dirty="0" smtClean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EMONSTERTYPE_GOBLIN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</a:t>
            </a:r>
            <a:r>
              <a:rPr lang="en-AU" sz="800" dirty="0" smtClean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EMONSTERTYPE_TROLL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</a:t>
            </a:r>
            <a:r>
              <a:rPr lang="en-AU" sz="800" dirty="0" smtClean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EMONSTERTYPE_SKELETON</a:t>
            </a:r>
            <a:r>
              <a:rPr lang="en-AU" sz="800" dirty="0" smtClean="0">
                <a:ea typeface="Calibri"/>
                <a:cs typeface="Times New Roman"/>
              </a:rPr>
              <a:t>    </a:t>
            </a:r>
            <a:endParaRPr lang="en-AU" sz="8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};</a:t>
            </a:r>
            <a:endParaRPr lang="en-AU" sz="8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AU" sz="8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GetMonsterHealth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AU" sz="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EMonsterType</a:t>
            </a:r>
            <a:r>
              <a:rPr lang="en-AU" sz="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type)</a:t>
            </a:r>
            <a:endParaRPr lang="en-AU" sz="8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switch(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type)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AU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case </a:t>
            </a:r>
            <a:r>
              <a:rPr lang="en-AU" sz="800" dirty="0" smtClean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EMONSTERTYPE_GOBLIN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:</a:t>
            </a:r>
            <a:endParaRPr lang="en-AU" sz="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AU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10;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AU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case </a:t>
            </a:r>
            <a:r>
              <a:rPr lang="en-AU" sz="800" dirty="0" smtClean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EMONSTERTYPE_TROLL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: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AU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30;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AU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default:</a:t>
            </a:r>
            <a:endParaRPr lang="en-AU" sz="8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AU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10;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}</a:t>
            </a:r>
            <a:endParaRPr lang="en-AU" sz="800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AU" sz="8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main()</a:t>
            </a:r>
            <a:endParaRPr lang="en-AU" sz="8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</a:p>
          <a:p>
            <a:pPr>
              <a:lnSpc>
                <a:spcPct val="115000"/>
              </a:lnSpc>
            </a:pP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std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::</a:t>
            </a:r>
            <a:r>
              <a:rPr lang="en-AU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cout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GetMonsterHealth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AU" sz="800" dirty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EMONSTERTYPE_TROLL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 </a:t>
            </a:r>
            <a:r>
              <a:rPr lang="en-US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//prints 30</a:t>
            </a:r>
            <a:endParaRPr lang="en-AU" sz="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AU" sz="8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600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Enums</a:t>
            </a:r>
            <a:r>
              <a:rPr lang="en-AU" dirty="0" smtClean="0"/>
              <a:t> are </a:t>
            </a:r>
            <a:r>
              <a:rPr lang="en-AU" dirty="0" err="1" smtClean="0"/>
              <a:t>ints</a:t>
            </a:r>
            <a:r>
              <a:rPr lang="en-AU" dirty="0" smtClean="0"/>
              <a:t> (be default)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8064573" cy="3384550"/>
          </a:xfrm>
        </p:spPr>
        <p:txBody>
          <a:bodyPr>
            <a:normAutofit/>
          </a:bodyPr>
          <a:lstStyle/>
          <a:p>
            <a:r>
              <a:rPr lang="en-AU" sz="2400" dirty="0" smtClean="0"/>
              <a:t>If you try printing an </a:t>
            </a:r>
            <a:r>
              <a:rPr lang="en-AU" sz="2400" dirty="0" err="1" smtClean="0"/>
              <a:t>enum</a:t>
            </a:r>
            <a:r>
              <a:rPr lang="en-AU" sz="2400" dirty="0" smtClean="0"/>
              <a:t>, you will see a number displayed.</a:t>
            </a:r>
          </a:p>
          <a:p>
            <a:pPr lvl="1"/>
            <a:r>
              <a:rPr lang="en-AU" sz="2000" dirty="0" smtClean="0"/>
              <a:t>First value defined is 0, each one after that is 1 higher.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54419" y="3433713"/>
            <a:ext cx="8227640" cy="1154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main()</a:t>
            </a:r>
            <a:endParaRPr lang="en-AU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</a:p>
          <a:p>
            <a:pPr>
              <a:lnSpc>
                <a:spcPct val="115000"/>
              </a:lnSpc>
            </a:pP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std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::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cout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EMONSTERTYPE_GOBLIN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 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endParaRPr lang="en-AU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std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::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cout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 smtClean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EMONSTERTYPE_TROLL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  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</a:p>
          <a:p>
            <a:pPr>
              <a:lnSpc>
                <a:spcPct val="115000"/>
              </a:lnSpc>
            </a:pP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std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::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cout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EMONSTERTYPE_SKELETON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//prints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AU" sz="1000" dirty="0">
              <a:ea typeface="Calibri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419" y="2139702"/>
            <a:ext cx="8227640" cy="12072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//Declares the </a:t>
            </a:r>
            <a:r>
              <a:rPr lang="en-AU" sz="9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enum</a:t>
            </a: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type</a:t>
            </a:r>
            <a:endParaRPr lang="en-AU" sz="9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enum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EMonsterType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900" dirty="0" smtClean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EMONSTERTYPE_GOBLIN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  <a:r>
              <a:rPr lang="en-AU" sz="9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//Has the value of 0</a:t>
            </a:r>
            <a:endParaRPr lang="en-AU" sz="9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</a:t>
            </a:r>
            <a:r>
              <a:rPr lang="en-AU" sz="900" dirty="0" smtClean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EMONSTERTYPE_TROLL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  <a:r>
              <a:rPr lang="en-AU" sz="9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//Has the value of 1</a:t>
            </a:r>
            <a:endParaRPr lang="en-AU" sz="9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</a:t>
            </a:r>
            <a:r>
              <a:rPr lang="en-AU" sz="900" dirty="0" smtClean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EMONSTERTYPE_SKELETON</a:t>
            </a:r>
            <a:r>
              <a:rPr lang="en-AU" sz="900" dirty="0" smtClean="0">
                <a:ea typeface="Calibri"/>
                <a:cs typeface="Times New Roman"/>
              </a:rPr>
              <a:t>       </a:t>
            </a: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//Has the value of 2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};</a:t>
            </a:r>
            <a:endParaRPr lang="en-AU" sz="900" dirty="0" smtClean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679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Enum</a:t>
            </a:r>
            <a:r>
              <a:rPr lang="en-AU" dirty="0" smtClean="0"/>
              <a:t> Count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8064573" cy="3384550"/>
          </a:xfrm>
        </p:spPr>
        <p:txBody>
          <a:bodyPr>
            <a:normAutofit/>
          </a:bodyPr>
          <a:lstStyle/>
          <a:p>
            <a:r>
              <a:rPr lang="en-AU" sz="2400" dirty="0" smtClean="0"/>
              <a:t>Sometimes we might need to know how many different values an </a:t>
            </a:r>
            <a:r>
              <a:rPr lang="en-AU" sz="2400" dirty="0" err="1" smtClean="0"/>
              <a:t>enum</a:t>
            </a:r>
            <a:r>
              <a:rPr lang="en-AU" sz="2400" dirty="0" smtClean="0"/>
              <a:t> can accept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52472" y="3651870"/>
            <a:ext cx="8227640" cy="9771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main()</a:t>
            </a:r>
            <a:endParaRPr lang="en-AU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</a:p>
          <a:p>
            <a:pPr>
              <a:lnSpc>
                <a:spcPct val="115000"/>
              </a:lnSpc>
            </a:pPr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count = </a:t>
            </a:r>
            <a:r>
              <a:rPr lang="en-AU" sz="1000" dirty="0" smtClean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EMONSTERTYPE_COUNT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10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15000"/>
              </a:lnSpc>
            </a:pP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std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::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cout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"My 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has " </a:t>
            </a:r>
            <a:r>
              <a:rPr lang="en-US" sz="1000" dirty="0" smtClean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count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valid values"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AU" sz="1000" dirty="0">
              <a:ea typeface="Calibri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419" y="2213334"/>
            <a:ext cx="8227640" cy="1366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//Declares the </a:t>
            </a:r>
            <a:r>
              <a:rPr lang="en-AU" sz="9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enum</a:t>
            </a: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type</a:t>
            </a:r>
            <a:endParaRPr lang="en-AU" sz="9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enum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EMonsterType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900" dirty="0" smtClean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EMONSTERTYPE_GOBLIN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  <a:r>
              <a:rPr lang="en-AU" sz="9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//Has the value of 0</a:t>
            </a:r>
            <a:endParaRPr lang="en-AU" sz="9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</a:t>
            </a:r>
            <a:r>
              <a:rPr lang="en-AU" sz="900" dirty="0" smtClean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EMONSTERTYPE_TROLL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  <a:r>
              <a:rPr lang="en-AU" sz="9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//Has the value of 1</a:t>
            </a:r>
            <a:endParaRPr lang="en-AU" sz="9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</a:t>
            </a:r>
            <a:r>
              <a:rPr lang="en-AU" sz="900" dirty="0" smtClean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EMONSTERTYPE_SKELETON</a:t>
            </a:r>
            <a:r>
              <a:rPr lang="en-AU" sz="9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  <a:r>
              <a:rPr lang="en-AU" sz="900" dirty="0" smtClean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smtClean="0">
                <a:ea typeface="Calibri"/>
                <a:cs typeface="Times New Roman"/>
              </a:rPr>
              <a:t>    </a:t>
            </a: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//Has the value of 2</a:t>
            </a:r>
            <a:endParaRPr lang="en-AU" sz="900" dirty="0">
              <a:solidFill>
                <a:srgbClr val="008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900" dirty="0" smtClean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EMONSTERTYPE_COUNT      </a:t>
            </a:r>
            <a:r>
              <a:rPr lang="en-AU" sz="9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//Has the value of </a:t>
            </a: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3, there are 3 previous values.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};</a:t>
            </a:r>
            <a:endParaRPr lang="en-AU" sz="900" dirty="0" smtClean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404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Enum</a:t>
            </a:r>
            <a:r>
              <a:rPr lang="en-AU" dirty="0" smtClean="0"/>
              <a:t> and Arrays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8064573" cy="3384550"/>
          </a:xfrm>
        </p:spPr>
        <p:txBody>
          <a:bodyPr>
            <a:normAutofit/>
          </a:bodyPr>
          <a:lstStyle/>
          <a:p>
            <a:r>
              <a:rPr lang="en-AU" sz="2400" dirty="0" smtClean="0"/>
              <a:t>We can use </a:t>
            </a:r>
            <a:r>
              <a:rPr lang="en-AU" sz="2400" dirty="0" err="1" smtClean="0"/>
              <a:t>enums</a:t>
            </a:r>
            <a:r>
              <a:rPr lang="en-AU" sz="2400" dirty="0" smtClean="0"/>
              <a:t> to index arrays!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52472" y="3361804"/>
            <a:ext cx="8227640" cy="1154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main()</a:t>
            </a:r>
            <a:endParaRPr lang="en-AU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</a:p>
          <a:p>
            <a:pPr>
              <a:lnSpc>
                <a:spcPct val="115000"/>
              </a:lnSpc>
            </a:pPr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monsterHealth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</a:t>
            </a:r>
            <a:r>
              <a:rPr lang="en-AU" sz="1000" dirty="0" smtClean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EMONSTERTYPE_COUNT</a:t>
            </a:r>
            <a:r>
              <a:rPr lang="en-AU" sz="10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monsterHealth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</a:t>
            </a:r>
            <a:r>
              <a:rPr lang="en-AU" sz="1000" dirty="0" smtClean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EMONSTERTYPE_GOBLIN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 = 20;</a:t>
            </a:r>
            <a:endParaRPr lang="en-US" sz="10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15000"/>
              </a:lnSpc>
            </a:pP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std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::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cout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"Goblin has " </a:t>
            </a:r>
            <a:r>
              <a:rPr lang="en-US" sz="1000" dirty="0" smtClean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monsterHealth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</a:t>
            </a:r>
            <a:r>
              <a:rPr lang="en-AU" sz="1000" dirty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EMONSTERTYPE_GOBLIN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health"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AU" sz="1000" dirty="0">
              <a:ea typeface="Calibri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419" y="1851260"/>
            <a:ext cx="8227640" cy="1366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//Declares the </a:t>
            </a:r>
            <a:r>
              <a:rPr lang="en-AU" sz="9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enum</a:t>
            </a: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type</a:t>
            </a:r>
            <a:endParaRPr lang="en-AU" sz="9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enum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EMonsterType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900" dirty="0" smtClean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EMONSTERTYPE_GOBLIN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  <a:r>
              <a:rPr lang="en-AU" sz="9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//Has the value of 0</a:t>
            </a:r>
            <a:endParaRPr lang="en-AU" sz="9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</a:t>
            </a:r>
            <a:r>
              <a:rPr lang="en-AU" sz="900" dirty="0" smtClean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EMONSTERTYPE_TROLL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  <a:r>
              <a:rPr lang="en-AU" sz="9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//Has the value of 1</a:t>
            </a:r>
            <a:endParaRPr lang="en-AU" sz="9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</a:t>
            </a:r>
            <a:r>
              <a:rPr lang="en-AU" sz="900" dirty="0" smtClean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EMONSTERTYPE_SKELETON</a:t>
            </a:r>
            <a:r>
              <a:rPr lang="en-AU" sz="9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  <a:r>
              <a:rPr lang="en-AU" sz="900" dirty="0" smtClean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smtClean="0">
                <a:ea typeface="Calibri"/>
                <a:cs typeface="Times New Roman"/>
              </a:rPr>
              <a:t>    </a:t>
            </a: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//Has the value of 2</a:t>
            </a:r>
            <a:endParaRPr lang="en-AU" sz="900" dirty="0">
              <a:solidFill>
                <a:srgbClr val="008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900" dirty="0" smtClean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EMONSTERTYPE_COUNT      </a:t>
            </a:r>
            <a:r>
              <a:rPr lang="en-AU" sz="9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//Has the value of </a:t>
            </a: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3, there are 3 previous values.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};</a:t>
            </a:r>
            <a:endParaRPr lang="en-AU" sz="900" dirty="0" smtClean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558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Initializing </a:t>
            </a:r>
            <a:r>
              <a:rPr lang="en-AU" dirty="0" err="1" smtClean="0"/>
              <a:t>Enums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8064573" cy="3384550"/>
          </a:xfrm>
        </p:spPr>
        <p:txBody>
          <a:bodyPr>
            <a:normAutofit/>
          </a:bodyPr>
          <a:lstStyle/>
          <a:p>
            <a:r>
              <a:rPr lang="en-AU" sz="2400" dirty="0" smtClean="0"/>
              <a:t>By default, </a:t>
            </a:r>
            <a:r>
              <a:rPr lang="en-AU" sz="2400" dirty="0" err="1" smtClean="0"/>
              <a:t>enums</a:t>
            </a:r>
            <a:r>
              <a:rPr lang="en-AU" sz="2400" dirty="0" smtClean="0"/>
              <a:t> are initialised starting at 0 and counting up by 1 for each additional identifier, but we can change this.</a:t>
            </a:r>
          </a:p>
          <a:p>
            <a:pPr lvl="1"/>
            <a:r>
              <a:rPr lang="en-AU" sz="1600" dirty="0" smtClean="0"/>
              <a:t>Only integral values can be used (no floating point).</a:t>
            </a:r>
          </a:p>
          <a:p>
            <a:pPr lvl="1"/>
            <a:r>
              <a:rPr lang="en-AU" sz="1600" dirty="0" smtClean="0"/>
              <a:t>Any identifier that isn’t initialized will be 1 higher than the previous one.</a:t>
            </a:r>
            <a:endParaRPr lang="en-AU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48896" y="2715766"/>
            <a:ext cx="8227640" cy="15258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enum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EMonsterType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900" dirty="0" smtClean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EMONSTERTYPE_GOBLIN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5,</a:t>
            </a:r>
            <a:r>
              <a:rPr lang="en-AU" sz="9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//</a:t>
            </a:r>
            <a:r>
              <a:rPr lang="en-AU" sz="9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Has the value of </a:t>
            </a: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5</a:t>
            </a:r>
            <a:endParaRPr lang="en-AU" sz="9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</a:t>
            </a:r>
            <a:r>
              <a:rPr lang="en-AU" sz="900" dirty="0" smtClean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EMONSTERTYPE_TROLL</a:t>
            </a:r>
            <a:r>
              <a:rPr lang="en-AU" sz="9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2,    </a:t>
            </a: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</a:t>
            </a:r>
            <a:r>
              <a:rPr lang="en-AU" sz="9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Has the value of </a:t>
            </a: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2</a:t>
            </a:r>
            <a:endParaRPr lang="en-AU" sz="9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900" dirty="0" smtClean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EMONSTERTYPE_SKELETON</a:t>
            </a:r>
            <a:r>
              <a:rPr lang="en-AU" sz="9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  <a:r>
              <a:rPr lang="en-AU" sz="900" dirty="0" smtClean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smtClean="0">
                <a:ea typeface="Calibri"/>
                <a:cs typeface="Times New Roman"/>
              </a:rPr>
              <a:t>          </a:t>
            </a: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//Has the value of 3 (one higher than the previous)</a:t>
            </a:r>
          </a:p>
          <a:p>
            <a:pPr>
              <a:lnSpc>
                <a:spcPct val="115000"/>
              </a:lnSpc>
            </a:pP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900" dirty="0" smtClean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EMONSTERTYPE_ZOMBIE</a:t>
            </a:r>
            <a:r>
              <a:rPr lang="en-AU" sz="9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-3,</a:t>
            </a:r>
            <a:r>
              <a:rPr lang="en-AU" sz="9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//Negative values can be used.</a:t>
            </a:r>
          </a:p>
          <a:p>
            <a:pPr>
              <a:lnSpc>
                <a:spcPct val="115000"/>
              </a:lnSpc>
            </a:pP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900" dirty="0" smtClean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EMONSTERTYPE_DRAGON</a:t>
            </a:r>
            <a:r>
              <a:rPr lang="en-AU" sz="9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>
                <a:solidFill>
                  <a:schemeClr val="tx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= 2</a:t>
            </a:r>
            <a:r>
              <a:rPr lang="en-AU" sz="9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//Two identifiers can have the same value</a:t>
            </a:r>
            <a:endParaRPr lang="en-AU" sz="900" dirty="0">
              <a:solidFill>
                <a:schemeClr val="tx1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900" dirty="0" smtClean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EMONSTERTYPE_COUNT         </a:t>
            </a: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</a:t>
            </a:r>
            <a:r>
              <a:rPr lang="en-AU" sz="9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Has the value of </a:t>
            </a: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3</a:t>
            </a:r>
            <a:r>
              <a:rPr lang="en-AU" sz="9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</a:t>
            </a: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Wrong! If you assign your own values, this may not be valid!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};</a:t>
            </a:r>
            <a:endParaRPr lang="en-AU" sz="900" dirty="0" smtClean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551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Type-specifiers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8064573" cy="3384550"/>
          </a:xfrm>
        </p:spPr>
        <p:txBody>
          <a:bodyPr>
            <a:normAutofit/>
          </a:bodyPr>
          <a:lstStyle/>
          <a:p>
            <a:r>
              <a:rPr lang="en-AU" sz="2400" dirty="0" smtClean="0"/>
              <a:t>The type of the </a:t>
            </a:r>
            <a:r>
              <a:rPr lang="en-AU" sz="2400" dirty="0" err="1" smtClean="0"/>
              <a:t>enum’s</a:t>
            </a:r>
            <a:r>
              <a:rPr lang="en-AU" sz="2400" dirty="0" smtClean="0"/>
              <a:t> values can be changed.</a:t>
            </a:r>
          </a:p>
          <a:p>
            <a:pPr lvl="1"/>
            <a:r>
              <a:rPr lang="en-AU" sz="1600" dirty="0" smtClean="0"/>
              <a:t>Only integral types can be used (no floating point).</a:t>
            </a:r>
          </a:p>
          <a:p>
            <a:pPr lvl="1"/>
            <a:r>
              <a:rPr lang="en-AU" sz="1600" dirty="0" smtClean="0"/>
              <a:t>This changes the amount of memory used by the </a:t>
            </a:r>
            <a:r>
              <a:rPr lang="en-AU" sz="1600" dirty="0" err="1" smtClean="0"/>
              <a:t>enum</a:t>
            </a:r>
            <a:r>
              <a:rPr lang="en-AU" sz="1600" dirty="0" smtClean="0"/>
              <a:t>:</a:t>
            </a:r>
          </a:p>
          <a:p>
            <a:pPr lvl="2"/>
            <a:r>
              <a:rPr lang="en-AU" sz="1200" dirty="0" err="1" smtClean="0">
                <a:solidFill>
                  <a:srgbClr val="FFFF00"/>
                </a:solidFill>
              </a:rPr>
              <a:t>ints</a:t>
            </a:r>
            <a:r>
              <a:rPr lang="en-AU" sz="1200" dirty="0" smtClean="0"/>
              <a:t> use 4 bytes, </a:t>
            </a:r>
            <a:r>
              <a:rPr lang="en-AU" sz="1200" dirty="0" smtClean="0">
                <a:solidFill>
                  <a:srgbClr val="FFFF00"/>
                </a:solidFill>
              </a:rPr>
              <a:t>chars</a:t>
            </a:r>
            <a:r>
              <a:rPr lang="en-AU" sz="1200" dirty="0" smtClean="0"/>
              <a:t> use 1, etc</a:t>
            </a:r>
            <a:r>
              <a:rPr lang="en-AU" sz="1200" dirty="0"/>
              <a:t>.</a:t>
            </a:r>
            <a:endParaRPr lang="en-AU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9160" y="2787774"/>
            <a:ext cx="8227640" cy="1047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enum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LETTER </a:t>
            </a:r>
            <a:r>
              <a:rPr lang="en-AU" sz="9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:</a:t>
            </a:r>
            <a:r>
              <a:rPr lang="en-AU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char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900" dirty="0" smtClean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LETTER_FIRST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//</a:t>
            </a:r>
            <a:r>
              <a:rPr lang="en-AU" sz="9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Has the value of </a:t>
            </a: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65</a:t>
            </a:r>
          </a:p>
          <a:p>
            <a:pPr>
              <a:lnSpc>
                <a:spcPct val="115000"/>
              </a:lnSpc>
            </a:pPr>
            <a:r>
              <a:rPr lang="en-AU" sz="900" dirty="0" smtClean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LETTER_SECOND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= </a:t>
            </a:r>
            <a:r>
              <a:rPr lang="en-US" sz="9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'B'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</a:t>
            </a:r>
            <a:r>
              <a:rPr lang="en-AU" sz="9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//Has the value of </a:t>
            </a: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66</a:t>
            </a:r>
            <a:endParaRPr lang="en-AU" sz="9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AU" sz="900" dirty="0" smtClean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LETTER_THIRD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= </a:t>
            </a:r>
            <a:r>
              <a:rPr lang="en-US" sz="9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'C'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//</a:t>
            </a:r>
            <a:r>
              <a:rPr lang="en-AU" sz="9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Has the value of </a:t>
            </a: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67</a:t>
            </a:r>
            <a:endParaRPr lang="en-AU" sz="9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};</a:t>
            </a:r>
            <a:endParaRPr lang="en-AU" sz="900" dirty="0" smtClean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696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What are </a:t>
            </a:r>
            <a:r>
              <a:rPr lang="en-AU" dirty="0" err="1" smtClean="0"/>
              <a:t>enums</a:t>
            </a:r>
            <a:r>
              <a:rPr lang="en-AU" dirty="0" smtClean="0"/>
              <a:t>?</a:t>
            </a:r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Declaration.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Using </a:t>
            </a:r>
            <a:r>
              <a:rPr lang="en-AU" dirty="0" err="1" smtClean="0"/>
              <a:t>enums</a:t>
            </a:r>
            <a:r>
              <a:rPr lang="en-AU" dirty="0" smtClean="0"/>
              <a:t>.</a:t>
            </a:r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err="1"/>
              <a:t>E</a:t>
            </a:r>
            <a:r>
              <a:rPr lang="en-AU" dirty="0" err="1" smtClean="0"/>
              <a:t>num</a:t>
            </a:r>
            <a:r>
              <a:rPr lang="en-AU" dirty="0" smtClean="0"/>
              <a:t> Count.</a:t>
            </a:r>
          </a:p>
          <a:p>
            <a:pPr lvl="1"/>
            <a:endParaRPr lang="en-AU" dirty="0"/>
          </a:p>
          <a:p>
            <a:r>
              <a:rPr lang="en-AU" dirty="0" err="1"/>
              <a:t>E</a:t>
            </a:r>
            <a:r>
              <a:rPr lang="en-AU" dirty="0" err="1" smtClean="0"/>
              <a:t>nums</a:t>
            </a:r>
            <a:r>
              <a:rPr lang="en-AU" dirty="0" smtClean="0"/>
              <a:t> and Arrays.</a:t>
            </a:r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Initializing </a:t>
            </a:r>
            <a:r>
              <a:rPr lang="en-AU" dirty="0" err="1" smtClean="0"/>
              <a:t>enums</a:t>
            </a:r>
            <a:r>
              <a:rPr lang="en-AU" dirty="0" smtClean="0"/>
              <a:t>.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Type-specifiers.</a:t>
            </a:r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30192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92500" lnSpcReduction="10000"/>
          </a:bodyPr>
          <a:lstStyle/>
          <a:p>
            <a:r>
              <a:rPr lang="en-AU" dirty="0" err="1" smtClean="0"/>
              <a:t>Enums</a:t>
            </a:r>
            <a:r>
              <a:rPr lang="en-AU" dirty="0" smtClean="0"/>
              <a:t> allow us to create new types that accept a limited range.</a:t>
            </a:r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err="1" smtClean="0"/>
              <a:t>Enums</a:t>
            </a:r>
            <a:r>
              <a:rPr lang="en-AU" dirty="0" smtClean="0"/>
              <a:t> can be used in every way like an int.</a:t>
            </a:r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err="1" smtClean="0"/>
              <a:t>Enums</a:t>
            </a:r>
            <a:r>
              <a:rPr lang="en-AU" dirty="0" smtClean="0"/>
              <a:t> can be used to index an array.</a:t>
            </a:r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Useful for making data more human-readable.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4556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are </a:t>
            </a:r>
            <a:r>
              <a:rPr lang="en-AU" dirty="0" err="1" smtClean="0"/>
              <a:t>enums</a:t>
            </a:r>
            <a:r>
              <a:rPr lang="en-AU" dirty="0" smtClean="0"/>
              <a:t>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Enumerators allow us to create a new type which only accepts specific values.</a:t>
            </a:r>
          </a:p>
          <a:p>
            <a:pPr lvl="1"/>
            <a:r>
              <a:rPr lang="en-AU" dirty="0" smtClean="0"/>
              <a:t>Example: </a:t>
            </a:r>
            <a:r>
              <a:rPr lang="en-AU" dirty="0" err="1" smtClean="0"/>
              <a:t>MonsterType</a:t>
            </a:r>
            <a:r>
              <a:rPr lang="en-AU" dirty="0" smtClean="0"/>
              <a:t> which can only store Goblin, Troll, or Skeleton.</a:t>
            </a:r>
          </a:p>
          <a:p>
            <a:pPr lvl="1"/>
            <a:endParaRPr lang="en-AU" dirty="0"/>
          </a:p>
          <a:p>
            <a:r>
              <a:rPr lang="en-AU" dirty="0" smtClean="0"/>
              <a:t>Enumerators can also represent specific numerical values.</a:t>
            </a:r>
          </a:p>
          <a:p>
            <a:pPr lvl="1"/>
            <a:endParaRPr lang="en-AU" dirty="0"/>
          </a:p>
          <a:p>
            <a:r>
              <a:rPr lang="en-AU" dirty="0" smtClean="0"/>
              <a:t>Allow us to represent data in more human-readable form.</a:t>
            </a:r>
          </a:p>
          <a:p>
            <a:pPr lvl="1"/>
            <a:r>
              <a:rPr lang="en-AU" dirty="0" smtClean="0"/>
              <a:t>A monster with the type ‘Goblin’ is more meaningful than one with the type ‘3’.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845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Declaration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You can declare your own </a:t>
            </a:r>
            <a:r>
              <a:rPr lang="en-AU" dirty="0" err="1" smtClean="0"/>
              <a:t>enum</a:t>
            </a:r>
            <a:r>
              <a:rPr lang="en-AU" dirty="0" smtClean="0"/>
              <a:t> types:</a:t>
            </a:r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396815" y="2265427"/>
            <a:ext cx="3631232" cy="14727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enum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EnumName</a:t>
            </a:r>
            <a:endParaRPr lang="en-AU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AU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Apple,</a:t>
            </a:r>
            <a:endParaRPr lang="en-AU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Orange,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Pear</a:t>
            </a:r>
            <a:endParaRPr lang="en-AU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};</a:t>
            </a:r>
            <a:r>
              <a:rPr lang="en-AU" dirty="0" smtClean="0">
                <a:ea typeface="Calibri"/>
                <a:cs typeface="Times New Roman"/>
              </a:rPr>
              <a:t> </a:t>
            </a:r>
            <a:endParaRPr lang="en-AU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97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Declaration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To define an </a:t>
            </a:r>
            <a:r>
              <a:rPr lang="en-AU" dirty="0" err="1" smtClean="0"/>
              <a:t>enum</a:t>
            </a:r>
            <a:r>
              <a:rPr lang="en-AU" dirty="0" smtClean="0"/>
              <a:t>, use the </a:t>
            </a:r>
            <a:r>
              <a:rPr lang="en-AU" dirty="0" err="1" smtClean="0">
                <a:solidFill>
                  <a:srgbClr val="FFFF00"/>
                </a:solidFill>
              </a:rPr>
              <a:t>enum</a:t>
            </a:r>
            <a:r>
              <a:rPr lang="en-AU" dirty="0" smtClean="0"/>
              <a:t> keyword:</a:t>
            </a:r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396815" y="2265427"/>
            <a:ext cx="3631232" cy="1508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4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enum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EnumName</a:t>
            </a:r>
            <a:endParaRPr lang="en-AU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AU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Apple,</a:t>
            </a:r>
            <a:endParaRPr lang="en-AU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Orange,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Pear</a:t>
            </a:r>
            <a:endParaRPr lang="en-AU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};</a:t>
            </a:r>
            <a:r>
              <a:rPr lang="en-AU" dirty="0" smtClean="0">
                <a:ea typeface="Calibri"/>
                <a:cs typeface="Times New Roman"/>
              </a:rPr>
              <a:t> </a:t>
            </a:r>
            <a:endParaRPr lang="en-AU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561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Declaration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After the keyword, give your </a:t>
            </a:r>
            <a:r>
              <a:rPr lang="en-AU" dirty="0" err="1" smtClean="0"/>
              <a:t>enum</a:t>
            </a:r>
            <a:r>
              <a:rPr lang="en-AU" dirty="0" smtClean="0"/>
              <a:t> a </a:t>
            </a:r>
            <a:r>
              <a:rPr lang="en-AU" dirty="0" smtClean="0">
                <a:solidFill>
                  <a:srgbClr val="FFFF00"/>
                </a:solidFill>
              </a:rPr>
              <a:t>unique name</a:t>
            </a:r>
            <a:endParaRPr lang="en-AU" dirty="0" smtClean="0">
              <a:solidFill>
                <a:srgbClr val="FFFF00"/>
              </a:solidFill>
            </a:endParaRP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396815" y="2265427"/>
            <a:ext cx="3631232" cy="1508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enum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EnumName</a:t>
            </a:r>
            <a:endParaRPr lang="en-AU" b="1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AU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Apple,</a:t>
            </a:r>
            <a:endParaRPr lang="en-AU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Orange,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Pear</a:t>
            </a:r>
            <a:endParaRPr lang="en-AU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};</a:t>
            </a:r>
            <a:r>
              <a:rPr lang="en-AU" dirty="0" smtClean="0">
                <a:ea typeface="Calibri"/>
                <a:cs typeface="Times New Roman"/>
              </a:rPr>
              <a:t> </a:t>
            </a:r>
            <a:endParaRPr lang="en-AU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331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Declaration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sz="1800" dirty="0" smtClean="0"/>
              <a:t>Between the braces, list all the identifiers that can be accepted by your </a:t>
            </a:r>
            <a:r>
              <a:rPr lang="en-AU" sz="1800" dirty="0" err="1" smtClean="0"/>
              <a:t>enum</a:t>
            </a:r>
            <a:endParaRPr lang="en-AU" sz="1800" dirty="0" smtClean="0"/>
          </a:p>
          <a:p>
            <a:pPr lvl="1"/>
            <a:r>
              <a:rPr lang="en-AU" sz="1600" dirty="0" smtClean="0"/>
              <a:t>Comma separated.</a:t>
            </a:r>
            <a:endParaRPr lang="en-AU" sz="1600" dirty="0" smtClean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396815" y="2265427"/>
            <a:ext cx="3631232" cy="1578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enum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EnumName</a:t>
            </a:r>
            <a:endParaRPr lang="en-AU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AU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</a:t>
            </a:r>
            <a:r>
              <a:rPr lang="en-AU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Apple,</a:t>
            </a:r>
            <a:endParaRPr lang="en-AU" sz="1400" b="1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</a:t>
            </a:r>
            <a:r>
              <a:rPr lang="en-A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Orange,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Pear</a:t>
            </a:r>
            <a:endParaRPr lang="en-AU" sz="1400" b="1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};</a:t>
            </a:r>
            <a:r>
              <a:rPr lang="en-AU" dirty="0" smtClean="0">
                <a:ea typeface="Calibri"/>
                <a:cs typeface="Times New Roman"/>
              </a:rPr>
              <a:t> </a:t>
            </a:r>
            <a:endParaRPr lang="en-AU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81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Declaration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An </a:t>
            </a:r>
            <a:r>
              <a:rPr lang="en-AU" dirty="0" err="1" smtClean="0"/>
              <a:t>enum</a:t>
            </a:r>
            <a:r>
              <a:rPr lang="en-AU" dirty="0" smtClean="0"/>
              <a:t> declaration must end in a </a:t>
            </a:r>
            <a:r>
              <a:rPr lang="en-AU" dirty="0" smtClean="0">
                <a:solidFill>
                  <a:srgbClr val="FFFF00"/>
                </a:solidFill>
              </a:rPr>
              <a:t>semicolon</a:t>
            </a:r>
            <a:endParaRPr lang="en-AU" dirty="0" smtClean="0">
              <a:solidFill>
                <a:srgbClr val="FFFF00"/>
              </a:solidFill>
            </a:endParaRP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396815" y="2265427"/>
            <a:ext cx="3631232" cy="143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enum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EnumName</a:t>
            </a:r>
            <a:endParaRPr lang="en-AU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AU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Apple,</a:t>
            </a:r>
            <a:endParaRPr lang="en-AU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Orange,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Pear</a:t>
            </a:r>
            <a:endParaRPr lang="en-AU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r>
              <a:rPr lang="en-AU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AU" b="1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637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an </a:t>
            </a:r>
            <a:r>
              <a:rPr lang="en-AU" dirty="0" err="1" smtClean="0"/>
              <a:t>enum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1" y="1203325"/>
            <a:ext cx="4629150" cy="3384550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Declaring </a:t>
            </a:r>
            <a:r>
              <a:rPr lang="en-AU" dirty="0" smtClean="0"/>
              <a:t>an </a:t>
            </a:r>
            <a:r>
              <a:rPr lang="en-AU" dirty="0" err="1" smtClean="0"/>
              <a:t>enum</a:t>
            </a:r>
            <a:r>
              <a:rPr lang="en-AU" dirty="0" smtClean="0"/>
              <a:t> </a:t>
            </a:r>
            <a:r>
              <a:rPr lang="en-AU" dirty="0" smtClean="0"/>
              <a:t>creates a new </a:t>
            </a:r>
            <a:r>
              <a:rPr lang="en-AU" dirty="0" smtClean="0">
                <a:solidFill>
                  <a:srgbClr val="FFFF00"/>
                </a:solidFill>
              </a:rPr>
              <a:t>type</a:t>
            </a:r>
            <a:r>
              <a:rPr lang="en-AU" dirty="0" smtClean="0"/>
              <a:t> of variable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You can then create variables of that type, just like you would make </a:t>
            </a:r>
            <a:r>
              <a:rPr lang="en-AU" dirty="0" err="1" smtClean="0">
                <a:solidFill>
                  <a:srgbClr val="FFFF00"/>
                </a:solidFill>
              </a:rPr>
              <a:t>ints</a:t>
            </a:r>
            <a:r>
              <a:rPr lang="en-AU" dirty="0" smtClean="0"/>
              <a:t>, </a:t>
            </a:r>
            <a:r>
              <a:rPr lang="en-AU" dirty="0" smtClean="0">
                <a:solidFill>
                  <a:srgbClr val="FFFF00"/>
                </a:solidFill>
              </a:rPr>
              <a:t>floats</a:t>
            </a:r>
            <a:r>
              <a:rPr lang="en-AU" dirty="0" smtClean="0"/>
              <a:t>, </a:t>
            </a:r>
            <a:r>
              <a:rPr lang="en-AU" dirty="0" err="1" smtClean="0"/>
              <a:t>etc</a:t>
            </a:r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An </a:t>
            </a:r>
            <a:r>
              <a:rPr lang="en-AU" dirty="0" err="1" smtClean="0"/>
              <a:t>enum</a:t>
            </a:r>
            <a:r>
              <a:rPr lang="en-AU" dirty="0" smtClean="0"/>
              <a:t> can only be assigned one of the values listed in its declaration.</a:t>
            </a:r>
            <a:endParaRPr lang="en-A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953000" y="1352550"/>
            <a:ext cx="3657600" cy="3437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//Declares the </a:t>
            </a:r>
            <a:r>
              <a:rPr lang="en-AU" sz="9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enum</a:t>
            </a: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variable type</a:t>
            </a:r>
            <a:endParaRPr lang="en-AU" sz="9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enum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Fruit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Apple,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Orange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};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main()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</a:p>
          <a:p>
            <a:pPr>
              <a:lnSpc>
                <a:spcPct val="115000"/>
              </a:lnSpc>
            </a:pPr>
            <a:r>
              <a:rPr lang="en-AU" sz="9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//Creates a variable of type </a:t>
            </a: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Fruit </a:t>
            </a: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called </a:t>
            </a: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food</a:t>
            </a:r>
          </a:p>
          <a:p>
            <a:pPr>
              <a:lnSpc>
                <a:spcPct val="115000"/>
              </a:lnSpc>
            </a:pPr>
            <a:r>
              <a:rPr lang="en-AU" sz="9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//and initialize with the value Apple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Fruit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food = Apple;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AU" sz="9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AU" sz="9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</a:t>
            </a: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//Check which value is currently in food.</a:t>
            </a:r>
            <a:endParaRPr lang="en-AU" sz="9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if(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food == Apple)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A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std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::</a:t>
            </a:r>
            <a:r>
              <a:rPr lang="en-A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cout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&lt;&lt; </a:t>
            </a:r>
            <a:r>
              <a:rPr lang="en-US" sz="9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“It’s an apple“</a:t>
            </a:r>
            <a:r>
              <a:rPr lang="en-US" sz="9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AU" sz="900" dirty="0" smtClean="0">
              <a:solidFill>
                <a:schemeClr val="tx1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}</a:t>
            </a:r>
            <a:endParaRPr lang="en-AU" sz="9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system(</a:t>
            </a:r>
            <a:r>
              <a:rPr lang="en-AU" sz="9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"pause"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AU" sz="9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999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</TotalTime>
  <Words>1124</Words>
  <Application>Microsoft Office PowerPoint</Application>
  <PresentationFormat>On-screen Show (16:9)</PresentationFormat>
  <Paragraphs>259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Times New Roman</vt:lpstr>
      <vt:lpstr>Office Theme</vt:lpstr>
      <vt:lpstr>Enumerators</vt:lpstr>
      <vt:lpstr>Contents</vt:lpstr>
      <vt:lpstr>What are enums?</vt:lpstr>
      <vt:lpstr>Declaration</vt:lpstr>
      <vt:lpstr>Declaration</vt:lpstr>
      <vt:lpstr>Declaration</vt:lpstr>
      <vt:lpstr>Declaration</vt:lpstr>
      <vt:lpstr>Declaration</vt:lpstr>
      <vt:lpstr>Using an enum</vt:lpstr>
      <vt:lpstr>Using an enum</vt:lpstr>
      <vt:lpstr>Using an enum</vt:lpstr>
      <vt:lpstr>Using an enum</vt:lpstr>
      <vt:lpstr>Example – if()</vt:lpstr>
      <vt:lpstr>Example – switch()</vt:lpstr>
      <vt:lpstr>Enums are ints (be default)</vt:lpstr>
      <vt:lpstr>Enum Count</vt:lpstr>
      <vt:lpstr>Enum and Arrays</vt:lpstr>
      <vt:lpstr>Initializing Enums</vt:lpstr>
      <vt:lpstr>Type-specifiers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Richard Stern</cp:lastModifiedBy>
  <cp:revision>47</cp:revision>
  <dcterms:created xsi:type="dcterms:W3CDTF">2014-07-14T04:04:52Z</dcterms:created>
  <dcterms:modified xsi:type="dcterms:W3CDTF">2017-02-09T04:27:43Z</dcterms:modified>
</cp:coreProperties>
</file>