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87" r:id="rId3"/>
    <p:sldId id="316" r:id="rId4"/>
    <p:sldId id="307" r:id="rId5"/>
    <p:sldId id="308" r:id="rId6"/>
    <p:sldId id="309" r:id="rId7"/>
    <p:sldId id="314" r:id="rId8"/>
    <p:sldId id="310" r:id="rId9"/>
    <p:sldId id="311" r:id="rId10"/>
    <p:sldId id="315" r:id="rId11"/>
    <p:sldId id="312" r:id="rId12"/>
    <p:sldId id="313" r:id="rId13"/>
    <p:sldId id="286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1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27/01/2016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42534-F4F8-481D-96B7-C40A05365C1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28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Dynamic Memory Allocation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Making use of the Heap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27/01/2016 by Conan Bourke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Deallocating</a:t>
            </a:r>
            <a:r>
              <a:rPr lang="en-AU" dirty="0"/>
              <a:t> Dynamic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2051720" y="1372155"/>
            <a:ext cx="433231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nt</a:t>
            </a:r>
            <a:r>
              <a:rPr lang="en-AU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myNumber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myNumberArray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[ 5 ];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truct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smtClean="0">
                <a:solidFill>
                  <a:schemeClr val="accent5"/>
                </a:solidFill>
                <a:highlight>
                  <a:srgbClr val="FFFFFF"/>
                </a:highlight>
                <a:latin typeface="Consolas"/>
              </a:rPr>
              <a:t>Player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score; };</a:t>
            </a:r>
          </a:p>
          <a:p>
            <a:endParaRPr lang="en-AU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 smtClean="0">
                <a:solidFill>
                  <a:schemeClr val="accent5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playerOne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smtClean="0">
                <a:solidFill>
                  <a:schemeClr val="accent5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600" dirty="0" smtClean="0">
                <a:solidFill>
                  <a:schemeClr val="accent5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players = 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smtClean="0">
                <a:solidFill>
                  <a:schemeClr val="accent5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[ 16 ]; 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elete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myNumber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elete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myNumberArray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elete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playerOne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delete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players;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8883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Deallocating</a:t>
            </a:r>
            <a:r>
              <a:rPr lang="en-AU" dirty="0"/>
              <a:t> Dynamic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Every allocation function has a matching de-allocation function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should always, always make sure you only use the matching de-allocation function for the allocation function you called</a:t>
            </a:r>
          </a:p>
          <a:p>
            <a:pPr lvl="1"/>
            <a:r>
              <a:rPr lang="en-AU" dirty="0" smtClean="0"/>
              <a:t>Do not mix and match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02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smtClean="0"/>
              <a:t>You get access to a small amount of system memory on the stack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can get access to more data by allocating on the heap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135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err="1" smtClean="0"/>
              <a:t>Prata</a:t>
            </a:r>
            <a:r>
              <a:rPr lang="en-AU" dirty="0" smtClean="0"/>
              <a:t>, S, </a:t>
            </a:r>
            <a:r>
              <a:rPr lang="en-AU" i="1" dirty="0" smtClean="0"/>
              <a:t>C++ Primer Plus</a:t>
            </a:r>
            <a:r>
              <a:rPr lang="en-AU" dirty="0" smtClean="0"/>
              <a:t>, 6</a:t>
            </a:r>
            <a:r>
              <a:rPr lang="en-AU" baseline="30000" dirty="0" smtClean="0"/>
              <a:t>th</a:t>
            </a:r>
            <a:r>
              <a:rPr lang="en-AU" dirty="0" smtClean="0"/>
              <a:t> Edition, Addison-Wesley Professional (2011)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75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The Stack and the Heap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Dynamic Memory Allocation</a:t>
            </a:r>
          </a:p>
          <a:p>
            <a:pPr lvl="1"/>
            <a:endParaRPr lang="en-AU" dirty="0"/>
          </a:p>
          <a:p>
            <a:r>
              <a:rPr lang="en-AU" dirty="0" err="1" smtClean="0"/>
              <a:t>Deallocation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73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Stack and the Heap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Our programs have two different areas in memory for all of our data to exist</a:t>
            </a:r>
          </a:p>
          <a:p>
            <a:pPr lvl="1"/>
            <a:r>
              <a:rPr lang="en-AU" dirty="0" smtClean="0"/>
              <a:t>The Stack</a:t>
            </a:r>
          </a:p>
          <a:p>
            <a:pPr lvl="1"/>
            <a:r>
              <a:rPr lang="en-AU" dirty="0" smtClean="0"/>
              <a:t>The Heap</a:t>
            </a:r>
          </a:p>
          <a:p>
            <a:pPr lvl="1"/>
            <a:endParaRPr lang="en-AU" dirty="0"/>
          </a:p>
          <a:p>
            <a:r>
              <a:rPr lang="en-AU" dirty="0" smtClean="0"/>
              <a:t>The Stack is a set size of memory for our program to allocate and </a:t>
            </a:r>
            <a:r>
              <a:rPr lang="en-AU" dirty="0" err="1" smtClean="0"/>
              <a:t>deallocate</a:t>
            </a:r>
            <a:r>
              <a:rPr lang="en-AU" dirty="0" smtClean="0"/>
              <a:t> all of the variables we need</a:t>
            </a:r>
          </a:p>
          <a:p>
            <a:pPr lvl="1"/>
            <a:endParaRPr lang="en-AU" dirty="0"/>
          </a:p>
          <a:p>
            <a:r>
              <a:rPr lang="en-AU" dirty="0" smtClean="0"/>
              <a:t>The Heap is a much larger location that allows us to make use of our computer’s RAM to store allocated variables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83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Pointers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So far all the variables we’ve used have been stored on the </a:t>
            </a:r>
            <a:r>
              <a:rPr lang="en-AU" dirty="0" smtClean="0"/>
              <a:t>Stack</a:t>
            </a:r>
            <a:r>
              <a:rPr lang="en-AU" dirty="0" smtClean="0"/>
              <a:t>, however the stack has some limitations</a:t>
            </a:r>
          </a:p>
          <a:p>
            <a:pPr lvl="1"/>
            <a:r>
              <a:rPr lang="en-AU" dirty="0" smtClean="0"/>
              <a:t>Is quite small (~1MB by default)</a:t>
            </a:r>
          </a:p>
          <a:p>
            <a:pPr lvl="1"/>
            <a:r>
              <a:rPr lang="en-AU" dirty="0" smtClean="0"/>
              <a:t>Does not let you decide how much to allocate at runtime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can ask for blocks of memory directly from the operating </a:t>
            </a:r>
            <a:r>
              <a:rPr lang="en-AU" dirty="0" smtClean="0"/>
              <a:t>system from the Heap</a:t>
            </a:r>
            <a:endParaRPr lang="en-AU" dirty="0" smtClean="0"/>
          </a:p>
          <a:p>
            <a:pPr lvl="1"/>
            <a:r>
              <a:rPr lang="en-AU" dirty="0" smtClean="0"/>
              <a:t>This is called </a:t>
            </a:r>
            <a:r>
              <a:rPr lang="en-AU" dirty="0" smtClean="0">
                <a:solidFill>
                  <a:srgbClr val="FFFF00"/>
                </a:solidFill>
              </a:rPr>
              <a:t>dynamic memory allocation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OS will return us a pointer to the block of memory it allocated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33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Dynamic Memory Allocation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As mentioned the Stack is sma</a:t>
            </a:r>
            <a:r>
              <a:rPr lang="en-AU" dirty="0" smtClean="0"/>
              <a:t>ll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You aren’t allowed to </a:t>
            </a:r>
            <a:r>
              <a:rPr lang="en-AU" dirty="0" smtClean="0"/>
              <a:t>directly access any </a:t>
            </a:r>
            <a:r>
              <a:rPr lang="en-AU" dirty="0" smtClean="0"/>
              <a:t>of the other memory in the system</a:t>
            </a:r>
          </a:p>
          <a:p>
            <a:pPr lvl="1"/>
            <a:r>
              <a:rPr lang="en-AU" dirty="0" smtClean="0"/>
              <a:t>If you try, your program will </a:t>
            </a:r>
            <a:r>
              <a:rPr lang="en-AU" dirty="0" smtClean="0"/>
              <a:t>usually crash as the OS does not allow you to access memory that other programs might be using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To get access to any more memory, you need to ask the operating system to give you </a:t>
            </a:r>
            <a:r>
              <a:rPr lang="en-AU" dirty="0" smtClean="0"/>
              <a:t>access to unused memory from RAM, aka the Heap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This is for a number of reasons</a:t>
            </a:r>
          </a:p>
          <a:p>
            <a:pPr lvl="1"/>
            <a:r>
              <a:rPr lang="en-AU" dirty="0" smtClean="0"/>
              <a:t>All the different programs running need to share the memory on the </a:t>
            </a:r>
            <a:r>
              <a:rPr lang="en-AU" dirty="0" smtClean="0"/>
              <a:t>system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8735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Dynamic Memory Allocation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In C/C++ we can ask for dynamic memory in a few ways:</a:t>
            </a:r>
          </a:p>
          <a:p>
            <a:pPr lvl="1"/>
            <a:r>
              <a:rPr lang="en-AU" dirty="0" smtClean="0"/>
              <a:t>Low level OS specific virtual memory system calls (don’t use these)</a:t>
            </a:r>
          </a:p>
          <a:p>
            <a:pPr lvl="2"/>
            <a:r>
              <a:rPr lang="en-AU" dirty="0" smtClean="0"/>
              <a:t>Windows – </a:t>
            </a:r>
            <a:r>
              <a:rPr lang="en-AU" dirty="0" err="1" smtClean="0"/>
              <a:t>VirtualAlloc</a:t>
            </a:r>
            <a:endParaRPr lang="en-AU" dirty="0" smtClean="0"/>
          </a:p>
          <a:p>
            <a:pPr lvl="2"/>
            <a:r>
              <a:rPr lang="en-AU" dirty="0" smtClean="0"/>
              <a:t>OSX, Linux  – </a:t>
            </a:r>
            <a:r>
              <a:rPr lang="en-AU" dirty="0" err="1" smtClean="0"/>
              <a:t>vm_allocate</a:t>
            </a:r>
            <a:r>
              <a:rPr lang="en-AU" dirty="0" smtClean="0"/>
              <a:t>, </a:t>
            </a:r>
            <a:r>
              <a:rPr lang="en-AU" dirty="0" err="1" smtClean="0"/>
              <a:t>mmap</a:t>
            </a:r>
            <a:endParaRPr lang="en-AU" dirty="0" smtClean="0"/>
          </a:p>
          <a:p>
            <a:pPr lvl="1"/>
            <a:r>
              <a:rPr lang="en-AU" dirty="0" smtClean="0"/>
              <a:t>C runtime functions ( be careful when using these )</a:t>
            </a:r>
          </a:p>
          <a:p>
            <a:pPr lvl="2"/>
            <a:r>
              <a:rPr lang="en-AU" dirty="0" err="1" smtClean="0">
                <a:solidFill>
                  <a:srgbClr val="FFFF00"/>
                </a:solidFill>
              </a:rPr>
              <a:t>malloc</a:t>
            </a:r>
            <a:endParaRPr lang="en-AU" dirty="0" smtClean="0">
              <a:solidFill>
                <a:srgbClr val="FFFF00"/>
              </a:solidFill>
            </a:endParaRPr>
          </a:p>
          <a:p>
            <a:pPr lvl="2"/>
            <a:r>
              <a:rPr lang="en-AU" dirty="0" err="1" smtClean="0">
                <a:solidFill>
                  <a:srgbClr val="FFFF00"/>
                </a:solidFill>
              </a:rPr>
              <a:t>calloc</a:t>
            </a:r>
            <a:endParaRPr lang="en-AU" dirty="0" smtClean="0">
              <a:solidFill>
                <a:srgbClr val="FFFF00"/>
              </a:solidFill>
            </a:endParaRPr>
          </a:p>
          <a:p>
            <a:pPr lvl="2"/>
            <a:r>
              <a:rPr lang="en-AU" dirty="0" err="1" smtClean="0">
                <a:solidFill>
                  <a:srgbClr val="FFFF00"/>
                </a:solidFill>
              </a:rPr>
              <a:t>realloc</a:t>
            </a:r>
            <a:endParaRPr lang="en-AU" dirty="0" smtClean="0">
              <a:solidFill>
                <a:srgbClr val="FFFF00"/>
              </a:solidFill>
            </a:endParaRPr>
          </a:p>
          <a:p>
            <a:pPr lvl="1"/>
            <a:r>
              <a:rPr lang="en-AU" dirty="0" smtClean="0"/>
              <a:t>C++ operators ( most of the time, you’ll be using these )</a:t>
            </a:r>
          </a:p>
          <a:p>
            <a:pPr lvl="2"/>
            <a:r>
              <a:rPr lang="en-AU" dirty="0" smtClean="0">
                <a:solidFill>
                  <a:srgbClr val="FFFF00"/>
                </a:solidFill>
              </a:rPr>
              <a:t>new</a:t>
            </a:r>
          </a:p>
          <a:p>
            <a:pPr lvl="2"/>
            <a:r>
              <a:rPr lang="en-AU" dirty="0" smtClean="0">
                <a:solidFill>
                  <a:srgbClr val="FFFF00"/>
                </a:solidFill>
              </a:rPr>
              <a:t>new[]</a:t>
            </a:r>
            <a:endParaRPr lang="en-A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1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Dynamic Memory Allocation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2045965" y="2110819"/>
            <a:ext cx="433231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nt</a:t>
            </a:r>
            <a:r>
              <a:rPr lang="en-AU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myNumber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myNumberArray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[ 5 ];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truct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smtClean="0">
                <a:solidFill>
                  <a:schemeClr val="accent5"/>
                </a:solidFill>
                <a:highlight>
                  <a:srgbClr val="FFFFFF"/>
                </a:highlight>
                <a:latin typeface="Consolas"/>
              </a:rPr>
              <a:t>Player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score; };</a:t>
            </a:r>
          </a:p>
          <a:p>
            <a:endParaRPr lang="en-AU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 smtClean="0">
                <a:solidFill>
                  <a:schemeClr val="accent5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playerOne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smtClean="0">
                <a:solidFill>
                  <a:schemeClr val="accent5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600" dirty="0" smtClean="0">
                <a:solidFill>
                  <a:schemeClr val="accent5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players = 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smtClean="0">
                <a:solidFill>
                  <a:schemeClr val="accent5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[ 16 ]; 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735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Deallocating</a:t>
            </a:r>
            <a:r>
              <a:rPr lang="en-AU" dirty="0" smtClean="0"/>
              <a:t> Dynamic Memory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Any memory you allocate dynamically must in turn be de-allocated once the memory is no longer needed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Memory is a limited resource – you only have so much of it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Allocating memory without de-allocating it when you don’t need it any more means you can’t use that memory to do other things</a:t>
            </a:r>
          </a:p>
          <a:p>
            <a:pPr lvl="1"/>
            <a:r>
              <a:rPr lang="en-AU" dirty="0" smtClean="0"/>
              <a:t>If you have code that repeats allocating memory without de-allocating it, that is a memory leak, and can lead to you running out of memory</a:t>
            </a:r>
          </a:p>
        </p:txBody>
      </p:sp>
    </p:spTree>
    <p:extLst>
      <p:ext uri="{BB962C8B-B14F-4D97-AF65-F5344CB8AC3E}">
        <p14:creationId xmlns:p14="http://schemas.microsoft.com/office/powerpoint/2010/main" val="41238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Deallocating</a:t>
            </a:r>
            <a:r>
              <a:rPr lang="en-AU" dirty="0"/>
              <a:t> Dynamic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Just like there are several ways to allocate memory, there are several ways to </a:t>
            </a:r>
            <a:r>
              <a:rPr lang="en-AU" dirty="0" err="1" smtClean="0"/>
              <a:t>deallocate</a:t>
            </a:r>
            <a:r>
              <a:rPr lang="en-AU" dirty="0" smtClean="0"/>
              <a:t> it</a:t>
            </a:r>
          </a:p>
          <a:p>
            <a:pPr lvl="1"/>
            <a:r>
              <a:rPr lang="en-AU" dirty="0" smtClean="0"/>
              <a:t>Low level OS specific virtual memory system calls (don’t use these)</a:t>
            </a:r>
          </a:p>
          <a:p>
            <a:pPr lvl="2"/>
            <a:r>
              <a:rPr lang="en-AU" dirty="0" smtClean="0"/>
              <a:t>Windows – </a:t>
            </a:r>
            <a:r>
              <a:rPr lang="en-AU" dirty="0" err="1" smtClean="0"/>
              <a:t>VirtualFree</a:t>
            </a:r>
            <a:endParaRPr lang="en-AU" dirty="0" smtClean="0"/>
          </a:p>
          <a:p>
            <a:pPr lvl="2"/>
            <a:r>
              <a:rPr lang="en-AU" dirty="0" smtClean="0"/>
              <a:t>OSX, Linux  – </a:t>
            </a:r>
            <a:r>
              <a:rPr lang="en-AU" dirty="0" err="1" smtClean="0"/>
              <a:t>vm_deallocate</a:t>
            </a:r>
            <a:r>
              <a:rPr lang="en-AU" dirty="0" smtClean="0"/>
              <a:t>, </a:t>
            </a:r>
            <a:r>
              <a:rPr lang="en-AU" dirty="0" err="1" smtClean="0"/>
              <a:t>munmap</a:t>
            </a:r>
            <a:endParaRPr lang="en-AU" dirty="0" smtClean="0"/>
          </a:p>
          <a:p>
            <a:pPr lvl="1"/>
            <a:r>
              <a:rPr lang="en-AU" dirty="0" smtClean="0"/>
              <a:t>C runtime function ( be careful when using this )</a:t>
            </a:r>
          </a:p>
          <a:p>
            <a:pPr lvl="2"/>
            <a:r>
              <a:rPr lang="en-AU" dirty="0" smtClean="0">
                <a:solidFill>
                  <a:srgbClr val="FFFF00"/>
                </a:solidFill>
              </a:rPr>
              <a:t>free</a:t>
            </a:r>
          </a:p>
          <a:p>
            <a:pPr lvl="1"/>
            <a:r>
              <a:rPr lang="en-AU" dirty="0" smtClean="0"/>
              <a:t>C++ operators ( most of the time, you’ll be using these )</a:t>
            </a:r>
          </a:p>
          <a:p>
            <a:pPr lvl="2"/>
            <a:r>
              <a:rPr lang="en-AU" dirty="0" smtClean="0">
                <a:solidFill>
                  <a:srgbClr val="FFFF00"/>
                </a:solidFill>
              </a:rPr>
              <a:t>delete</a:t>
            </a:r>
          </a:p>
          <a:p>
            <a:pPr lvl="2"/>
            <a:r>
              <a:rPr lang="en-AU" dirty="0" smtClean="0">
                <a:solidFill>
                  <a:srgbClr val="FFFF00"/>
                </a:solidFill>
              </a:rPr>
              <a:t>delete []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44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669</Words>
  <Application>Microsoft Office PowerPoint</Application>
  <PresentationFormat>On-screen Show (16:9)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Office Theme</vt:lpstr>
      <vt:lpstr>Dynamic Memory Allocation</vt:lpstr>
      <vt:lpstr>Contents</vt:lpstr>
      <vt:lpstr>The Stack and the Heap</vt:lpstr>
      <vt:lpstr>Pointers</vt:lpstr>
      <vt:lpstr>Dynamic Memory Allocation</vt:lpstr>
      <vt:lpstr>Dynamic Memory Allocation</vt:lpstr>
      <vt:lpstr>Dynamic Memory Allocation</vt:lpstr>
      <vt:lpstr>Deallocating Dynamic Memory</vt:lpstr>
      <vt:lpstr>Deallocating Dynamic Memory</vt:lpstr>
      <vt:lpstr>Deallocating Dynamic Memory</vt:lpstr>
      <vt:lpstr>Deallocating Dynamic Memory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40</cp:revision>
  <dcterms:created xsi:type="dcterms:W3CDTF">2014-07-14T04:04:52Z</dcterms:created>
  <dcterms:modified xsi:type="dcterms:W3CDTF">2016-01-27T06:07:15Z</dcterms:modified>
</cp:coreProperties>
</file>