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3" r:id="rId2"/>
    <p:sldId id="277" r:id="rId3"/>
    <p:sldId id="264" r:id="rId4"/>
    <p:sldId id="265" r:id="rId5"/>
    <p:sldId id="266" r:id="rId6"/>
    <p:sldId id="267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79" r:id="rId18"/>
    <p:sldId id="270" r:id="rId19"/>
    <p:sldId id="276" r:id="rId20"/>
    <p:sldId id="278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138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Bubble Sort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</a:t>
            </a:r>
            <a:r>
              <a:rPr lang="en-AU" dirty="0" smtClean="0"/>
              <a:t>23/02/17 </a:t>
            </a:r>
            <a:r>
              <a:rPr lang="en-AU" dirty="0" smtClean="0"/>
              <a:t>by </a:t>
            </a:r>
            <a:r>
              <a:rPr lang="en-AU" dirty="0" smtClean="0"/>
              <a:t>Richard Stern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Introduction to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They are already in the correct order, so leave them…</a:t>
            </a:r>
            <a:endParaRPr lang="en-AU" dirty="0" smtClean="0"/>
          </a:p>
        </p:txBody>
      </p:sp>
      <p:sp>
        <p:nvSpPr>
          <p:cNvPr id="5" name="Rectangle 4"/>
          <p:cNvSpPr/>
          <p:nvPr/>
        </p:nvSpPr>
        <p:spPr>
          <a:xfrm>
            <a:off x="238458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2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8250" y="2427734"/>
            <a:ext cx="648072" cy="57606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FF00"/>
                </a:solidFill>
              </a:rPr>
              <a:t>4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1920" y="2427734"/>
            <a:ext cx="648072" cy="57606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FF00"/>
                </a:solidFill>
              </a:rPr>
              <a:t>5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8559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531926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24" y="2521075"/>
            <a:ext cx="654794" cy="749049"/>
          </a:xfrm>
          <a:prstGeom prst="rect">
            <a:avLst/>
          </a:prstGeom>
          <a:ln w="9525">
            <a:noFill/>
          </a:ln>
          <a:effectLst>
            <a:outerShdw blurRad="50800" dist="38100" dir="2700000" algn="tl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26856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We continue to check the next two…</a:t>
            </a:r>
            <a:endParaRPr lang="en-AU" dirty="0" smtClean="0"/>
          </a:p>
        </p:txBody>
      </p:sp>
      <p:sp>
        <p:nvSpPr>
          <p:cNvPr id="5" name="Rectangle 4"/>
          <p:cNvSpPr/>
          <p:nvPr/>
        </p:nvSpPr>
        <p:spPr>
          <a:xfrm>
            <a:off x="238458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2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825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4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1920" y="2427734"/>
            <a:ext cx="648072" cy="57606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FF00"/>
                </a:solidFill>
              </a:rPr>
              <a:t>5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85590" y="2427734"/>
            <a:ext cx="648072" cy="57606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FF00"/>
                </a:solidFill>
              </a:rPr>
              <a:t>1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926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5802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And if they are in the wrong order, swap them…</a:t>
            </a:r>
            <a:endParaRPr lang="en-AU" dirty="0" smtClean="0"/>
          </a:p>
        </p:txBody>
      </p:sp>
      <p:sp>
        <p:nvSpPr>
          <p:cNvPr id="5" name="Rectangle 4"/>
          <p:cNvSpPr/>
          <p:nvPr/>
        </p:nvSpPr>
        <p:spPr>
          <a:xfrm>
            <a:off x="238458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2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825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4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1920" y="2427734"/>
            <a:ext cx="648072" cy="57606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FF00"/>
                </a:solidFill>
              </a:rPr>
              <a:t>1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85590" y="2427734"/>
            <a:ext cx="648072" cy="57606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FF00"/>
                </a:solidFill>
              </a:rPr>
              <a:t>5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926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0" name="Curved Up Arrow 9"/>
          <p:cNvSpPr/>
          <p:nvPr/>
        </p:nvSpPr>
        <p:spPr>
          <a:xfrm>
            <a:off x="4129253" y="3109267"/>
            <a:ext cx="864096" cy="2880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Up Arrow 10"/>
          <p:cNvSpPr/>
          <p:nvPr/>
        </p:nvSpPr>
        <p:spPr>
          <a:xfrm flipH="1" flipV="1">
            <a:off x="4077467" y="2067694"/>
            <a:ext cx="915881" cy="288031"/>
          </a:xfrm>
          <a:prstGeom prst="curvedUpArrow">
            <a:avLst>
              <a:gd name="adj1" fmla="val 25000"/>
              <a:gd name="adj2" fmla="val 5914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And so on…</a:t>
            </a:r>
            <a:endParaRPr lang="en-AU" dirty="0" smtClean="0"/>
          </a:p>
        </p:txBody>
      </p:sp>
      <p:sp>
        <p:nvSpPr>
          <p:cNvPr id="5" name="Rectangle 4"/>
          <p:cNvSpPr/>
          <p:nvPr/>
        </p:nvSpPr>
        <p:spPr>
          <a:xfrm>
            <a:off x="238458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2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825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4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192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1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85590" y="2427734"/>
            <a:ext cx="648072" cy="57606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FF00"/>
                </a:solidFill>
              </a:rPr>
              <a:t>3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9260" y="2427734"/>
            <a:ext cx="648072" cy="57606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FF00"/>
                </a:solidFill>
              </a:rPr>
              <a:t>5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10" name="Curved Up Arrow 9"/>
          <p:cNvSpPr/>
          <p:nvPr/>
        </p:nvSpPr>
        <p:spPr>
          <a:xfrm>
            <a:off x="4870306" y="3109267"/>
            <a:ext cx="864096" cy="2880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Up Arrow 10"/>
          <p:cNvSpPr/>
          <p:nvPr/>
        </p:nvSpPr>
        <p:spPr>
          <a:xfrm flipH="1" flipV="1">
            <a:off x="4818520" y="2067694"/>
            <a:ext cx="915881" cy="288031"/>
          </a:xfrm>
          <a:prstGeom prst="curvedUpArrow">
            <a:avLst>
              <a:gd name="adj1" fmla="val 25000"/>
              <a:gd name="adj2" fmla="val 5914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23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After completing this process once, we start from the beginning and repeat…</a:t>
            </a:r>
            <a:endParaRPr lang="en-AU" dirty="0" smtClean="0"/>
          </a:p>
        </p:txBody>
      </p:sp>
      <p:sp>
        <p:nvSpPr>
          <p:cNvPr id="5" name="Rectangle 4"/>
          <p:cNvSpPr/>
          <p:nvPr/>
        </p:nvSpPr>
        <p:spPr>
          <a:xfrm>
            <a:off x="2384580" y="2427734"/>
            <a:ext cx="648072" cy="57606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FF00"/>
                </a:solidFill>
              </a:rPr>
              <a:t>2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8250" y="2427734"/>
            <a:ext cx="648072" cy="57606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FF00"/>
                </a:solidFill>
              </a:rPr>
              <a:t>4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192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1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8559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3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926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5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62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After completing this process a second time:</a:t>
            </a:r>
            <a:endParaRPr lang="en-AU" dirty="0" smtClean="0"/>
          </a:p>
        </p:txBody>
      </p:sp>
      <p:sp>
        <p:nvSpPr>
          <p:cNvPr id="5" name="Rectangle 4"/>
          <p:cNvSpPr/>
          <p:nvPr/>
        </p:nvSpPr>
        <p:spPr>
          <a:xfrm>
            <a:off x="238458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2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825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1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192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3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8559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4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926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5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938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After the third time, </a:t>
            </a:r>
            <a:r>
              <a:rPr lang="en-AU" dirty="0" smtClean="0"/>
              <a:t>the sort is complete:</a:t>
            </a:r>
            <a:endParaRPr lang="en-AU" dirty="0" smtClean="0"/>
          </a:p>
        </p:txBody>
      </p:sp>
      <p:sp>
        <p:nvSpPr>
          <p:cNvPr id="5" name="Rectangle 4"/>
          <p:cNvSpPr/>
          <p:nvPr/>
        </p:nvSpPr>
        <p:spPr>
          <a:xfrm>
            <a:off x="238458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1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825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2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192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3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8559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4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926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5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295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Code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A Bubble Sort takes two loops, here it is in pseudocode:</a:t>
            </a:r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20378" y="2417476"/>
            <a:ext cx="5184105" cy="2192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 </a:t>
            </a:r>
            <a:r>
              <a:rPr lang="en-US" sz="1050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BubbleSort</a:t>
            </a:r>
            <a:r>
              <a:rPr lang="en-US" sz="105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count)</a:t>
            </a:r>
            <a:endParaRPr lang="en-US" sz="105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n-NO" sz="105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 i </a:t>
            </a:r>
            <a:r>
              <a:rPr lang="nn-NO" sz="105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nn-NO" sz="105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 to count - 1</a:t>
            </a:r>
            <a:endParaRPr lang="nn-NO" sz="105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05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FOR j </a:t>
            </a:r>
            <a:r>
              <a:rPr lang="en-US" sz="105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05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 to count </a:t>
            </a:r>
            <a:r>
              <a:rPr lang="en-US" sz="105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</a:t>
            </a:r>
            <a:r>
              <a:rPr lang="en-US" sz="105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sz="105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endParaRPr lang="en-US" sz="105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IF data[j</a:t>
            </a:r>
            <a:r>
              <a:rPr lang="en-US" sz="105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&gt; data[j + 1</a:t>
            </a:r>
            <a:r>
              <a:rPr lang="en-US" sz="105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05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SWAP data[j] with data[j + 1]</a:t>
            </a:r>
          </a:p>
          <a:p>
            <a:r>
              <a:rPr lang="en-US" sz="105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}</a:t>
            </a:r>
          </a:p>
          <a:p>
            <a:r>
              <a:rPr lang="en-US" sz="105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05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05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050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4288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Pros and Cons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Pros:</a:t>
            </a:r>
          </a:p>
          <a:p>
            <a:pPr lvl="1"/>
            <a:r>
              <a:rPr lang="en-AU" dirty="0" smtClean="0"/>
              <a:t>Easiest sort algorithm.</a:t>
            </a:r>
          </a:p>
          <a:p>
            <a:pPr lvl="1"/>
            <a:r>
              <a:rPr lang="en-AU" dirty="0" smtClean="0"/>
              <a:t>Very quick to write.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Cons:</a:t>
            </a:r>
          </a:p>
          <a:p>
            <a:pPr lvl="1"/>
            <a:r>
              <a:rPr lang="en-AU" dirty="0" smtClean="0"/>
              <a:t>Very slow.</a:t>
            </a:r>
          </a:p>
          <a:p>
            <a:pPr lvl="1"/>
            <a:r>
              <a:rPr lang="en-AU" dirty="0" smtClean="0"/>
              <a:t>Gets a lot worse when sorting large amounts of data.</a:t>
            </a: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5178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Bubble Sort is a very simple and easy sorting algorithm.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It works by comparing pairs of data and swapping them until the data is sorted.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It’s very slow and shouldn’t be used on large amounts of data.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733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What is Sorting?</a:t>
            </a:r>
            <a:endParaRPr lang="en-AU" dirty="0" smtClean="0"/>
          </a:p>
          <a:p>
            <a:pPr lvl="1"/>
            <a:endParaRPr lang="en-AU" dirty="0"/>
          </a:p>
          <a:p>
            <a:r>
              <a:rPr lang="en-AU" dirty="0" smtClean="0"/>
              <a:t>Sorting Algorithms</a:t>
            </a:r>
            <a:endParaRPr lang="en-AU" dirty="0" smtClean="0"/>
          </a:p>
          <a:p>
            <a:pPr lvl="1"/>
            <a:endParaRPr lang="en-AU" dirty="0"/>
          </a:p>
          <a:p>
            <a:r>
              <a:rPr lang="en-AU" dirty="0" smtClean="0"/>
              <a:t>Bubble Sort</a:t>
            </a:r>
            <a:endParaRPr lang="en-AU" dirty="0" smtClean="0"/>
          </a:p>
          <a:p>
            <a:pPr lvl="1"/>
            <a:endParaRPr lang="en-AU" dirty="0"/>
          </a:p>
          <a:p>
            <a:r>
              <a:rPr lang="en-AU" dirty="0" smtClean="0"/>
              <a:t>Code Example</a:t>
            </a:r>
          </a:p>
          <a:p>
            <a:pPr lvl="1"/>
            <a:endParaRPr lang="en-AU" dirty="0"/>
          </a:p>
          <a:p>
            <a:r>
              <a:rPr lang="en-AU" dirty="0" smtClean="0"/>
              <a:t>Pros and Cons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874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err="1" smtClean="0"/>
              <a:t>Prata</a:t>
            </a:r>
            <a:r>
              <a:rPr lang="en-AU" dirty="0" smtClean="0"/>
              <a:t>, S, 2011, </a:t>
            </a:r>
            <a:r>
              <a:rPr lang="en-AU" i="1" dirty="0" smtClean="0"/>
              <a:t>C++ Primer Plus</a:t>
            </a:r>
            <a:r>
              <a:rPr lang="en-AU" dirty="0" smtClean="0"/>
              <a:t>, 6</a:t>
            </a:r>
            <a:r>
              <a:rPr lang="en-AU" baseline="30000" dirty="0" smtClean="0"/>
              <a:t>th</a:t>
            </a:r>
            <a:r>
              <a:rPr lang="en-AU" dirty="0" smtClean="0"/>
              <a:t> Edition, Addison-Wesley Professional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173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Sorting?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Sometimes data needs to be sorted in a particular order</a:t>
            </a:r>
          </a:p>
          <a:p>
            <a:pPr lvl="1"/>
            <a:r>
              <a:rPr lang="en-AU" dirty="0" smtClean="0"/>
              <a:t>e.g.</a:t>
            </a:r>
          </a:p>
          <a:p>
            <a:pPr lvl="2"/>
            <a:r>
              <a:rPr lang="en-AU" dirty="0" smtClean="0"/>
              <a:t>Ascending</a:t>
            </a:r>
          </a:p>
          <a:p>
            <a:pPr lvl="2"/>
            <a:r>
              <a:rPr lang="en-AU" dirty="0" smtClean="0"/>
              <a:t>Descending</a:t>
            </a:r>
          </a:p>
          <a:p>
            <a:pPr lvl="2"/>
            <a:r>
              <a:rPr lang="en-AU" dirty="0" smtClean="0"/>
              <a:t>Alphabetical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677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Sorting Algorithms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A </a:t>
            </a:r>
            <a:r>
              <a:rPr lang="en-AU" dirty="0" smtClean="0">
                <a:solidFill>
                  <a:srgbClr val="FFFF00"/>
                </a:solidFill>
              </a:rPr>
              <a:t>“Bubble Sort” </a:t>
            </a:r>
            <a:r>
              <a:rPr lang="en-AU" dirty="0" smtClean="0"/>
              <a:t>is one way to sort data.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There are many different ways and these are called </a:t>
            </a:r>
            <a:r>
              <a:rPr lang="en-AU" dirty="0" smtClean="0">
                <a:solidFill>
                  <a:srgbClr val="FFFF00"/>
                </a:solidFill>
              </a:rPr>
              <a:t>Sorting Algorithms</a:t>
            </a:r>
            <a:r>
              <a:rPr lang="en-AU" dirty="0" smtClean="0"/>
              <a:t>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Each has pros and cons.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We’ll look at many of these later 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165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Bubble Sort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A simple algorithm.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Loops through the data, checking each value against its neighbour and swapping them if needed.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Continues until all data is in the correct place.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637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Imagine we want these sorted lowest to highest.</a:t>
            </a:r>
            <a:endParaRPr lang="en-AU" dirty="0" smtClean="0"/>
          </a:p>
        </p:txBody>
      </p:sp>
      <p:sp>
        <p:nvSpPr>
          <p:cNvPr id="5" name="Rectangle 4"/>
          <p:cNvSpPr/>
          <p:nvPr/>
        </p:nvSpPr>
        <p:spPr>
          <a:xfrm>
            <a:off x="238458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311825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385192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458559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531926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682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We start by checking the first two numbers…</a:t>
            </a:r>
            <a:endParaRPr lang="en-AU" dirty="0" smtClean="0"/>
          </a:p>
        </p:txBody>
      </p:sp>
      <p:sp>
        <p:nvSpPr>
          <p:cNvPr id="5" name="Rectangle 4"/>
          <p:cNvSpPr/>
          <p:nvPr/>
        </p:nvSpPr>
        <p:spPr>
          <a:xfrm>
            <a:off x="2384580" y="2427734"/>
            <a:ext cx="648072" cy="57606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FF00"/>
                </a:solidFill>
              </a:rPr>
              <a:t>4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8250" y="2427734"/>
            <a:ext cx="648072" cy="57606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FF00"/>
                </a:solidFill>
              </a:rPr>
              <a:t>2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192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458559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531926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137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If they are in the wrong order, swap them!</a:t>
            </a:r>
            <a:endParaRPr lang="en-AU" dirty="0" smtClean="0"/>
          </a:p>
        </p:txBody>
      </p:sp>
      <p:sp>
        <p:nvSpPr>
          <p:cNvPr id="5" name="Rectangle 4"/>
          <p:cNvSpPr/>
          <p:nvPr/>
        </p:nvSpPr>
        <p:spPr>
          <a:xfrm>
            <a:off x="2384580" y="2427734"/>
            <a:ext cx="648072" cy="57606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FF00"/>
                </a:solidFill>
              </a:rPr>
              <a:t>2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8250" y="2427734"/>
            <a:ext cx="648072" cy="57606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FF00"/>
                </a:solidFill>
              </a:rPr>
              <a:t>4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192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458559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531926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23" name="Curved Up Arrow 22"/>
          <p:cNvSpPr/>
          <p:nvPr/>
        </p:nvSpPr>
        <p:spPr>
          <a:xfrm>
            <a:off x="2679569" y="3111227"/>
            <a:ext cx="864096" cy="2880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/>
          <p:cNvSpPr/>
          <p:nvPr/>
        </p:nvSpPr>
        <p:spPr>
          <a:xfrm flipH="1" flipV="1">
            <a:off x="2627783" y="2069654"/>
            <a:ext cx="915881" cy="288031"/>
          </a:xfrm>
          <a:prstGeom prst="curvedUpArrow">
            <a:avLst>
              <a:gd name="adj1" fmla="val 25000"/>
              <a:gd name="adj2" fmla="val 5914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0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Now we check the next two numbers…</a:t>
            </a:r>
            <a:endParaRPr lang="en-AU" dirty="0" smtClean="0"/>
          </a:p>
        </p:txBody>
      </p:sp>
      <p:sp>
        <p:nvSpPr>
          <p:cNvPr id="5" name="Rectangle 4"/>
          <p:cNvSpPr/>
          <p:nvPr/>
        </p:nvSpPr>
        <p:spPr>
          <a:xfrm>
            <a:off x="238458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2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8250" y="2427734"/>
            <a:ext cx="648072" cy="57606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FF00"/>
                </a:solidFill>
              </a:rPr>
              <a:t>4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1920" y="2427734"/>
            <a:ext cx="648072" cy="57606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FF00"/>
                </a:solidFill>
              </a:rPr>
              <a:t>5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8559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5319260" y="2427734"/>
            <a:ext cx="648072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05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</TotalTime>
  <Words>450</Words>
  <Application>Microsoft Office PowerPoint</Application>
  <PresentationFormat>On-screen Show (16:9)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Times New Roman</vt:lpstr>
      <vt:lpstr>Office Theme</vt:lpstr>
      <vt:lpstr>Bubble Sort</vt:lpstr>
      <vt:lpstr>Contents</vt:lpstr>
      <vt:lpstr>What is Sorting?</vt:lpstr>
      <vt:lpstr>Sorting Algorithms</vt:lpstr>
      <vt:lpstr>Bubble Sort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Code Example</vt:lpstr>
      <vt:lpstr>Pros and Cons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57</cp:revision>
  <dcterms:created xsi:type="dcterms:W3CDTF">2014-07-14T04:04:52Z</dcterms:created>
  <dcterms:modified xsi:type="dcterms:W3CDTF">2017-02-23T04:39:27Z</dcterms:modified>
</cp:coreProperties>
</file>