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87" r:id="rId9"/>
    <p:sldId id="270" r:id="rId10"/>
    <p:sldId id="288" r:id="rId11"/>
    <p:sldId id="286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79" autoAdjust="0"/>
  </p:normalViewPr>
  <p:slideViewPr>
    <p:cSldViewPr>
      <p:cViewPr varScale="1">
        <p:scale>
          <a:sx n="144" d="100"/>
          <a:sy n="144" d="100"/>
        </p:scale>
        <p:origin x="65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It is easier, at a glance,</a:t>
            </a:r>
            <a:r>
              <a:rPr lang="en-AU" baseline="0" dirty="0" smtClean="0"/>
              <a:t> to see what pi is when we use a name, rather than just the number.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260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39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Constants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23/02/2017 by Richard Stern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Introduction to C++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/>
          </a:bodyPr>
          <a:lstStyle/>
          <a:p>
            <a:r>
              <a:rPr lang="en-GB" b="1" dirty="0" err="1" smtClean="0">
                <a:solidFill>
                  <a:srgbClr val="FFFF00"/>
                </a:solidFill>
              </a:rPr>
              <a:t>const</a:t>
            </a:r>
            <a:r>
              <a:rPr lang="en-GB" b="1" dirty="0" smtClean="0">
                <a:solidFill>
                  <a:srgbClr val="FFFF00"/>
                </a:solidFill>
              </a:rPr>
              <a:t> </a:t>
            </a:r>
            <a:r>
              <a:rPr lang="en-GB" dirty="0" smtClean="0"/>
              <a:t>lets us create read only variables.</a:t>
            </a:r>
            <a:endParaRPr lang="en-GB" b="1" dirty="0" smtClean="0">
              <a:solidFill>
                <a:srgbClr val="FFFF00"/>
              </a:solidFill>
            </a:endParaRPr>
          </a:p>
          <a:p>
            <a:pPr lvl="1"/>
            <a:endParaRPr lang="en-GB" dirty="0" smtClean="0"/>
          </a:p>
          <a:p>
            <a:r>
              <a:rPr lang="en-GB" dirty="0" smtClean="0"/>
              <a:t>They are useful for </a:t>
            </a:r>
            <a:r>
              <a:rPr lang="en-GB" dirty="0" smtClean="0"/>
              <a:t>enforcing good coding practice and increase safety.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They allow us to control where data can be changed.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42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err="1"/>
              <a:t>Prata</a:t>
            </a:r>
            <a:r>
              <a:rPr lang="en-AU"/>
              <a:t>, S, 2011, </a:t>
            </a:r>
            <a:r>
              <a:rPr lang="en-AU" i="1"/>
              <a:t>C++ Primer Plus</a:t>
            </a:r>
            <a:r>
              <a:rPr lang="en-AU"/>
              <a:t>, 6</a:t>
            </a:r>
            <a:r>
              <a:rPr lang="en-AU" baseline="30000"/>
              <a:t>th</a:t>
            </a:r>
            <a:r>
              <a:rPr lang="en-AU"/>
              <a:t> Edition, Addison-Wesley Professional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757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What is a constant?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Global Constants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Constant function arguments</a:t>
            </a:r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63131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constant?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259573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A constant is a variable that cannot be changed after it has been initialised</a:t>
            </a:r>
          </a:p>
          <a:p>
            <a:pPr lvl="1"/>
            <a:r>
              <a:rPr lang="en-GB" dirty="0" smtClean="0"/>
              <a:t>That is, it is read only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A constant can prevent a value from being inadvertently modified</a:t>
            </a:r>
          </a:p>
          <a:p>
            <a:pPr lvl="1"/>
            <a:r>
              <a:rPr lang="en-GB" dirty="0" smtClean="0"/>
              <a:t>This makes code a bit more readable </a:t>
            </a:r>
          </a:p>
          <a:p>
            <a:pPr lvl="1"/>
            <a:endParaRPr lang="en-GB" dirty="0"/>
          </a:p>
          <a:p>
            <a:r>
              <a:rPr lang="en-GB" dirty="0" smtClean="0"/>
              <a:t>We declare constants with the </a:t>
            </a:r>
            <a:r>
              <a:rPr lang="en-GB" b="1" dirty="0" err="1" smtClean="0">
                <a:solidFill>
                  <a:srgbClr val="FFFF00"/>
                </a:solidFill>
              </a:rPr>
              <a:t>const</a:t>
            </a:r>
            <a:r>
              <a:rPr lang="en-GB" dirty="0" smtClean="0">
                <a:solidFill>
                  <a:srgbClr val="FFFF00"/>
                </a:solidFill>
              </a:rPr>
              <a:t> </a:t>
            </a:r>
            <a:r>
              <a:rPr lang="en-GB" dirty="0" smtClean="0"/>
              <a:t>keyword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876872" y="3723878"/>
            <a:ext cx="525658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dirty="0" smtClean="0">
                <a:solidFill>
                  <a:prstClr val="black"/>
                </a:solidFill>
                <a:latin typeface="Consolas"/>
              </a:rPr>
              <a:t>PI 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AU" dirty="0" smtClean="0">
                <a:solidFill>
                  <a:prstClr val="black"/>
                </a:solidFill>
                <a:latin typeface="Consolas"/>
              </a:rPr>
              <a:t>3.1415926535f;</a:t>
            </a:r>
          </a:p>
          <a:p>
            <a:r>
              <a:rPr lang="en-GB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AU" dirty="0" smtClean="0">
                <a:solidFill>
                  <a:srgbClr val="008000"/>
                </a:solidFill>
                <a:latin typeface="Consolas"/>
              </a:rPr>
              <a:t>The following line will not compile:</a:t>
            </a:r>
            <a:endParaRPr lang="en-AU" dirty="0">
              <a:solidFill>
                <a:prstClr val="black"/>
              </a:solidFill>
              <a:latin typeface="Consolas"/>
            </a:endParaRPr>
          </a:p>
          <a:p>
            <a:r>
              <a:rPr lang="en-GB" dirty="0" smtClean="0">
                <a:solidFill>
                  <a:prstClr val="black"/>
                </a:solidFill>
                <a:latin typeface="Consolas"/>
              </a:rPr>
              <a:t>PI = PI + 1;</a:t>
            </a:r>
            <a:endParaRPr lang="en-GB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1543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Global constants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5256584" cy="339447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Global variables are a bad idea, especially while you are still becoming familiar with C++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Global constants, however, are sometimes acceptable</a:t>
            </a:r>
          </a:p>
          <a:p>
            <a:pPr lvl="1"/>
            <a:endParaRPr lang="en-AU" dirty="0"/>
          </a:p>
          <a:p>
            <a:r>
              <a:rPr lang="en-AU" dirty="0" smtClean="0"/>
              <a:t>Since a constant cannot have its value changed, then some issues surrounding </a:t>
            </a:r>
            <a:r>
              <a:rPr lang="en-AU" dirty="0" err="1" smtClean="0"/>
              <a:t>globals</a:t>
            </a:r>
            <a:r>
              <a:rPr lang="en-AU" dirty="0" smtClean="0"/>
              <a:t> no longer apply</a:t>
            </a:r>
          </a:p>
          <a:p>
            <a:pPr lvl="1"/>
            <a:endParaRPr lang="en-AU" dirty="0"/>
          </a:p>
          <a:p>
            <a:r>
              <a:rPr lang="en-AU" dirty="0" smtClean="0"/>
              <a:t>This is useful when all functions in a program need access to the same unchanging value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563638"/>
            <a:ext cx="3315938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2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Array sizes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GB" dirty="0" smtClean="0"/>
              <a:t>Constants can also be used to serve as array limits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To change the size of the array only the initialisation of the constant needs to be modified</a:t>
            </a:r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092896" y="1923678"/>
            <a:ext cx="482453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 MAX_SCORES = 100;</a:t>
            </a:r>
          </a:p>
          <a:p>
            <a:r>
              <a:rPr lang="en-AU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dirty="0" err="1">
                <a:solidFill>
                  <a:prstClr val="black"/>
                </a:solidFill>
                <a:latin typeface="Consolas"/>
              </a:rPr>
              <a:t>scoreArray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[MAX_SCORES</a:t>
            </a:r>
            <a:r>
              <a:rPr lang="en-AU" dirty="0" smtClean="0">
                <a:solidFill>
                  <a:prstClr val="black"/>
                </a:solidFill>
                <a:latin typeface="Consolas"/>
              </a:rPr>
              <a:t>];</a:t>
            </a:r>
          </a:p>
          <a:p>
            <a:endParaRPr lang="en-AU" dirty="0">
              <a:solidFill>
                <a:prstClr val="black"/>
              </a:solidFill>
              <a:latin typeface="Consolas"/>
            </a:endParaRPr>
          </a:p>
          <a:p>
            <a:r>
              <a:rPr lang="en-AU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( </a:t>
            </a:r>
            <a:r>
              <a:rPr lang="en-AU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en-AU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 &lt; MAX_SCORES; ++</a:t>
            </a:r>
            <a:r>
              <a:rPr lang="en-AU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 )</a:t>
            </a:r>
          </a:p>
          <a:p>
            <a:r>
              <a:rPr lang="en-AU" dirty="0">
                <a:solidFill>
                  <a:prstClr val="black"/>
                </a:solidFill>
                <a:latin typeface="Consolas"/>
              </a:rPr>
              <a:t>{...}</a:t>
            </a:r>
          </a:p>
        </p:txBody>
      </p:sp>
    </p:spTree>
    <p:extLst>
      <p:ext uri="{BB962C8B-B14F-4D97-AF65-F5344CB8AC3E}">
        <p14:creationId xmlns:p14="http://schemas.microsoft.com/office/powerpoint/2010/main" val="18943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Constant Function Parameters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GB" dirty="0" smtClean="0"/>
              <a:t>Sometimes safety is important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Normally when we pass an array or pointer into a function the function can modify the data it contains</a:t>
            </a:r>
          </a:p>
          <a:p>
            <a:pPr lvl="1"/>
            <a:endParaRPr lang="en-GB" dirty="0"/>
          </a:p>
          <a:p>
            <a:r>
              <a:rPr lang="en-GB" dirty="0" smtClean="0"/>
              <a:t>This could lead to mistakes!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361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Const Function Parameters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1224409"/>
          </a:xfrm>
        </p:spPr>
        <p:txBody>
          <a:bodyPr>
            <a:normAutofit/>
          </a:bodyPr>
          <a:lstStyle/>
          <a:p>
            <a:r>
              <a:rPr lang="en-GB" dirty="0" smtClean="0"/>
              <a:t>We can declare parameters constant if we don’t want the function to modify them.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92796" y="2499742"/>
            <a:ext cx="662473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findSum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a_numbers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[], </a:t>
            </a:r>
            <a:r>
              <a:rPr lang="en-AU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a_size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AU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sum = 0;</a:t>
            </a:r>
          </a:p>
          <a:p>
            <a:r>
              <a:rPr lang="en-A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for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</a:t>
            </a:r>
            <a:r>
              <a:rPr lang="en-AU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a_size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++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{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sum 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+= </a:t>
            </a:r>
            <a:r>
              <a:rPr lang="en-AU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a_numbers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}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return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sum;</a:t>
            </a:r>
          </a:p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A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6398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Const</a:t>
            </a:r>
            <a:r>
              <a:rPr lang="en-GB" dirty="0" smtClean="0"/>
              <a:t> Return Types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1224409"/>
          </a:xfrm>
        </p:spPr>
        <p:txBody>
          <a:bodyPr>
            <a:normAutofit/>
          </a:bodyPr>
          <a:lstStyle/>
          <a:p>
            <a:r>
              <a:rPr lang="en-GB" dirty="0" smtClean="0"/>
              <a:t>We can also make the return types constant if we want to prevent the result being changed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92796" y="2499742"/>
            <a:ext cx="6624736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//The data returned by this function cannot be modified by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</a:p>
          <a:p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//system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which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receives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endParaRPr lang="en-US" sz="1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m_szName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6824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Const Correctness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If the intent of a function is to only read from parameters passed into it and not modify them then they should be declared as </a:t>
            </a:r>
            <a:r>
              <a:rPr lang="en-GB" b="1" dirty="0" err="1" smtClean="0">
                <a:solidFill>
                  <a:srgbClr val="FFFF00"/>
                </a:solidFill>
              </a:rPr>
              <a:t>const</a:t>
            </a:r>
            <a:endParaRPr lang="en-GB" b="1" dirty="0" smtClean="0">
              <a:solidFill>
                <a:srgbClr val="FFFF00"/>
              </a:solidFill>
            </a:endParaRPr>
          </a:p>
          <a:p>
            <a:pPr lvl="1"/>
            <a:endParaRPr lang="en-GB" dirty="0" smtClean="0"/>
          </a:p>
          <a:p>
            <a:r>
              <a:rPr lang="en-GB" dirty="0" smtClean="0"/>
              <a:t>This makes it clear that these parameters are only for input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The correct use of </a:t>
            </a:r>
            <a:r>
              <a:rPr lang="en-GB" b="1" dirty="0" err="1" smtClean="0">
                <a:solidFill>
                  <a:srgbClr val="FFFF00"/>
                </a:solidFill>
              </a:rPr>
              <a:t>const</a:t>
            </a:r>
            <a:r>
              <a:rPr lang="en-GB" dirty="0" smtClean="0">
                <a:solidFill>
                  <a:srgbClr val="FFFF00"/>
                </a:solidFill>
              </a:rPr>
              <a:t> </a:t>
            </a:r>
            <a:r>
              <a:rPr lang="en-GB" dirty="0" smtClean="0"/>
              <a:t>improves the safety and understanding of how a program is meant to function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327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</TotalTime>
  <Words>483</Words>
  <Application>Microsoft Office PowerPoint</Application>
  <PresentationFormat>On-screen Show (16:9)</PresentationFormat>
  <Paragraphs>93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Office Theme</vt:lpstr>
      <vt:lpstr>Constants</vt:lpstr>
      <vt:lpstr>Contents</vt:lpstr>
      <vt:lpstr>What is a constant?</vt:lpstr>
      <vt:lpstr>Global constants </vt:lpstr>
      <vt:lpstr>Array sizes</vt:lpstr>
      <vt:lpstr>Constant Function Parameters</vt:lpstr>
      <vt:lpstr>Const Function Parameters</vt:lpstr>
      <vt:lpstr>Const Return Types</vt:lpstr>
      <vt:lpstr>Const Correctness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Richard Stern</cp:lastModifiedBy>
  <cp:revision>38</cp:revision>
  <dcterms:created xsi:type="dcterms:W3CDTF">2014-07-14T04:04:52Z</dcterms:created>
  <dcterms:modified xsi:type="dcterms:W3CDTF">2017-02-23T05:48:12Z</dcterms:modified>
</cp:coreProperties>
</file>