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63" r:id="rId2"/>
    <p:sldId id="265" r:id="rId3"/>
    <p:sldId id="266" r:id="rId4"/>
    <p:sldId id="272" r:id="rId5"/>
    <p:sldId id="277" r:id="rId6"/>
    <p:sldId id="274" r:id="rId7"/>
    <p:sldId id="275" r:id="rId8"/>
    <p:sldId id="276" r:id="rId9"/>
    <p:sldId id="273" r:id="rId10"/>
    <p:sldId id="278" r:id="rId11"/>
    <p:sldId id="279" r:id="rId12"/>
    <p:sldId id="280" r:id="rId13"/>
    <p:sldId id="281" r:id="rId14"/>
    <p:sldId id="282" r:id="rId15"/>
    <p:sldId id="283" r:id="rId16"/>
    <p:sldId id="290" r:id="rId17"/>
    <p:sldId id="291" r:id="rId18"/>
    <p:sldId id="284" r:id="rId19"/>
    <p:sldId id="285" r:id="rId20"/>
    <p:sldId id="286" r:id="rId21"/>
    <p:sldId id="287" r:id="rId22"/>
    <p:sldId id="288" r:id="rId23"/>
    <p:sldId id="289" r:id="rId24"/>
    <p:sldId id="270" r:id="rId25"/>
    <p:sldId id="271" r:id="rId2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6" d="100"/>
          <a:sy n="146" d="100"/>
        </p:scale>
        <p:origin x="59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5DE15-1CB2-4A24-AFFF-D3DDE89DC4AB}" type="datetimeFigureOut">
              <a:rPr lang="en-GB" smtClean="0"/>
              <a:t>11/04/2016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D1121-D736-4287-BB14-2A76EC012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1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5576" y="771550"/>
            <a:ext cx="7632848" cy="1728192"/>
          </a:xfrm>
        </p:spPr>
        <p:txBody>
          <a:bodyPr>
            <a:normAutofit/>
          </a:bodyPr>
          <a:lstStyle>
            <a:lvl1pPr algn="l">
              <a:defRPr sz="4800"/>
            </a:lvl1pPr>
          </a:lstStyle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5576" y="2571750"/>
            <a:ext cx="7632848" cy="1152128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55650" y="4386138"/>
            <a:ext cx="7272734" cy="345852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 marL="914400" indent="0"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3pPr>
            <a:lvl4pPr marL="13716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4pPr>
            <a:lvl5pPr marL="18288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add or edit date and editor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55650" y="3827810"/>
            <a:ext cx="7632774" cy="48632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 smtClean="0"/>
              <a:t>Click to edit COURSE AREA - 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876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1203325"/>
            <a:ext cx="7776542" cy="338464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edit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8109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7" y="205979"/>
            <a:ext cx="8641085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192838" cy="3394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564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3528" y="1203598"/>
            <a:ext cx="5486400" cy="37444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950496" y="1203598"/>
            <a:ext cx="2736304" cy="28324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96256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50825" y="1200150"/>
            <a:ext cx="6265863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lphaLcParenR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6096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08520" y="205979"/>
            <a:ext cx="9433048" cy="857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264275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914400" indent="-457200">
              <a:buFont typeface="+mj-lt"/>
              <a:buAutoNum type="alphaLcParenR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 marL="1371600" indent="-4572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 marL="17145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 marL="21717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2776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200151"/>
            <a:ext cx="7776864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1967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7" r:id="rId4"/>
    <p:sldLayoutId id="2147483659" r:id="rId5"/>
    <p:sldLayoutId id="2147483660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00B0F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92D050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B0F0"/>
        </a:buClr>
        <a:buFont typeface="Arial" panose="020B0604020202020204" pitchFamily="34" charset="0"/>
        <a:buChar char="–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3sxhs2ty.aspx" TargetMode="External"/><Relationship Id="rId2" Type="http://schemas.openxmlformats.org/officeDocument/2006/relationships/hyperlink" Target="http://www.cprogramming.com/reference/preprocessor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err="1" smtClean="0"/>
              <a:t>Preprocessor</a:t>
            </a:r>
            <a:r>
              <a:rPr lang="en-AU" dirty="0" smtClean="0"/>
              <a:t> Directives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Controlling the </a:t>
            </a:r>
            <a:r>
              <a:rPr lang="en-GB" dirty="0" err="1" smtClean="0"/>
              <a:t>preprocessor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dirty="0" smtClean="0"/>
              <a:t>Last modified </a:t>
            </a:r>
            <a:r>
              <a:rPr lang="en-AU" dirty="0" smtClean="0"/>
              <a:t>11</a:t>
            </a:r>
            <a:r>
              <a:rPr lang="en-AU" dirty="0" smtClean="0"/>
              <a:t>/04/16 </a:t>
            </a:r>
            <a:r>
              <a:rPr lang="en-AU" dirty="0" smtClean="0"/>
              <a:t>by </a:t>
            </a:r>
            <a:r>
              <a:rPr lang="en-AU" dirty="0" smtClean="0"/>
              <a:t>Richard Stern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 smtClean="0"/>
              <a:t>Programming – </a:t>
            </a:r>
            <a:r>
              <a:rPr lang="en-AU" dirty="0" smtClean="0"/>
              <a:t>Introduction to C++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155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#if, </a:t>
            </a:r>
            <a:r>
              <a:rPr lang="en-AU" dirty="0" smtClean="0"/>
              <a:t>#else, #</a:t>
            </a:r>
            <a:r>
              <a:rPr lang="en-AU" dirty="0" err="1" smtClean="0"/>
              <a:t>elif</a:t>
            </a:r>
            <a:r>
              <a:rPr lang="en-AU" dirty="0" smtClean="0"/>
              <a:t>, #</a:t>
            </a:r>
            <a:r>
              <a:rPr lang="en-AU" dirty="0" err="1" smtClean="0"/>
              <a:t>endif</a:t>
            </a:r>
            <a:r>
              <a:rPr lang="en-AU" dirty="0" smtClean="0"/>
              <a:t> - example</a:t>
            </a:r>
            <a:endParaRPr lang="en-AU" i="1" dirty="0"/>
          </a:p>
        </p:txBody>
      </p:sp>
      <p:sp>
        <p:nvSpPr>
          <p:cNvPr id="6" name="Rectangle 5"/>
          <p:cNvSpPr/>
          <p:nvPr/>
        </p:nvSpPr>
        <p:spPr>
          <a:xfrm>
            <a:off x="395536" y="1203599"/>
            <a:ext cx="7416824" cy="352794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274320"/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9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274320"/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274320"/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//By changing this value, we can change which of the two Print() functions gets called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274320"/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#define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WINDOWS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</a:t>
            </a:r>
          </a:p>
          <a:p>
            <a:pPr defTabSz="274320"/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274320"/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#if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WINDOWS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1)</a:t>
            </a:r>
          </a:p>
          <a:p>
            <a:pPr defTabSz="274320"/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void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Print()</a:t>
            </a:r>
          </a:p>
          <a:p>
            <a:pPr defTabSz="274320"/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{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274320"/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"This code is running on windows"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274320"/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274320"/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#else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274320"/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void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Print()</a:t>
            </a:r>
          </a:p>
          <a:p>
            <a:pPr defTabSz="274320"/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{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274320"/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"This code is NOT running on windows"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274320"/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274320"/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en-US" sz="9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endif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274320"/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274320"/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pPr defTabSz="274320"/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defTabSz="274320"/>
            <a:r>
              <a:rPr lang="en-US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//</a:t>
            </a:r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Prints a message based on whether we've set the WINDOWS #define to 1 or something else.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274320"/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Print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defTabSz="274320"/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274320"/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system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"pause"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defTabSz="274320"/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419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#define identifiers, #</a:t>
            </a:r>
            <a:r>
              <a:rPr lang="en-AU" dirty="0" err="1" smtClean="0"/>
              <a:t>ifdef</a:t>
            </a:r>
            <a:endParaRPr lang="en-AU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r>
              <a:rPr lang="en-AU" dirty="0" smtClean="0"/>
              <a:t>#define can also be used to create </a:t>
            </a:r>
            <a:r>
              <a:rPr lang="en-AU" dirty="0" smtClean="0"/>
              <a:t>i</a:t>
            </a:r>
            <a:r>
              <a:rPr lang="en-AU" dirty="0" smtClean="0"/>
              <a:t>dentifiers by simply omitting the value.</a:t>
            </a:r>
          </a:p>
          <a:p>
            <a:pPr lvl="1"/>
            <a:r>
              <a:rPr lang="en-AU" dirty="0" smtClean="0"/>
              <a:t>E.g. #define DEBUG</a:t>
            </a:r>
          </a:p>
          <a:p>
            <a:pPr lvl="1"/>
            <a:endParaRPr lang="en-AU" dirty="0"/>
          </a:p>
          <a:p>
            <a:r>
              <a:rPr lang="en-AU" dirty="0" smtClean="0"/>
              <a:t>#if defined can be used to check if an identifier has been created.</a:t>
            </a:r>
          </a:p>
          <a:p>
            <a:pPr lvl="1"/>
            <a:r>
              <a:rPr lang="en-AU" dirty="0" smtClean="0"/>
              <a:t>E.g. #if defined DEBUG</a:t>
            </a:r>
          </a:p>
          <a:p>
            <a:pPr lvl="1"/>
            <a:endParaRPr lang="en-AU" dirty="0"/>
          </a:p>
          <a:p>
            <a:r>
              <a:rPr lang="en-AU" dirty="0" smtClean="0"/>
              <a:t>This can be shortened to #</a:t>
            </a:r>
            <a:r>
              <a:rPr lang="en-AU" dirty="0" err="1" smtClean="0"/>
              <a:t>ifdef</a:t>
            </a:r>
            <a:endParaRPr lang="en-AU" dirty="0" smtClean="0"/>
          </a:p>
          <a:p>
            <a:pPr lvl="1"/>
            <a:r>
              <a:rPr lang="en-AU" dirty="0" err="1" smtClean="0"/>
              <a:t>E.g</a:t>
            </a:r>
            <a:r>
              <a:rPr lang="en-AU" dirty="0" smtClean="0"/>
              <a:t> #</a:t>
            </a:r>
            <a:r>
              <a:rPr lang="en-AU" dirty="0" err="1" smtClean="0"/>
              <a:t>ifdef</a:t>
            </a:r>
            <a:r>
              <a:rPr lang="en-AU" dirty="0" smtClean="0"/>
              <a:t> DEBUG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10883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#define </a:t>
            </a:r>
            <a:r>
              <a:rPr lang="en-AU" dirty="0" smtClean="0"/>
              <a:t>identifiers - example</a:t>
            </a:r>
            <a:endParaRPr lang="en-AU" i="1" dirty="0"/>
          </a:p>
        </p:txBody>
      </p:sp>
      <p:sp>
        <p:nvSpPr>
          <p:cNvPr id="6" name="Rectangle 5"/>
          <p:cNvSpPr/>
          <p:nvPr/>
        </p:nvSpPr>
        <p:spPr>
          <a:xfrm>
            <a:off x="395536" y="1203599"/>
            <a:ext cx="7416824" cy="352794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274320"/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9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274320"/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274320"/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Comment </a:t>
            </a:r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 out to turn off the below debugging line.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274320"/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#define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DEBUG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274320"/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274320"/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pPr defTabSz="274320"/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defTabSz="274320"/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9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apple = 100;</a:t>
            </a:r>
          </a:p>
          <a:p>
            <a:pPr defTabSz="274320"/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9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pear = apple + 50;</a:t>
            </a:r>
          </a:p>
          <a:p>
            <a:pPr defTabSz="274320"/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274320"/>
            <a:r>
              <a:rPr lang="en-US" sz="9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#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defined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DEBUG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274320"/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pear </a:t>
            </a:r>
            <a:r>
              <a:rPr lang="en-US" sz="9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//This </a:t>
            </a:r>
            <a:r>
              <a:rPr lang="en-US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 </a:t>
            </a:r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will only occur if DEBUG has been defined at the top.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274320"/>
            <a:r>
              <a:rPr lang="en-US" sz="9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#</a:t>
            </a:r>
            <a:r>
              <a:rPr lang="en-US" sz="9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endif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274320"/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274320"/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9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orange = pear * 3;</a:t>
            </a:r>
          </a:p>
          <a:p>
            <a:pPr defTabSz="274320"/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274320"/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orange </a:t>
            </a:r>
            <a:r>
              <a:rPr lang="en-US" sz="9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274320"/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274320"/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system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"pause"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defTabSz="274320"/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9437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#</a:t>
            </a:r>
            <a:r>
              <a:rPr lang="en-AU" dirty="0" err="1" smtClean="0"/>
              <a:t>ifdef</a:t>
            </a:r>
            <a:r>
              <a:rPr lang="en-AU" dirty="0" smtClean="0"/>
              <a:t> – a (slightly) shorter example</a:t>
            </a:r>
            <a:endParaRPr lang="en-AU" i="1" dirty="0"/>
          </a:p>
        </p:txBody>
      </p:sp>
      <p:sp>
        <p:nvSpPr>
          <p:cNvPr id="6" name="Rectangle 5"/>
          <p:cNvSpPr/>
          <p:nvPr/>
        </p:nvSpPr>
        <p:spPr>
          <a:xfrm>
            <a:off x="395536" y="1203599"/>
            <a:ext cx="7416824" cy="352794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274320"/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9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274320"/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274320"/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Comment </a:t>
            </a:r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 out to turn off the below debugging line.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274320"/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#define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DEBUG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274320"/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274320"/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pPr defTabSz="274320"/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defTabSz="274320"/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9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apple = 100;</a:t>
            </a:r>
          </a:p>
          <a:p>
            <a:pPr defTabSz="274320"/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9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pear = apple + 50;</a:t>
            </a:r>
          </a:p>
          <a:p>
            <a:pPr defTabSz="274320"/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274320"/>
            <a:r>
              <a:rPr lang="en-US" sz="9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#</a:t>
            </a:r>
            <a:r>
              <a:rPr lang="en-US" sz="9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ifdef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DEBUG </a:t>
            </a:r>
            <a:r>
              <a:rPr lang="en-US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//Exactly the same but shorter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274320"/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pear </a:t>
            </a:r>
            <a:r>
              <a:rPr lang="en-US" sz="9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//This </a:t>
            </a:r>
            <a:r>
              <a:rPr lang="en-US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 </a:t>
            </a:r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will only occur if DEBUG has been defined at the top.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274320"/>
            <a:r>
              <a:rPr lang="en-US" sz="9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#</a:t>
            </a:r>
            <a:r>
              <a:rPr lang="en-US" sz="9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endif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274320"/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274320"/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9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orange = pear * 3;</a:t>
            </a:r>
          </a:p>
          <a:p>
            <a:pPr defTabSz="274320"/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274320"/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orange </a:t>
            </a:r>
            <a:r>
              <a:rPr lang="en-US" sz="9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274320"/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274320"/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system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"pause"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defTabSz="274320"/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117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#</a:t>
            </a:r>
            <a:r>
              <a:rPr lang="en-AU" dirty="0" err="1" smtClean="0"/>
              <a:t>ifndef</a:t>
            </a:r>
            <a:endParaRPr lang="en-AU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2379711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r>
              <a:rPr lang="en-AU" dirty="0" smtClean="0"/>
              <a:t>You can also check for whether an identifier is NOT defined!</a:t>
            </a:r>
          </a:p>
          <a:p>
            <a:pPr lvl="1"/>
            <a:endParaRPr lang="en-AU" dirty="0"/>
          </a:p>
          <a:p>
            <a:r>
              <a:rPr lang="en-AU" dirty="0" smtClean="0"/>
              <a:t>There are two ways to do this, they both do the same thing:</a:t>
            </a:r>
          </a:p>
          <a:p>
            <a:pPr lvl="1"/>
            <a:r>
              <a:rPr lang="en-AU" dirty="0" smtClean="0"/>
              <a:t>#if !defined DEBUG</a:t>
            </a:r>
          </a:p>
          <a:p>
            <a:pPr lvl="1"/>
            <a:r>
              <a:rPr lang="en-AU" dirty="0" smtClean="0"/>
              <a:t>#</a:t>
            </a:r>
            <a:r>
              <a:rPr lang="en-AU" dirty="0" err="1" smtClean="0"/>
              <a:t>ifndef</a:t>
            </a:r>
            <a:r>
              <a:rPr lang="en-AU" dirty="0" smtClean="0"/>
              <a:t> DEBUG</a:t>
            </a:r>
            <a:endParaRPr lang="en-AU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5536" y="3363838"/>
            <a:ext cx="7416824" cy="12241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274320"/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en-US" sz="9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ifndef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DEBUG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274320"/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pear &lt;&lt;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//This line will only occur if DEBUG is NOT defined.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274320"/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en-US" sz="9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endif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30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#</a:t>
            </a:r>
            <a:r>
              <a:rPr lang="en-AU" dirty="0" err="1" smtClean="0"/>
              <a:t>undef</a:t>
            </a:r>
            <a:endParaRPr lang="en-AU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165963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dirty="0" smtClean="0"/>
              <a:t>#</a:t>
            </a:r>
            <a:r>
              <a:rPr lang="en-AU" dirty="0" err="1" smtClean="0"/>
              <a:t>undef</a:t>
            </a:r>
            <a:r>
              <a:rPr lang="en-AU" dirty="0" smtClean="0"/>
              <a:t> will remove a #define.</a:t>
            </a:r>
          </a:p>
          <a:p>
            <a:pPr lvl="1"/>
            <a:r>
              <a:rPr lang="en-AU" dirty="0" smtClean="0"/>
              <a:t>Once used, the constant, macro, or identifier is no longer defined.</a:t>
            </a:r>
          </a:p>
          <a:p>
            <a:pPr lvl="1"/>
            <a:endParaRPr lang="en-AU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5536" y="2571750"/>
            <a:ext cx="7416824" cy="20162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274320"/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9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274320"/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274320"/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#define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10</a:t>
            </a:r>
          </a:p>
          <a:p>
            <a:pPr defTabSz="274320"/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274320"/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pPr defTabSz="274320"/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defTabSz="274320"/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//Prints 10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274320"/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274320"/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en-US" sz="9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undef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VALUE</a:t>
            </a:r>
          </a:p>
          <a:p>
            <a:pPr defTabSz="274320"/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274320"/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900" u="wavy" dirty="0">
                <a:solidFill>
                  <a:srgbClr val="000000"/>
                </a:solidFill>
                <a:highlight>
                  <a:srgbClr val="FFFFFF"/>
                </a:highlight>
                <a:uFill>
                  <a:solidFill>
                    <a:srgbClr val="FF0000"/>
                  </a:solidFill>
                </a:uFill>
                <a:latin typeface="Consolas" panose="020B0609020204030204" pitchFamily="49" charset="0"/>
              </a:rPr>
              <a:t>VALUE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//Error. Doesn't compile. VALUE no longer exists.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274320"/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274320"/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system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"pause"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defTabSz="274320"/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993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Include Guards</a:t>
            </a:r>
            <a:endParaRPr lang="en-AU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1011559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r>
              <a:rPr lang="en-AU" dirty="0" smtClean="0"/>
              <a:t>Prevents a .h file from being included multiple times in the one project which can cause errors.</a:t>
            </a:r>
          </a:p>
          <a:p>
            <a:pPr lvl="1"/>
            <a:r>
              <a:rPr lang="en-AU" dirty="0" smtClean="0"/>
              <a:t>Uses #</a:t>
            </a:r>
            <a:r>
              <a:rPr lang="en-AU" dirty="0" err="1" smtClean="0"/>
              <a:t>ifndef</a:t>
            </a:r>
            <a:r>
              <a:rPr lang="en-AU" dirty="0" smtClean="0"/>
              <a:t>, #define and #</a:t>
            </a:r>
            <a:r>
              <a:rPr lang="en-AU" dirty="0" err="1" smtClean="0"/>
              <a:t>endif</a:t>
            </a:r>
            <a:endParaRPr lang="en-AU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5536" y="2355726"/>
            <a:ext cx="7416824" cy="23762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274320"/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//Only compile the following code if _PLAYER_H_ is not defined.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274320"/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//The first time this file gets #</a:t>
            </a:r>
            <a:r>
              <a:rPr lang="en-US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included </a:t>
            </a:r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 won't </a:t>
            </a:r>
            <a:r>
              <a:rPr lang="en-US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be, </a:t>
            </a:r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 the code will be compiled into the project.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274320"/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en-US" sz="9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ifndef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_PLAYER_H_</a:t>
            </a:r>
          </a:p>
          <a:p>
            <a:pPr defTabSz="274320"/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274320"/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//Now define _PLAYER_H_ so the above #if fails next time this code gets #included.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274320"/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//This will prevent the code being compiled in a second time.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274320"/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#define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_PLAYER_H_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defTabSz="274320"/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274320"/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//All your code goes here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274320"/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Player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274320"/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defTabSz="274320"/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9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health;</a:t>
            </a:r>
          </a:p>
          <a:p>
            <a:pPr defTabSz="274320"/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274320"/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274320"/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//End the include guard</a:t>
            </a:r>
            <a:r>
              <a:rPr lang="en-US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 It’s common practice to put the name of the #define </a:t>
            </a:r>
          </a:p>
          <a:p>
            <a:pPr defTabSz="274320"/>
            <a:r>
              <a:rPr lang="en-US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//after it in a comment so you can keep track of which #if is being ended.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274320"/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en-US" sz="9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endif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//_PLAYER_H_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70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Include Guards continued</a:t>
            </a:r>
            <a:endParaRPr lang="en-AU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7632848" cy="1011559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r>
              <a:rPr lang="en-AU" dirty="0" smtClean="0"/>
              <a:t>Here’s an example of the same code without all the comments, this is how you would actually see it in a project:</a:t>
            </a:r>
          </a:p>
        </p:txBody>
      </p:sp>
      <p:sp>
        <p:nvSpPr>
          <p:cNvPr id="6" name="Rectangle 5"/>
          <p:cNvSpPr/>
          <p:nvPr/>
        </p:nvSpPr>
        <p:spPr>
          <a:xfrm>
            <a:off x="395536" y="2499742"/>
            <a:ext cx="7416824" cy="158417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274320"/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en-US" sz="9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ifndef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_PLAYER_H_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274320"/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#define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_PLAYER_H_ </a:t>
            </a:r>
          </a:p>
          <a:p>
            <a:pPr defTabSz="274320"/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274320"/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Player</a:t>
            </a:r>
          </a:p>
          <a:p>
            <a:pPr defTabSz="274320"/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defTabSz="274320"/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9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health;</a:t>
            </a:r>
          </a:p>
          <a:p>
            <a:pPr defTabSz="274320"/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defTabSz="274320"/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274320"/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en-US" sz="9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endif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//_PLAYER_H_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2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#error</a:t>
            </a:r>
            <a:endParaRPr lang="en-AU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165963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AU" dirty="0" smtClean="0"/>
              <a:t>Force the compiler to throw an error.</a:t>
            </a:r>
          </a:p>
          <a:p>
            <a:pPr lvl="1"/>
            <a:r>
              <a:rPr lang="en-AU" dirty="0" smtClean="0"/>
              <a:t>Most useful when combined with #</a:t>
            </a:r>
            <a:r>
              <a:rPr lang="en-AU" dirty="0" err="1" smtClean="0"/>
              <a:t>ifdef</a:t>
            </a:r>
            <a:r>
              <a:rPr lang="en-AU" dirty="0" smtClean="0"/>
              <a:t> to show an error on unsupported platforms.</a:t>
            </a:r>
          </a:p>
          <a:p>
            <a:pPr lvl="1"/>
            <a:r>
              <a:rPr lang="en-AU" dirty="0" smtClean="0"/>
              <a:t>The error will occur at compile time.</a:t>
            </a:r>
          </a:p>
        </p:txBody>
      </p:sp>
      <p:sp>
        <p:nvSpPr>
          <p:cNvPr id="6" name="Rectangle 5"/>
          <p:cNvSpPr/>
          <p:nvPr/>
        </p:nvSpPr>
        <p:spPr>
          <a:xfrm>
            <a:off x="395536" y="3075806"/>
            <a:ext cx="7416824" cy="13681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274320"/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//Won't compile if WINDOWS is not defined, displays the error: 'fatal error C1189: #error:  "Only windows is supported"'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274320"/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en-US" sz="9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ifndef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WINDOWS</a:t>
            </a:r>
          </a:p>
          <a:p>
            <a:pPr defTabSz="274320"/>
            <a:r>
              <a:rPr lang="en-US" sz="9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#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"Only windows is supported"</a:t>
            </a:r>
          </a:p>
          <a:p>
            <a:pPr defTabSz="274320"/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en-US" sz="9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endif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22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__FILE__, __LINE__, __DATE__, </a:t>
            </a:r>
            <a:r>
              <a:rPr lang="en-AU" dirty="0" err="1" smtClean="0"/>
              <a:t>etc</a:t>
            </a:r>
            <a:endParaRPr lang="en-AU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603847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r>
              <a:rPr lang="en-AU" dirty="0" smtClean="0"/>
              <a:t>The following </a:t>
            </a:r>
            <a:r>
              <a:rPr lang="en-AU" dirty="0" err="1" smtClean="0"/>
              <a:t>preprocessor</a:t>
            </a:r>
            <a:r>
              <a:rPr lang="en-AU" dirty="0" smtClean="0"/>
              <a:t> macros don’t begin with a # symbol.</a:t>
            </a:r>
          </a:p>
          <a:p>
            <a:pPr lvl="1"/>
            <a:r>
              <a:rPr lang="en-AU" dirty="0" smtClean="0"/>
              <a:t>__FILE__ becomes the full file path as a string.</a:t>
            </a:r>
          </a:p>
          <a:p>
            <a:pPr lvl="2"/>
            <a:endParaRPr lang="en-AU" dirty="0" smtClean="0"/>
          </a:p>
          <a:p>
            <a:pPr lvl="1"/>
            <a:r>
              <a:rPr lang="en-AU" dirty="0" smtClean="0"/>
              <a:t>__LINE__ becomes the current line number as an int.</a:t>
            </a:r>
          </a:p>
          <a:p>
            <a:pPr lvl="2"/>
            <a:endParaRPr lang="en-AU" dirty="0" smtClean="0"/>
          </a:p>
          <a:p>
            <a:pPr lvl="1"/>
            <a:r>
              <a:rPr lang="en-AU" dirty="0" smtClean="0"/>
              <a:t>__DATE__ becomes the date when the code was compiled as a string.</a:t>
            </a:r>
          </a:p>
          <a:p>
            <a:pPr lvl="2"/>
            <a:r>
              <a:rPr lang="en-AU" dirty="0" smtClean="0"/>
              <a:t>In the form mmm </a:t>
            </a:r>
            <a:r>
              <a:rPr lang="en-AU" dirty="0" err="1" smtClean="0"/>
              <a:t>dd</a:t>
            </a:r>
            <a:r>
              <a:rPr lang="en-AU" dirty="0" smtClean="0"/>
              <a:t> </a:t>
            </a:r>
            <a:r>
              <a:rPr lang="en-AU" dirty="0" err="1" smtClean="0"/>
              <a:t>yyyy</a:t>
            </a:r>
            <a:r>
              <a:rPr lang="en-AU" dirty="0" smtClean="0"/>
              <a:t> (e.g. Jan 14 2016)</a:t>
            </a:r>
          </a:p>
          <a:p>
            <a:pPr lvl="2"/>
            <a:endParaRPr lang="en-AU" dirty="0" smtClean="0"/>
          </a:p>
          <a:p>
            <a:pPr lvl="1"/>
            <a:r>
              <a:rPr lang="en-AU" dirty="0" smtClean="0"/>
              <a:t>__TIME__ becomes the compile time as a string.</a:t>
            </a:r>
          </a:p>
          <a:p>
            <a:pPr lvl="2"/>
            <a:r>
              <a:rPr lang="en-AU" dirty="0" smtClean="0"/>
              <a:t>In the form </a:t>
            </a:r>
            <a:r>
              <a:rPr lang="en-AU" dirty="0" err="1" smtClean="0"/>
              <a:t>hh:mm:ss</a:t>
            </a:r>
            <a:r>
              <a:rPr lang="en-AU" dirty="0" smtClean="0"/>
              <a:t> (e.g. 20:19:12)</a:t>
            </a:r>
          </a:p>
          <a:p>
            <a:pPr lvl="2"/>
            <a:endParaRPr lang="en-AU" dirty="0" smtClean="0"/>
          </a:p>
          <a:p>
            <a:pPr lvl="1"/>
            <a:r>
              <a:rPr lang="en-AU" dirty="0" smtClean="0"/>
              <a:t>__TIMESTAMP__ a combination of date and time.</a:t>
            </a:r>
          </a:p>
        </p:txBody>
      </p:sp>
    </p:spTree>
    <p:extLst>
      <p:ext uri="{BB962C8B-B14F-4D97-AF65-F5344CB8AC3E}">
        <p14:creationId xmlns:p14="http://schemas.microsoft.com/office/powerpoint/2010/main" val="26907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Contents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r>
              <a:rPr lang="en-AU" dirty="0" smtClean="0"/>
              <a:t>Introduction</a:t>
            </a:r>
            <a:endParaRPr lang="en-AU" dirty="0"/>
          </a:p>
          <a:p>
            <a:r>
              <a:rPr lang="en-AU" dirty="0" smtClean="0"/>
              <a:t>#include</a:t>
            </a:r>
          </a:p>
          <a:p>
            <a:r>
              <a:rPr lang="en-AU" dirty="0" smtClean="0"/>
              <a:t>#define</a:t>
            </a:r>
          </a:p>
          <a:p>
            <a:r>
              <a:rPr lang="en-AU" dirty="0" smtClean="0"/>
              <a:t>#if, #else, #</a:t>
            </a:r>
            <a:r>
              <a:rPr lang="en-AU" dirty="0" err="1" smtClean="0"/>
              <a:t>elif</a:t>
            </a:r>
            <a:r>
              <a:rPr lang="en-AU" dirty="0" smtClean="0"/>
              <a:t>, #</a:t>
            </a:r>
            <a:r>
              <a:rPr lang="en-AU" dirty="0" err="1" smtClean="0"/>
              <a:t>endif</a:t>
            </a:r>
            <a:endParaRPr lang="en-AU" dirty="0" smtClean="0"/>
          </a:p>
          <a:p>
            <a:r>
              <a:rPr lang="en-AU" dirty="0" smtClean="0"/>
              <a:t>#define identifiers</a:t>
            </a:r>
          </a:p>
          <a:p>
            <a:r>
              <a:rPr lang="en-AU" dirty="0" smtClean="0"/>
              <a:t>#if defined</a:t>
            </a:r>
          </a:p>
          <a:p>
            <a:r>
              <a:rPr lang="en-AU" dirty="0" smtClean="0"/>
              <a:t>#</a:t>
            </a:r>
            <a:r>
              <a:rPr lang="en-AU" dirty="0" err="1" smtClean="0"/>
              <a:t>ifndef</a:t>
            </a:r>
            <a:endParaRPr lang="en-AU" dirty="0" smtClean="0"/>
          </a:p>
          <a:p>
            <a:r>
              <a:rPr lang="en-AU" dirty="0" smtClean="0"/>
              <a:t>#</a:t>
            </a:r>
            <a:r>
              <a:rPr lang="en-AU" dirty="0" err="1" smtClean="0"/>
              <a:t>undef</a:t>
            </a:r>
            <a:endParaRPr lang="en-AU" dirty="0" smtClean="0"/>
          </a:p>
          <a:p>
            <a:r>
              <a:rPr lang="en-AU" dirty="0" smtClean="0"/>
              <a:t>Include Guards</a:t>
            </a:r>
          </a:p>
          <a:p>
            <a:r>
              <a:rPr lang="en-AU" dirty="0" smtClean="0"/>
              <a:t>#error</a:t>
            </a:r>
          </a:p>
          <a:p>
            <a:r>
              <a:rPr lang="en-AU" dirty="0" smtClean="0"/>
              <a:t>__FILE__, __LINE__, __DATE__, </a:t>
            </a:r>
            <a:r>
              <a:rPr lang="en-AU" dirty="0" err="1" smtClean="0"/>
              <a:t>etc</a:t>
            </a:r>
            <a:endParaRPr lang="en-AU" dirty="0" smtClean="0"/>
          </a:p>
          <a:p>
            <a:r>
              <a:rPr lang="en-AU" dirty="0" smtClean="0"/>
              <a:t>#pragma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2121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__FILE__, __LINE__, __DATE__, </a:t>
            </a:r>
            <a:r>
              <a:rPr lang="en-AU" dirty="0" smtClean="0"/>
              <a:t>example</a:t>
            </a:r>
            <a:endParaRPr lang="en-AU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3291830"/>
            <a:ext cx="8064896" cy="144016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AU" dirty="0" smtClean="0"/>
              <a:t>Note that this data is created at compile time!</a:t>
            </a:r>
          </a:p>
          <a:p>
            <a:pPr lvl="1"/>
            <a:r>
              <a:rPr lang="en-AU" dirty="0" smtClean="0"/>
              <a:t>__DATE__, __TIME__ and __TIMESTAMP__ won’t change after the code has been compiled!</a:t>
            </a:r>
          </a:p>
          <a:p>
            <a:pPr lvl="1"/>
            <a:r>
              <a:rPr lang="en-AU" dirty="0" smtClean="0"/>
              <a:t>You can’t use this to get the date at runtime.</a:t>
            </a:r>
          </a:p>
        </p:txBody>
      </p:sp>
      <p:sp>
        <p:nvSpPr>
          <p:cNvPr id="6" name="Rectangle 5"/>
          <p:cNvSpPr/>
          <p:nvPr/>
        </p:nvSpPr>
        <p:spPr>
          <a:xfrm>
            <a:off x="395536" y="1347614"/>
            <a:ext cx="7416824" cy="18722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274320"/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9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274320"/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274320"/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pPr defTabSz="274320"/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defTabSz="274320"/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__FILE__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			</a:t>
            </a:r>
            <a:r>
              <a:rPr lang="en-US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prints "c:\project\source.cpp"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274320"/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__LINE__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			</a:t>
            </a:r>
            <a:r>
              <a:rPr lang="en-US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prints "6"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274320"/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__DATE__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			</a:t>
            </a:r>
            <a:r>
              <a:rPr lang="en-US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prints "Apr 11 2016"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274320"/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__TIME__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			</a:t>
            </a:r>
            <a:r>
              <a:rPr lang="en-US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prints "16:29:31"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274320"/>
            <a:r>
              <a:rPr lang="fr-FR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fr-FR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fr-F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::cout </a:t>
            </a:r>
            <a:r>
              <a:rPr lang="fr-FR" sz="9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fr-F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9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__TIMESTAMP__</a:t>
            </a:r>
            <a:r>
              <a:rPr lang="fr-F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9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fr-F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fr-F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fr-F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fr-F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fr-FR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fr-FR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fr-FR" sz="9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prints</a:t>
            </a:r>
            <a:r>
              <a:rPr lang="fr-FR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"Mon </a:t>
            </a:r>
            <a:r>
              <a:rPr lang="fr-FR" sz="9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Apr</a:t>
            </a:r>
            <a:r>
              <a:rPr lang="fr-FR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11 16:29:31 2016"</a:t>
            </a:r>
            <a:endParaRPr lang="fr-FR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274320"/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274320"/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system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"pause"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defTabSz="274320"/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1854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#pragma</a:t>
            </a:r>
            <a:endParaRPr lang="en-AU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60384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dirty="0" smtClean="0"/>
              <a:t>#pragma is used for extra compiler specific commands.</a:t>
            </a:r>
          </a:p>
          <a:p>
            <a:pPr lvl="1"/>
            <a:r>
              <a:rPr lang="en-AU" dirty="0" smtClean="0"/>
              <a:t>These are different for every compiler.</a:t>
            </a:r>
          </a:p>
          <a:p>
            <a:pPr lvl="1"/>
            <a:endParaRPr lang="en-AU" dirty="0"/>
          </a:p>
          <a:p>
            <a:r>
              <a:rPr lang="en-AU" dirty="0" smtClean="0"/>
              <a:t>Common examples in Visual Studio:</a:t>
            </a:r>
          </a:p>
          <a:p>
            <a:pPr lvl="1"/>
            <a:r>
              <a:rPr lang="en-AU" dirty="0" smtClean="0"/>
              <a:t>#pragma once</a:t>
            </a:r>
          </a:p>
          <a:p>
            <a:pPr lvl="1"/>
            <a:r>
              <a:rPr lang="en-AU" dirty="0" smtClean="0"/>
              <a:t>#pragma warning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378602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#pragma once</a:t>
            </a:r>
            <a:endParaRPr lang="en-AU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2163687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r>
              <a:rPr lang="en-AU" dirty="0" smtClean="0"/>
              <a:t>#pragma once works like </a:t>
            </a:r>
            <a:r>
              <a:rPr lang="en-AU" dirty="0" smtClean="0"/>
              <a:t>the include guards we saw earlier.</a:t>
            </a:r>
          </a:p>
          <a:p>
            <a:pPr lvl="1"/>
            <a:endParaRPr lang="en-AU" dirty="0"/>
          </a:p>
          <a:p>
            <a:r>
              <a:rPr lang="en-AU" dirty="0" smtClean="0"/>
              <a:t>It ensures the code is only included in the project once.</a:t>
            </a:r>
          </a:p>
          <a:p>
            <a:pPr lvl="1"/>
            <a:endParaRPr lang="en-AU" dirty="0"/>
          </a:p>
          <a:p>
            <a:r>
              <a:rPr lang="en-AU" dirty="0" smtClean="0"/>
              <a:t>Not part of the C++ standard but widely supported by most compilers.</a:t>
            </a:r>
          </a:p>
        </p:txBody>
      </p:sp>
      <p:sp>
        <p:nvSpPr>
          <p:cNvPr id="6" name="Rectangle 5"/>
          <p:cNvSpPr/>
          <p:nvPr/>
        </p:nvSpPr>
        <p:spPr>
          <a:xfrm>
            <a:off x="467544" y="3363838"/>
            <a:ext cx="7416824" cy="129614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274320"/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//First line in the .h file to ensure </a:t>
            </a:r>
            <a:r>
              <a:rPr lang="en-US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 file </a:t>
            </a:r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 only ever included once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274320"/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#pragma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once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274320"/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274320"/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Player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274320"/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defTabSz="274320"/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9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health;</a:t>
            </a:r>
          </a:p>
          <a:p>
            <a:pPr defTabSz="274320"/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23542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#pragma warning</a:t>
            </a:r>
            <a:endParaRPr lang="en-AU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3598"/>
            <a:ext cx="8064896" cy="18002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dirty="0" smtClean="0"/>
              <a:t>Visual Studio only.</a:t>
            </a:r>
          </a:p>
          <a:p>
            <a:r>
              <a:rPr lang="en-AU" dirty="0" smtClean="0"/>
              <a:t>Can be used to disable a warning message.</a:t>
            </a:r>
          </a:p>
          <a:p>
            <a:pPr lvl="1"/>
            <a:r>
              <a:rPr lang="en-AU" dirty="0" smtClean="0"/>
              <a:t>Should not be used to avoid fixing warnings!</a:t>
            </a:r>
          </a:p>
        </p:txBody>
      </p:sp>
      <p:sp>
        <p:nvSpPr>
          <p:cNvPr id="6" name="Rectangle 5"/>
          <p:cNvSpPr/>
          <p:nvPr/>
        </p:nvSpPr>
        <p:spPr>
          <a:xfrm>
            <a:off x="395536" y="3075806"/>
            <a:ext cx="7416824" cy="158417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274320"/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9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274320"/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274320"/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//Disables: warning C4244: 'initializing': conversion from 'float' to '</a:t>
            </a:r>
            <a:r>
              <a:rPr lang="en-US" sz="9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', possible loss of data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274320"/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#pragma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warning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disable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4244 )</a:t>
            </a:r>
          </a:p>
          <a:p>
            <a:pPr defTabSz="274320"/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274320"/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pPr defTabSz="274320"/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defTabSz="274320"/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9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 = 10.5f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//float to </a:t>
            </a:r>
            <a:r>
              <a:rPr lang="en-US" sz="9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but no warning will be shown. Dangerous!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274320"/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274320"/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system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"pause"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defTabSz="274320"/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6366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Summary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AU" dirty="0" err="1" smtClean="0"/>
              <a:t>Preprocessor</a:t>
            </a:r>
            <a:r>
              <a:rPr lang="en-AU" dirty="0" smtClean="0"/>
              <a:t> directives can be powerful tools but don’t overuse them.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Most begin with a # symbol.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They never have a semicolon on the end.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#include and #define are the most common.</a:t>
            </a:r>
          </a:p>
          <a:p>
            <a:pPr lvl="1"/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227650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References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1944489"/>
          </a:xfrm>
        </p:spPr>
        <p:txBody>
          <a:bodyPr>
            <a:normAutofit fontScale="85000" lnSpcReduction="10000"/>
          </a:bodyPr>
          <a:lstStyle/>
          <a:p>
            <a:r>
              <a:rPr lang="en-AU" i="1" dirty="0" smtClean="0"/>
              <a:t>C </a:t>
            </a:r>
            <a:r>
              <a:rPr lang="en-AU" i="1" dirty="0" err="1" smtClean="0"/>
              <a:t>Preprocessor</a:t>
            </a:r>
            <a:r>
              <a:rPr lang="en-AU" i="1" dirty="0" smtClean="0"/>
              <a:t> Directives</a:t>
            </a:r>
            <a:r>
              <a:rPr lang="en-AU" dirty="0"/>
              <a:t>, Cprogramming.com</a:t>
            </a:r>
            <a:endParaRPr lang="en-AU" dirty="0" smtClean="0"/>
          </a:p>
          <a:p>
            <a:pPr lvl="1"/>
            <a:r>
              <a:rPr lang="en-AU" dirty="0">
                <a:hlinkClick r:id="rId2"/>
              </a:rPr>
              <a:t>http://www.cprogramming.com/reference/preprocessor</a:t>
            </a:r>
            <a:r>
              <a:rPr lang="en-AU" dirty="0" smtClean="0">
                <a:hlinkClick r:id="rId2"/>
              </a:rPr>
              <a:t>/</a:t>
            </a:r>
            <a:endParaRPr lang="en-AU" dirty="0" smtClean="0"/>
          </a:p>
          <a:p>
            <a:pPr lvl="1"/>
            <a:endParaRPr lang="en-AU" dirty="0" smtClean="0"/>
          </a:p>
          <a:p>
            <a:r>
              <a:rPr lang="en-AU" i="1" dirty="0" err="1" smtClean="0"/>
              <a:t>Preprocessor</a:t>
            </a:r>
            <a:r>
              <a:rPr lang="en-AU" i="1" dirty="0" smtClean="0"/>
              <a:t> </a:t>
            </a:r>
            <a:r>
              <a:rPr lang="en-AU" i="1" dirty="0"/>
              <a:t>Directives</a:t>
            </a:r>
            <a:r>
              <a:rPr lang="en-AU" dirty="0"/>
              <a:t>, Microsoft Developer Network</a:t>
            </a:r>
            <a:endParaRPr lang="en-AU" dirty="0" smtClean="0"/>
          </a:p>
          <a:p>
            <a:pPr lvl="1"/>
            <a:r>
              <a:rPr lang="en-AU" dirty="0">
                <a:hlinkClick r:id="rId3"/>
              </a:rPr>
              <a:t>https://</a:t>
            </a:r>
            <a:r>
              <a:rPr lang="en-AU" dirty="0" smtClean="0">
                <a:hlinkClick r:id="rId3"/>
              </a:rPr>
              <a:t>msdn.microsoft.com/en-us/library/3sxhs2ty.aspx</a:t>
            </a:r>
            <a:endParaRPr lang="en-AU" dirty="0" smtClean="0"/>
          </a:p>
          <a:p>
            <a:pPr lvl="1"/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103462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Introduction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dirty="0" err="1" smtClean="0"/>
              <a:t>Preprocessor</a:t>
            </a:r>
            <a:r>
              <a:rPr lang="en-AU" dirty="0" smtClean="0"/>
              <a:t> directives giv</a:t>
            </a:r>
            <a:r>
              <a:rPr lang="en-AU" dirty="0" smtClean="0"/>
              <a:t>e commands to the compiler.</a:t>
            </a:r>
          </a:p>
          <a:p>
            <a:pPr lvl="1"/>
            <a:r>
              <a:rPr lang="en-AU" dirty="0" smtClean="0"/>
              <a:t>Begin with a # symbol (e.g. #include, #define, </a:t>
            </a:r>
            <a:r>
              <a:rPr lang="en-AU" dirty="0" err="1" smtClean="0"/>
              <a:t>etc</a:t>
            </a:r>
            <a:r>
              <a:rPr lang="en-AU" dirty="0" smtClean="0"/>
              <a:t>).</a:t>
            </a:r>
          </a:p>
          <a:p>
            <a:pPr lvl="1"/>
            <a:r>
              <a:rPr lang="en-AU" dirty="0" smtClean="0"/>
              <a:t>Are instructions to the compiler and are not included in the built executable.</a:t>
            </a:r>
          </a:p>
          <a:p>
            <a:pPr lvl="1"/>
            <a:r>
              <a:rPr lang="en-AU" dirty="0" smtClean="0"/>
              <a:t>Some are non-standard or compiler specific.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561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#include “file” or &lt;file&gt;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r>
              <a:rPr lang="en-AU" dirty="0" smtClean="0"/>
              <a:t>Treats the contents of the specified file as if it appeared in the place of the #include statement.</a:t>
            </a:r>
          </a:p>
          <a:p>
            <a:pPr lvl="1"/>
            <a:endParaRPr lang="en-AU" dirty="0"/>
          </a:p>
          <a:p>
            <a:r>
              <a:rPr lang="en-AU" dirty="0" smtClean="0"/>
              <a:t>Two versions:</a:t>
            </a:r>
          </a:p>
          <a:p>
            <a:pPr lvl="1"/>
            <a:r>
              <a:rPr lang="en-AU" dirty="0" smtClean="0"/>
              <a:t>#include “test” – starts searching for the file called “test” in the same folder as the file with the #include statement.</a:t>
            </a:r>
          </a:p>
          <a:p>
            <a:pPr lvl="1"/>
            <a:r>
              <a:rPr lang="en-AU" dirty="0" smtClean="0"/>
              <a:t>#include &lt;test&gt; - starts searching at the path specified by the  operating system.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2062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#define </a:t>
            </a:r>
            <a:r>
              <a:rPr lang="en-AU" i="1" dirty="0" smtClean="0"/>
              <a:t>token</a:t>
            </a:r>
            <a:r>
              <a:rPr lang="en-AU" dirty="0" smtClean="0"/>
              <a:t> </a:t>
            </a:r>
            <a:r>
              <a:rPr lang="en-AU" i="1" dirty="0" smtClean="0"/>
              <a:t>value</a:t>
            </a:r>
            <a:endParaRPr lang="en-AU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AU" dirty="0" smtClean="0"/>
              <a:t>Treats a token as the specified value.</a:t>
            </a:r>
          </a:p>
          <a:p>
            <a:pPr lvl="1"/>
            <a:r>
              <a:rPr lang="en-AU" dirty="0" smtClean="0"/>
              <a:t>You can think of it as a find and replace, where all instances of the token are replaced with the value.</a:t>
            </a:r>
          </a:p>
          <a:p>
            <a:pPr lvl="1"/>
            <a:endParaRPr lang="en-AU" dirty="0"/>
          </a:p>
          <a:p>
            <a:r>
              <a:rPr lang="en-AU" dirty="0" smtClean="0"/>
              <a:t>Has three uses:</a:t>
            </a:r>
          </a:p>
          <a:p>
            <a:pPr lvl="1"/>
            <a:r>
              <a:rPr lang="en-AU" dirty="0" smtClean="0"/>
              <a:t>Constants</a:t>
            </a:r>
          </a:p>
          <a:p>
            <a:pPr lvl="1"/>
            <a:r>
              <a:rPr lang="en-AU" dirty="0" smtClean="0"/>
              <a:t>Macros</a:t>
            </a:r>
          </a:p>
          <a:p>
            <a:pPr lvl="1"/>
            <a:r>
              <a:rPr lang="en-AU" dirty="0" smtClean="0"/>
              <a:t>Identifiers (We’ll cover these after #if)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1224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#define - Constants</a:t>
            </a:r>
            <a:endParaRPr lang="en-AU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dirty="0" smtClean="0"/>
              <a:t>Used to define a token as having a constant value.</a:t>
            </a:r>
          </a:p>
          <a:p>
            <a:r>
              <a:rPr lang="en-AU" dirty="0" smtClean="0"/>
              <a:t>Can be used like a variable.</a:t>
            </a:r>
            <a:endParaRPr lang="en-AU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5536" y="2283717"/>
            <a:ext cx="7416824" cy="244782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274320"/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9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274320"/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274320"/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#define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100</a:t>
            </a:r>
          </a:p>
          <a:p>
            <a:pPr defTabSz="274320"/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#define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PEAR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+ 20</a:t>
            </a:r>
          </a:p>
          <a:p>
            <a:pPr defTabSz="274320"/>
            <a:r>
              <a:rPr lang="it-IT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#define</a:t>
            </a:r>
            <a:r>
              <a:rPr lang="it-IT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sz="9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ORANGE</a:t>
            </a:r>
            <a:r>
              <a:rPr lang="it-IT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it-IT" sz="9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APPLE</a:t>
            </a:r>
            <a:r>
              <a:rPr lang="it-IT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+ 2) * 3</a:t>
            </a:r>
          </a:p>
          <a:p>
            <a:pPr defTabSz="274320"/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274320"/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pPr defTabSz="274320"/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defTabSz="274320"/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9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 = </a:t>
            </a:r>
            <a:r>
              <a:rPr lang="en-US" sz="9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274320"/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test </a:t>
            </a:r>
            <a:r>
              <a:rPr lang="en-US" sz="9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//prints 100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274320"/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PEAR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//prints 120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274320"/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ORANGE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//prints 306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274320"/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274320"/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system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"pause"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defTabSz="274320"/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167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#define - Macros</a:t>
            </a:r>
            <a:endParaRPr lang="en-AU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dirty="0" smtClean="0"/>
              <a:t>Not only can #defines represent values, they can also represent code!</a:t>
            </a:r>
          </a:p>
        </p:txBody>
      </p:sp>
      <p:sp>
        <p:nvSpPr>
          <p:cNvPr id="6" name="Rectangle 5"/>
          <p:cNvSpPr/>
          <p:nvPr/>
        </p:nvSpPr>
        <p:spPr>
          <a:xfrm>
            <a:off x="395536" y="2355726"/>
            <a:ext cx="7416824" cy="21602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365760"/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9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5760"/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5760"/>
            <a:r>
              <a:rPr lang="it-IT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#define</a:t>
            </a:r>
            <a:r>
              <a:rPr lang="it-IT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sz="9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it-IT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(a, b) a + b</a:t>
            </a:r>
          </a:p>
          <a:p>
            <a:pPr defTabSz="365760"/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5760"/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pPr defTabSz="365760"/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defTabSz="365760"/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9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myScore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9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(5, 7);</a:t>
            </a:r>
          </a:p>
          <a:p>
            <a:pPr defTabSz="365760"/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myScore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//prints 12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5760"/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5760"/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system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"pause"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defTabSz="365760"/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AU" sz="9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80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#define – Macros…. continued</a:t>
            </a:r>
            <a:endParaRPr lang="en-AU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r>
              <a:rPr lang="en-AU" dirty="0" smtClean="0"/>
              <a:t>You can do all kinds of weird things with macros!</a:t>
            </a:r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r>
              <a:rPr lang="en-AU" dirty="0" smtClean="0"/>
              <a:t>Although it’s probably not wise to reinvent the language </a:t>
            </a:r>
            <a:r>
              <a:rPr lang="en-AU" dirty="0" smtClean="0">
                <a:sym typeface="Wingdings" panose="05000000000000000000" pitchFamily="2" charset="2"/>
              </a:rPr>
              <a:t>:)</a:t>
            </a:r>
            <a:endParaRPr lang="en-AU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5536" y="1707654"/>
            <a:ext cx="7416824" cy="22322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365760"/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9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5760"/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5760"/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#define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BEGIN_LOOP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(start, end)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start;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end; ++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defTabSz="365760"/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#define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INDEX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5760"/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#define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END_LOOP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</a:p>
          <a:p>
            <a:pPr defTabSz="365760"/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5760"/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pPr defTabSz="365760"/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defTabSz="365760"/>
            <a:r>
              <a:rPr lang="en-US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//</a:t>
            </a:r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loops and prints the numbers 2 to 10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5760"/>
            <a:r>
              <a:rPr lang="en-US" sz="9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BEGIN_LOOP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10)</a:t>
            </a:r>
          </a:p>
          <a:p>
            <a:pPr defTabSz="365760"/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INDEX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365760"/>
            <a:r>
              <a:rPr lang="en-US" sz="9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END_LOOP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5760"/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5760"/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system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"pause"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defTabSz="365760"/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AU" sz="9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17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#if, #else, #</a:t>
            </a:r>
            <a:r>
              <a:rPr lang="en-AU" dirty="0" err="1" smtClean="0"/>
              <a:t>elif</a:t>
            </a:r>
            <a:r>
              <a:rPr lang="en-AU" dirty="0" smtClean="0"/>
              <a:t>, #</a:t>
            </a:r>
            <a:r>
              <a:rPr lang="en-AU" dirty="0" err="1" smtClean="0"/>
              <a:t>endif</a:t>
            </a:r>
            <a:endParaRPr lang="en-AU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r>
              <a:rPr lang="en-AU" dirty="0" smtClean="0"/>
              <a:t>Works like an if() statement, but runs at compile time instead of runtime.</a:t>
            </a:r>
          </a:p>
          <a:p>
            <a:pPr lvl="1"/>
            <a:r>
              <a:rPr lang="en-AU" dirty="0" smtClean="0"/>
              <a:t>Only works with #defined constants. Can’t compare variables.</a:t>
            </a:r>
            <a:endParaRPr lang="en-AU" dirty="0" smtClean="0"/>
          </a:p>
          <a:p>
            <a:pPr lvl="1"/>
            <a:endParaRPr lang="en-AU" dirty="0" smtClean="0"/>
          </a:p>
          <a:p>
            <a:r>
              <a:rPr lang="en-AU" dirty="0" smtClean="0"/>
              <a:t>Can be used to control whether code gets compiled at all!</a:t>
            </a:r>
          </a:p>
          <a:p>
            <a:pPr lvl="1"/>
            <a:r>
              <a:rPr lang="en-AU" dirty="0" smtClean="0"/>
              <a:t>Good for if you have code that is platform specific, e.g. Windows only.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Usage</a:t>
            </a:r>
          </a:p>
          <a:p>
            <a:pPr lvl="1"/>
            <a:r>
              <a:rPr lang="en-AU" dirty="0" smtClean="0"/>
              <a:t>#if - Start a conditional statement. (Just like </a:t>
            </a:r>
            <a:r>
              <a:rPr lang="en-AU" i="1" dirty="0" smtClean="0"/>
              <a:t>if()</a:t>
            </a:r>
            <a:r>
              <a:rPr lang="en-AU" dirty="0" smtClean="0"/>
              <a:t> in normal code)</a:t>
            </a:r>
          </a:p>
          <a:p>
            <a:pPr lvl="1"/>
            <a:r>
              <a:rPr lang="en-AU" dirty="0" smtClean="0"/>
              <a:t>#else  - Set what happens when #if </a:t>
            </a:r>
            <a:r>
              <a:rPr lang="en-AU" dirty="0" smtClean="0"/>
              <a:t>doesn’t evaluate to true.</a:t>
            </a:r>
          </a:p>
          <a:p>
            <a:pPr lvl="1"/>
            <a:r>
              <a:rPr lang="en-AU" dirty="0" smtClean="0"/>
              <a:t>#</a:t>
            </a:r>
            <a:r>
              <a:rPr lang="en-AU" dirty="0" err="1" smtClean="0"/>
              <a:t>elif</a:t>
            </a:r>
            <a:r>
              <a:rPr lang="en-AU" dirty="0" smtClean="0"/>
              <a:t> - Set an alternative conditional statement. (just like </a:t>
            </a:r>
            <a:r>
              <a:rPr lang="en-AU" i="1" dirty="0" smtClean="0"/>
              <a:t>else if()</a:t>
            </a:r>
            <a:r>
              <a:rPr lang="en-AU" dirty="0" smtClean="0"/>
              <a:t>)</a:t>
            </a:r>
          </a:p>
          <a:p>
            <a:pPr lvl="1"/>
            <a:r>
              <a:rPr lang="en-AU" dirty="0" smtClean="0"/>
              <a:t>#</a:t>
            </a:r>
            <a:r>
              <a:rPr lang="en-AU" dirty="0" err="1" smtClean="0"/>
              <a:t>endif</a:t>
            </a:r>
            <a:r>
              <a:rPr lang="en-AU" dirty="0" smtClean="0"/>
              <a:t> - Used to end the conditionals. (No curly braces {} 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2285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674</TotalTime>
  <Words>1350</Words>
  <Application>Microsoft Office PowerPoint</Application>
  <PresentationFormat>On-screen Show (16:9)</PresentationFormat>
  <Paragraphs>322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Consolas</vt:lpstr>
      <vt:lpstr>Wingdings</vt:lpstr>
      <vt:lpstr>Office Theme</vt:lpstr>
      <vt:lpstr>Preprocessor Directives</vt:lpstr>
      <vt:lpstr>Contents</vt:lpstr>
      <vt:lpstr>Introduction</vt:lpstr>
      <vt:lpstr>#include “file” or &lt;file&gt;</vt:lpstr>
      <vt:lpstr>#define token value</vt:lpstr>
      <vt:lpstr>#define - Constants</vt:lpstr>
      <vt:lpstr>#define - Macros</vt:lpstr>
      <vt:lpstr>#define – Macros…. continued</vt:lpstr>
      <vt:lpstr>#if, #else, #elif, #endif</vt:lpstr>
      <vt:lpstr>#if, #else, #elif, #endif - example</vt:lpstr>
      <vt:lpstr>#define identifiers, #ifdef</vt:lpstr>
      <vt:lpstr>#define identifiers - example</vt:lpstr>
      <vt:lpstr>#ifdef – a (slightly) shorter example</vt:lpstr>
      <vt:lpstr>#ifndef</vt:lpstr>
      <vt:lpstr>#undef</vt:lpstr>
      <vt:lpstr>Include Guards</vt:lpstr>
      <vt:lpstr>Include Guards continued</vt:lpstr>
      <vt:lpstr>#error</vt:lpstr>
      <vt:lpstr>__FILE__, __LINE__, __DATE__, etc</vt:lpstr>
      <vt:lpstr>__FILE__, __LINE__, __DATE__, example</vt:lpstr>
      <vt:lpstr>#pragma</vt:lpstr>
      <vt:lpstr>#pragma once</vt:lpstr>
      <vt:lpstr>#pragma warning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</dc:creator>
  <cp:lastModifiedBy>Richard Stern</cp:lastModifiedBy>
  <cp:revision>41</cp:revision>
  <dcterms:created xsi:type="dcterms:W3CDTF">2014-07-14T04:04:52Z</dcterms:created>
  <dcterms:modified xsi:type="dcterms:W3CDTF">2016-04-11T07:34:33Z</dcterms:modified>
</cp:coreProperties>
</file>