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3" r:id="rId2"/>
    <p:sldId id="265" r:id="rId3"/>
    <p:sldId id="266" r:id="rId4"/>
    <p:sldId id="272" r:id="rId5"/>
    <p:sldId id="273" r:id="rId6"/>
    <p:sldId id="267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68" autoAdjust="0"/>
  </p:normalViewPr>
  <p:slideViewPr>
    <p:cSldViewPr>
      <p:cViewPr varScale="1">
        <p:scale>
          <a:sx n="92" d="100"/>
          <a:sy n="92" d="100"/>
        </p:scale>
        <p:origin x="109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DE15-1CB2-4A24-AFFF-D3DDE89DC4AB}" type="datetimeFigureOut">
              <a:rPr lang="en-GB" smtClean="0"/>
              <a:t>12/04/2016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1121-D736-4287-BB14-2A76EC012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16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Connect 4 – text based</a:t>
            </a:r>
          </a:p>
          <a:p>
            <a:r>
              <a:rPr lang="en-AU" dirty="0" smtClean="0"/>
              <a:t>This is a good place to start. I often start here when I’m jotting down</a:t>
            </a:r>
            <a:r>
              <a:rPr lang="en-AU" baseline="0" dirty="0" smtClean="0"/>
              <a:t> my ideas privately. It can get wordy and confusing though.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9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Another</a:t>
            </a:r>
            <a:r>
              <a:rPr lang="en-AU" baseline="0" dirty="0" smtClean="0"/>
              <a:t> good option, especially for those who think visually. Very good for conveying meaning to non-coders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31CE-6BBD-4FCE-8CAB-D295C10DA5F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613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Let them know that they will come across</a:t>
            </a:r>
            <a:r>
              <a:rPr lang="en-AU" baseline="0" dirty="0" smtClean="0"/>
              <a:t> other similar words as well, since there is no standard.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78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smtClean="0"/>
              <a:t>Examples</a:t>
            </a:r>
            <a:r>
              <a:rPr lang="en-AU" baseline="0" dirty="0" smtClean="0"/>
              <a:t> of for (since they haven’t done it in C++ yet): FOR each month of the year, FOR each enemy in the game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D1121-D736-4287-BB14-2A76EC012B8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86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5576" y="771550"/>
            <a:ext cx="7632848" cy="1728192"/>
          </a:xfr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2571750"/>
            <a:ext cx="7632848" cy="1152128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55650" y="4386138"/>
            <a:ext cx="7272734" cy="345852"/>
          </a:xfr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2pPr>
            <a:lvl3pPr marL="91440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3pPr>
            <a:lvl4pPr marL="13716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4pPr>
            <a:lvl5pPr marL="1828800" indent="0">
              <a:buNone/>
              <a:defRPr sz="105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add or edit date and editor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55650" y="3827810"/>
            <a:ext cx="7632774" cy="48632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 smtClean="0"/>
              <a:t>Click to edit COURSE AREA - 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8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1203325"/>
            <a:ext cx="7776542" cy="338464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10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7" y="205979"/>
            <a:ext cx="864108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192838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6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3528" y="1203598"/>
            <a:ext cx="5486400" cy="3744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50496" y="1203598"/>
            <a:ext cx="2736304" cy="283249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25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0825" y="1200150"/>
            <a:ext cx="6265863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lphaLcParenR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096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08520" y="205979"/>
            <a:ext cx="9433048" cy="857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760" y="205979"/>
            <a:ext cx="655285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659563" y="1200151"/>
            <a:ext cx="2305050" cy="33940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NOTES</a:t>
            </a:r>
          </a:p>
          <a:p>
            <a:pPr lvl="0"/>
            <a:r>
              <a:rPr lang="en-US" dirty="0" smtClean="0"/>
              <a:t>Click to edit notes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79513" y="31143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 smtClean="0">
                <a:solidFill>
                  <a:schemeClr val="bg1"/>
                </a:solidFill>
              </a:rPr>
              <a:t>EXCERCISE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323850" y="1200150"/>
            <a:ext cx="6264275" cy="3394075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indent="-457200">
              <a:buFont typeface="+mj-lt"/>
              <a:buAutoNum type="alphaLcParenR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indent="-4572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171700" indent="-342900"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77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96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7" r:id="rId4"/>
    <p:sldLayoutId id="2147483659" r:id="rId5"/>
    <p:sldLayoutId id="2147483660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92D050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F0"/>
        </a:buClr>
        <a:buFont typeface="Arial" panose="020B06040202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users.csc.calpoly.edu/~jdalbey/SWE/pdl_st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mtClean="0"/>
              <a:t>Pseudocode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Describing logic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 smtClean="0"/>
              <a:t>Last modified 27/01/16 by Jeff Cotter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 smtClean="0"/>
              <a:t>Programming – Code Design and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55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Conditional </a:t>
            </a:r>
            <a:r>
              <a:rPr lang="en-AU" dirty="0" smtClean="0"/>
              <a:t>Statements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88832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IF condition THEN</a:t>
            </a:r>
            <a:br>
              <a:rPr lang="en-AU" dirty="0"/>
            </a:br>
            <a:r>
              <a:rPr lang="en-AU" dirty="0"/>
              <a:t>	sequence1</a:t>
            </a:r>
            <a:br>
              <a:rPr lang="en-AU" dirty="0"/>
            </a:br>
            <a:r>
              <a:rPr lang="en-AU" dirty="0"/>
              <a:t>ELSEIF </a:t>
            </a:r>
            <a:r>
              <a:rPr lang="en-AU" dirty="0" err="1"/>
              <a:t>otherCondition</a:t>
            </a:r>
            <a:r>
              <a:rPr lang="en-AU" dirty="0"/>
              <a:t> THEN</a:t>
            </a:r>
            <a:br>
              <a:rPr lang="en-AU" dirty="0"/>
            </a:br>
            <a:r>
              <a:rPr lang="en-AU" dirty="0"/>
              <a:t>	sequence2</a:t>
            </a:r>
            <a:br>
              <a:rPr lang="en-AU" dirty="0"/>
            </a:br>
            <a:r>
              <a:rPr lang="en-AU" dirty="0"/>
              <a:t>ELSE</a:t>
            </a:r>
            <a:br>
              <a:rPr lang="en-AU" dirty="0"/>
            </a:br>
            <a:r>
              <a:rPr lang="en-AU" dirty="0"/>
              <a:t>	sequence3</a:t>
            </a:r>
            <a:br>
              <a:rPr lang="en-AU" dirty="0"/>
            </a:br>
            <a:r>
              <a:rPr lang="en-AU" dirty="0"/>
              <a:t>ENDIF</a:t>
            </a:r>
          </a:p>
        </p:txBody>
      </p:sp>
    </p:spTree>
    <p:extLst>
      <p:ext uri="{BB962C8B-B14F-4D97-AF65-F5344CB8AC3E}">
        <p14:creationId xmlns:p14="http://schemas.microsoft.com/office/powerpoint/2010/main" val="255688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Loops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88832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WHILE condition</a:t>
            </a:r>
            <a:br>
              <a:rPr lang="en-AU" dirty="0"/>
            </a:br>
            <a:r>
              <a:rPr lang="en-AU" dirty="0"/>
              <a:t>	sequence</a:t>
            </a:r>
            <a:br>
              <a:rPr lang="en-AU" dirty="0"/>
            </a:br>
            <a:r>
              <a:rPr lang="en-AU" dirty="0" smtClean="0"/>
              <a:t>ENDWHILE</a:t>
            </a:r>
          </a:p>
          <a:p>
            <a:pPr lvl="1"/>
            <a:endParaRPr lang="en-AU" dirty="0" smtClean="0"/>
          </a:p>
          <a:p>
            <a:r>
              <a:rPr lang="en-AU" dirty="0"/>
              <a:t>FOR iteration bounds</a:t>
            </a:r>
            <a:br>
              <a:rPr lang="en-AU" dirty="0"/>
            </a:br>
            <a:r>
              <a:rPr lang="en-AU" dirty="0"/>
              <a:t>	sequence</a:t>
            </a:r>
            <a:br>
              <a:rPr lang="en-AU" dirty="0"/>
            </a:br>
            <a:r>
              <a:rPr lang="en-AU" dirty="0"/>
              <a:t>ENDFOR</a:t>
            </a:r>
          </a:p>
          <a:p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7944" y="1203598"/>
            <a:ext cx="4032448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92D05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B0F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REPEAT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	sequence</a:t>
            </a:r>
            <a:br>
              <a:rPr lang="en-AU" dirty="0" smtClean="0"/>
            </a:br>
            <a:r>
              <a:rPr lang="en-AU" dirty="0" smtClean="0"/>
              <a:t>UNTIL condition</a:t>
            </a:r>
          </a:p>
        </p:txBody>
      </p:sp>
    </p:spTree>
    <p:extLst>
      <p:ext uri="{BB962C8B-B14F-4D97-AF65-F5344CB8AC3E}">
        <p14:creationId xmlns:p14="http://schemas.microsoft.com/office/powerpoint/2010/main" val="30414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88832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It isn’t necessary to specify the data type of a variable in </a:t>
            </a:r>
            <a:r>
              <a:rPr lang="en-AU" dirty="0" err="1" smtClean="0"/>
              <a:t>pseudocode</a:t>
            </a:r>
            <a:endParaRPr lang="en-AU" dirty="0" smtClean="0"/>
          </a:p>
          <a:p>
            <a:pPr lvl="1"/>
            <a:endParaRPr lang="en-AU" dirty="0"/>
          </a:p>
          <a:p>
            <a:r>
              <a:rPr lang="en-AU" dirty="0"/>
              <a:t>And you don’t need to define every single variable you would use in the </a:t>
            </a:r>
            <a:r>
              <a:rPr lang="en-AU" dirty="0" smtClean="0"/>
              <a:t>code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15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971600" y="1209523"/>
            <a:ext cx="5256584" cy="3385100"/>
          </a:xfrm>
          <a:prstGeom prst="roundRect">
            <a:avLst>
              <a:gd name="adj" fmla="val 8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bIns="288000" rtlCol="0" anchor="ctr"/>
          <a:lstStyle/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b="1" dirty="0" smtClean="0"/>
              <a:t>BEGIN </a:t>
            </a:r>
            <a:r>
              <a:rPr lang="en-AU" dirty="0" err="1" smtClean="0"/>
              <a:t>FindLargest</a:t>
            </a:r>
            <a:endParaRPr lang="en-AU" dirty="0" smtClean="0"/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dirty="0" smtClean="0"/>
              <a:t>	Get list of integers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dirty="0" smtClean="0"/>
              <a:t>	Set </a:t>
            </a:r>
            <a:r>
              <a:rPr lang="en-AU" dirty="0" err="1"/>
              <a:t>largestNum</a:t>
            </a:r>
            <a:r>
              <a:rPr lang="en-AU" dirty="0"/>
              <a:t> to 0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b="1" dirty="0" smtClean="0"/>
              <a:t>	WHILE </a:t>
            </a:r>
            <a:r>
              <a:rPr lang="en-AU" dirty="0"/>
              <a:t>more integers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dirty="0" smtClean="0"/>
              <a:t>	</a:t>
            </a:r>
            <a:r>
              <a:rPr lang="en-AU" dirty="0"/>
              <a:t>	get </a:t>
            </a:r>
            <a:r>
              <a:rPr lang="en-AU" dirty="0" err="1"/>
              <a:t>currentInteger</a:t>
            </a:r>
            <a:endParaRPr lang="en-AU" dirty="0"/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b="1" dirty="0" smtClean="0"/>
              <a:t>	</a:t>
            </a:r>
            <a:r>
              <a:rPr lang="en-AU" b="1" dirty="0"/>
              <a:t>	IF </a:t>
            </a:r>
            <a:r>
              <a:rPr lang="en-AU" dirty="0" err="1"/>
              <a:t>currentInteger</a:t>
            </a:r>
            <a:r>
              <a:rPr lang="en-AU" dirty="0"/>
              <a:t> &gt; </a:t>
            </a:r>
            <a:r>
              <a:rPr lang="en-AU" dirty="0" err="1"/>
              <a:t>largestNum</a:t>
            </a:r>
            <a:r>
              <a:rPr lang="en-AU" dirty="0"/>
              <a:t> </a:t>
            </a:r>
            <a:r>
              <a:rPr lang="en-AU" b="1" dirty="0"/>
              <a:t>THEN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dirty="0"/>
              <a:t>	</a:t>
            </a:r>
            <a:r>
              <a:rPr lang="en-AU" dirty="0" smtClean="0"/>
              <a:t>	</a:t>
            </a:r>
            <a:r>
              <a:rPr lang="en-AU" dirty="0"/>
              <a:t>	set </a:t>
            </a:r>
            <a:r>
              <a:rPr lang="en-AU" dirty="0" err="1"/>
              <a:t>largestNum</a:t>
            </a:r>
            <a:r>
              <a:rPr lang="en-AU" dirty="0"/>
              <a:t> to </a:t>
            </a:r>
            <a:r>
              <a:rPr lang="en-AU" dirty="0" err="1"/>
              <a:t>currentInteger</a:t>
            </a:r>
            <a:endParaRPr lang="en-AU" dirty="0"/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dirty="0" smtClean="0"/>
              <a:t>	</a:t>
            </a:r>
            <a:r>
              <a:rPr lang="en-AU" dirty="0"/>
              <a:t>	</a:t>
            </a:r>
            <a:r>
              <a:rPr lang="en-AU" dirty="0" smtClean="0"/>
              <a:t>E</a:t>
            </a:r>
            <a:r>
              <a:rPr lang="en-AU" b="1" dirty="0" smtClean="0"/>
              <a:t>NDIF	</a:t>
            </a:r>
            <a:endParaRPr lang="en-AU" b="1" dirty="0"/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b="1" dirty="0" smtClean="0"/>
              <a:t>	ENDWHILE</a:t>
            </a:r>
            <a:endParaRPr lang="en-AU" b="1" dirty="0"/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dirty="0" smtClean="0"/>
              <a:t>	Output </a:t>
            </a:r>
            <a:r>
              <a:rPr lang="en-AU" dirty="0" err="1"/>
              <a:t>largestNum</a:t>
            </a:r>
            <a:endParaRPr lang="en-AU" dirty="0"/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b="1" dirty="0"/>
              <a:t>END </a:t>
            </a:r>
            <a:r>
              <a:rPr lang="en-AU" dirty="0" err="1"/>
              <a:t>FindLargest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60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776864" cy="3394472"/>
          </a:xfrm>
          <a:prstGeom prst="rect">
            <a:avLst/>
          </a:prstGeom>
        </p:spPr>
        <p:txBody>
          <a:bodyPr/>
          <a:lstStyle/>
          <a:p>
            <a:r>
              <a:rPr lang="en-AU" dirty="0" err="1"/>
              <a:t>Pseudocode</a:t>
            </a:r>
            <a:r>
              <a:rPr lang="en-AU" dirty="0"/>
              <a:t> is an important tool in the programming </a:t>
            </a:r>
            <a:r>
              <a:rPr lang="en-AU" dirty="0" smtClean="0"/>
              <a:t>process</a:t>
            </a:r>
          </a:p>
          <a:p>
            <a:pPr lvl="1"/>
            <a:endParaRPr lang="en-AU" dirty="0"/>
          </a:p>
          <a:p>
            <a:r>
              <a:rPr lang="en-AU" dirty="0"/>
              <a:t>From now on in lectures </a:t>
            </a:r>
            <a:r>
              <a:rPr lang="en-AU" dirty="0" smtClean="0"/>
              <a:t>we </a:t>
            </a:r>
            <a:r>
              <a:rPr lang="en-AU" dirty="0"/>
              <a:t>will be demonstrating concepts in </a:t>
            </a:r>
            <a:r>
              <a:rPr lang="en-AU" dirty="0" err="1"/>
              <a:t>Pseudocode</a:t>
            </a:r>
            <a:r>
              <a:rPr lang="en-AU" dirty="0"/>
              <a:t>, so make sure you become familiar with </a:t>
            </a:r>
            <a:r>
              <a:rPr lang="en-AU" dirty="0" smtClean="0"/>
              <a:t>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765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References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323851" y="1203325"/>
            <a:ext cx="7272485" cy="3384550"/>
          </a:xfrm>
        </p:spPr>
        <p:txBody>
          <a:bodyPr>
            <a:normAutofit fontScale="85000" lnSpcReduction="10000"/>
          </a:bodyPr>
          <a:lstStyle/>
          <a:p>
            <a:r>
              <a:rPr lang="en-AU" dirty="0" err="1"/>
              <a:t>Gilberg</a:t>
            </a:r>
            <a:r>
              <a:rPr lang="en-AU" dirty="0"/>
              <a:t>, R &amp; </a:t>
            </a:r>
            <a:r>
              <a:rPr lang="en-AU" dirty="0" err="1"/>
              <a:t>Forouzan</a:t>
            </a:r>
            <a:r>
              <a:rPr lang="en-AU" dirty="0"/>
              <a:t>, B, 2001, </a:t>
            </a:r>
            <a:r>
              <a:rPr lang="en-AU" i="1" dirty="0"/>
              <a:t>Data Structures: A </a:t>
            </a:r>
            <a:r>
              <a:rPr lang="en-AU" i="1" dirty="0" err="1"/>
              <a:t>Pseudocode</a:t>
            </a:r>
            <a:r>
              <a:rPr lang="en-AU" i="1" dirty="0"/>
              <a:t> Approach with C++</a:t>
            </a:r>
            <a:r>
              <a:rPr lang="en-AU" dirty="0"/>
              <a:t>, Thomson </a:t>
            </a:r>
            <a:r>
              <a:rPr lang="en-AU" dirty="0" smtClean="0"/>
              <a:t>Learning</a:t>
            </a:r>
          </a:p>
          <a:p>
            <a:pPr lvl="1"/>
            <a:endParaRPr lang="en-AU" dirty="0" smtClean="0"/>
          </a:p>
          <a:p>
            <a:r>
              <a:rPr lang="en-AU" dirty="0" err="1"/>
              <a:t>Dalbey</a:t>
            </a:r>
            <a:r>
              <a:rPr lang="en-AU" dirty="0"/>
              <a:t>, J 2003, </a:t>
            </a:r>
            <a:r>
              <a:rPr lang="en-AU" i="1" dirty="0" err="1"/>
              <a:t>Pseudocode</a:t>
            </a:r>
            <a:r>
              <a:rPr lang="en-AU" i="1" dirty="0"/>
              <a:t> Standard</a:t>
            </a:r>
            <a:r>
              <a:rPr lang="en-AU" dirty="0"/>
              <a:t>, California Polytechnic State </a:t>
            </a:r>
            <a:r>
              <a:rPr lang="en-AU" dirty="0" smtClean="0"/>
              <a:t>University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http://users.csc.calpoly.edu/~jdalbey/SWE/pdl_std.html</a:t>
            </a:r>
            <a:r>
              <a:rPr lang="en-AU" dirty="0"/>
              <a:t> </a:t>
            </a:r>
          </a:p>
          <a:p>
            <a:endParaRPr lang="en-AU" dirty="0" smtClean="0"/>
          </a:p>
          <a:p>
            <a:r>
              <a:rPr lang="en-AU" dirty="0" smtClean="0"/>
              <a:t>McConnell, S, 2004, </a:t>
            </a:r>
            <a:r>
              <a:rPr lang="en-AU" i="1" dirty="0" smtClean="0"/>
              <a:t>Code Complete (Second Edition)</a:t>
            </a:r>
            <a:r>
              <a:rPr lang="en-AU" dirty="0" smtClean="0"/>
              <a:t>, Microsoft Press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462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Contents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8064896" cy="33944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Planning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Representing Programs Without Code</a:t>
            </a:r>
          </a:p>
          <a:p>
            <a:pPr lvl="1"/>
            <a:endParaRPr lang="en-AU" dirty="0" smtClean="0"/>
          </a:p>
          <a:p>
            <a:r>
              <a:rPr lang="en-AU" dirty="0" err="1" smtClean="0"/>
              <a:t>Pseudocode</a:t>
            </a:r>
            <a:endParaRPr lang="en-AU" dirty="0" smtClean="0"/>
          </a:p>
          <a:p>
            <a:pPr lvl="1"/>
            <a:endParaRPr lang="en-AU" dirty="0" smtClean="0"/>
          </a:p>
          <a:p>
            <a:r>
              <a:rPr lang="en-AU" dirty="0" err="1" smtClean="0"/>
              <a:t>Pseudocode</a:t>
            </a:r>
            <a:r>
              <a:rPr lang="en-AU" dirty="0" smtClean="0"/>
              <a:t> Keywords</a:t>
            </a:r>
          </a:p>
          <a:p>
            <a:pPr lvl="1"/>
            <a:r>
              <a:rPr lang="en-AU" dirty="0" smtClean="0"/>
              <a:t>Conditional Statements</a:t>
            </a:r>
          </a:p>
          <a:p>
            <a:pPr lvl="1"/>
            <a:r>
              <a:rPr lang="en-AU" dirty="0" smtClean="0"/>
              <a:t>Loops</a:t>
            </a:r>
          </a:p>
          <a:p>
            <a:pPr lvl="1"/>
            <a:r>
              <a:rPr lang="en-AU" dirty="0" smtClean="0"/>
              <a:t>Variables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2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88832" cy="33944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So far the programs we’ve been creating have been relatively </a:t>
            </a:r>
            <a:r>
              <a:rPr lang="en-AU" dirty="0" smtClean="0"/>
              <a:t>simple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As we start to solve more complex problems we will need to take a bit more time to plan out the </a:t>
            </a:r>
            <a:r>
              <a:rPr lang="en-AU" dirty="0" smtClean="0"/>
              <a:t>solutions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6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Representing </a:t>
            </a:r>
            <a:r>
              <a:rPr lang="en-AU" dirty="0" smtClean="0"/>
              <a:t>Programs Without Code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88832" cy="33944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AU" dirty="0"/>
              <a:t>We need a way to represent the solutions to problems without just writing out the </a:t>
            </a:r>
            <a:r>
              <a:rPr lang="en-AU" dirty="0" smtClean="0"/>
              <a:t>code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Doing this helps you find issues in your solution before you begin to </a:t>
            </a:r>
            <a:r>
              <a:rPr lang="en-AU" dirty="0" smtClean="0"/>
              <a:t>program</a:t>
            </a:r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And it is a good way to communicate the solution to non-programmers, other team mates and other </a:t>
            </a:r>
            <a:r>
              <a:rPr lang="en-AU" dirty="0" smtClean="0"/>
              <a:t>programmers.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30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Representing Programs - Structured English</a:t>
            </a: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3568" y="1419622"/>
            <a:ext cx="3577319" cy="26709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300" b="1" dirty="0" smtClean="0">
                <a:latin typeface="Calibri" pitchFamily="34" charset="0"/>
              </a:rPr>
              <a:t>1. </a:t>
            </a:r>
            <a:r>
              <a:rPr lang="en-AU" sz="2300" dirty="0" smtClean="0">
                <a:latin typeface="Calibri" pitchFamily="34" charset="0"/>
              </a:rPr>
              <a:t>Ask player for column.</a:t>
            </a:r>
          </a:p>
          <a:p>
            <a:pPr marL="0" indent="0">
              <a:buNone/>
            </a:pPr>
            <a:r>
              <a:rPr lang="en-AU" sz="2300" b="1" dirty="0" smtClean="0">
                <a:latin typeface="Calibri" pitchFamily="34" charset="0"/>
              </a:rPr>
              <a:t>2. </a:t>
            </a:r>
            <a:r>
              <a:rPr lang="en-AU" sz="2300" dirty="0" smtClean="0">
                <a:latin typeface="Calibri" pitchFamily="34" charset="0"/>
              </a:rPr>
              <a:t>Read column.</a:t>
            </a:r>
          </a:p>
          <a:p>
            <a:pPr marL="0" indent="0">
              <a:buNone/>
            </a:pPr>
            <a:r>
              <a:rPr lang="en-AU" sz="2300" b="1" dirty="0" smtClean="0">
                <a:latin typeface="Calibri" pitchFamily="34" charset="0"/>
              </a:rPr>
              <a:t>3. </a:t>
            </a:r>
            <a:r>
              <a:rPr lang="en-AU" sz="2300" dirty="0" smtClean="0">
                <a:latin typeface="Calibri" pitchFamily="34" charset="0"/>
              </a:rPr>
              <a:t>If column full, go back to step 1.</a:t>
            </a:r>
          </a:p>
          <a:p>
            <a:pPr marL="0" indent="0">
              <a:buNone/>
            </a:pPr>
            <a:r>
              <a:rPr lang="en-AU" sz="2300" b="1" dirty="0" smtClean="0">
                <a:latin typeface="Calibri" pitchFamily="34" charset="0"/>
              </a:rPr>
              <a:t>4. </a:t>
            </a:r>
            <a:r>
              <a:rPr lang="en-AU" sz="2300" dirty="0" smtClean="0">
                <a:latin typeface="Calibri" pitchFamily="34" charset="0"/>
              </a:rPr>
              <a:t>Check height of highest marker in selected column.</a:t>
            </a:r>
          </a:p>
          <a:p>
            <a:pPr marL="0" indent="0">
              <a:buNone/>
            </a:pPr>
            <a:r>
              <a:rPr lang="en-AU" sz="2300" b="1" dirty="0" smtClean="0">
                <a:latin typeface="Calibri" pitchFamily="34" charset="0"/>
              </a:rPr>
              <a:t>5. </a:t>
            </a:r>
            <a:r>
              <a:rPr lang="en-AU" sz="2300" dirty="0" smtClean="0">
                <a:latin typeface="Calibri" pitchFamily="34" charset="0"/>
              </a:rPr>
              <a:t>Place new marker above current highest.</a:t>
            </a:r>
          </a:p>
          <a:p>
            <a:pPr marL="0" indent="0">
              <a:buNone/>
            </a:pPr>
            <a:r>
              <a:rPr lang="en-AU" sz="2300" b="1" dirty="0" smtClean="0">
                <a:latin typeface="Calibri" pitchFamily="34" charset="0"/>
              </a:rPr>
              <a:t>6. </a:t>
            </a:r>
            <a:r>
              <a:rPr lang="en-AU" sz="2300" dirty="0" smtClean="0">
                <a:latin typeface="Calibri" pitchFamily="34" charset="0"/>
              </a:rPr>
              <a:t>Check for a winner.</a:t>
            </a:r>
          </a:p>
          <a:p>
            <a:pPr marL="0" indent="0">
              <a:buNone/>
            </a:pPr>
            <a:r>
              <a:rPr lang="en-AU" sz="2300" b="1" dirty="0" smtClean="0">
                <a:latin typeface="Calibri" pitchFamily="34" charset="0"/>
              </a:rPr>
              <a:t>7. </a:t>
            </a:r>
            <a:r>
              <a:rPr lang="en-AU" sz="2300" dirty="0" smtClean="0">
                <a:latin typeface="Calibri" pitchFamily="34" charset="0"/>
              </a:rPr>
              <a:t>If no winner, repeat steps 1 – 6 for other player.</a:t>
            </a:r>
          </a:p>
          <a:p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995686"/>
            <a:ext cx="3456384" cy="131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91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Representing Algorithms - Flowcharts</a:t>
            </a:r>
            <a:endParaRPr lang="en-AU" dirty="0"/>
          </a:p>
        </p:txBody>
      </p:sp>
      <p:sp>
        <p:nvSpPr>
          <p:cNvPr id="10" name="Rounded Rectangle 9"/>
          <p:cNvSpPr/>
          <p:nvPr/>
        </p:nvSpPr>
        <p:spPr>
          <a:xfrm>
            <a:off x="1252434" y="1272143"/>
            <a:ext cx="972108" cy="37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dirty="0" smtClean="0"/>
              <a:t>Start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698241" y="2026337"/>
            <a:ext cx="2080494" cy="43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200" dirty="0" smtClean="0"/>
              <a:t>Ask player for column number</a:t>
            </a:r>
            <a:endParaRPr lang="en-AU" sz="1200" dirty="0"/>
          </a:p>
        </p:txBody>
      </p:sp>
      <p:sp>
        <p:nvSpPr>
          <p:cNvPr id="14" name="Parallelogram 13"/>
          <p:cNvSpPr/>
          <p:nvPr/>
        </p:nvSpPr>
        <p:spPr>
          <a:xfrm>
            <a:off x="833308" y="2725222"/>
            <a:ext cx="1810697" cy="37100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dirty="0" smtClean="0"/>
              <a:t>Read column</a:t>
            </a:r>
            <a:endParaRPr lang="en-AU" dirty="0"/>
          </a:p>
        </p:txBody>
      </p:sp>
      <p:sp>
        <p:nvSpPr>
          <p:cNvPr id="15" name="Diamond 14"/>
          <p:cNvSpPr/>
          <p:nvPr/>
        </p:nvSpPr>
        <p:spPr>
          <a:xfrm>
            <a:off x="3408640" y="1728245"/>
            <a:ext cx="1008112" cy="102663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200" dirty="0" smtClean="0"/>
              <a:t>Column full?</a:t>
            </a:r>
            <a:endParaRPr lang="en-AU" sz="1200" dirty="0"/>
          </a:p>
        </p:txBody>
      </p:sp>
      <p:sp>
        <p:nvSpPr>
          <p:cNvPr id="16" name="Rectangle 15"/>
          <p:cNvSpPr/>
          <p:nvPr/>
        </p:nvSpPr>
        <p:spPr>
          <a:xfrm>
            <a:off x="5076056" y="2055043"/>
            <a:ext cx="1814684" cy="37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200" dirty="0" smtClean="0"/>
              <a:t>Check height of highest marker in selected column</a:t>
            </a:r>
            <a:endParaRPr lang="en-AU" sz="1200" dirty="0"/>
          </a:p>
        </p:txBody>
      </p:sp>
      <p:sp>
        <p:nvSpPr>
          <p:cNvPr id="17" name="Rectangle 16"/>
          <p:cNvSpPr/>
          <p:nvPr/>
        </p:nvSpPr>
        <p:spPr>
          <a:xfrm>
            <a:off x="5096141" y="2685693"/>
            <a:ext cx="1785535" cy="369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200" dirty="0" smtClean="0"/>
              <a:t>Place new marker above current highest</a:t>
            </a:r>
            <a:endParaRPr lang="en-AU" sz="1200" dirty="0"/>
          </a:p>
        </p:txBody>
      </p:sp>
      <p:sp>
        <p:nvSpPr>
          <p:cNvPr id="18" name="Diamond 17"/>
          <p:cNvSpPr/>
          <p:nvPr/>
        </p:nvSpPr>
        <p:spPr>
          <a:xfrm>
            <a:off x="5403088" y="3291830"/>
            <a:ext cx="1171591" cy="11931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sz="1200" dirty="0" smtClean="0"/>
              <a:t>Is there a winner?</a:t>
            </a:r>
            <a:endParaRPr lang="en-AU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7119045" y="3687441"/>
            <a:ext cx="967584" cy="3725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AU" dirty="0" smtClean="0"/>
              <a:t>End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0" idx="2"/>
            <a:endCxn id="13" idx="0"/>
          </p:cNvCxnSpPr>
          <p:nvPr/>
        </p:nvCxnSpPr>
        <p:spPr>
          <a:xfrm>
            <a:off x="1738488" y="1646471"/>
            <a:ext cx="0" cy="37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738488" y="2456784"/>
            <a:ext cx="169" cy="26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4" idx="2"/>
            <a:endCxn id="15" idx="2"/>
          </p:cNvCxnSpPr>
          <p:nvPr/>
        </p:nvCxnSpPr>
        <p:spPr>
          <a:xfrm flipV="1">
            <a:off x="2597629" y="2754877"/>
            <a:ext cx="1315067" cy="155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1"/>
            <a:endCxn id="13" idx="3"/>
          </p:cNvCxnSpPr>
          <p:nvPr/>
        </p:nvCxnSpPr>
        <p:spPr>
          <a:xfrm flipH="1">
            <a:off x="2778735" y="2241561"/>
            <a:ext cx="629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7" idx="0"/>
          </p:cNvCxnSpPr>
          <p:nvPr/>
        </p:nvCxnSpPr>
        <p:spPr>
          <a:xfrm>
            <a:off x="5983398" y="2430495"/>
            <a:ext cx="5511" cy="25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7" idx="2"/>
            <a:endCxn id="18" idx="0"/>
          </p:cNvCxnSpPr>
          <p:nvPr/>
        </p:nvCxnSpPr>
        <p:spPr>
          <a:xfrm flipH="1">
            <a:off x="5988884" y="3055114"/>
            <a:ext cx="25" cy="236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3"/>
            <a:endCxn id="19" idx="1"/>
          </p:cNvCxnSpPr>
          <p:nvPr/>
        </p:nvCxnSpPr>
        <p:spPr>
          <a:xfrm flipV="1">
            <a:off x="6574679" y="3873734"/>
            <a:ext cx="544366" cy="1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1"/>
            <a:endCxn id="13" idx="1"/>
          </p:cNvCxnSpPr>
          <p:nvPr/>
        </p:nvCxnSpPr>
        <p:spPr>
          <a:xfrm rot="10800000">
            <a:off x="698242" y="2241561"/>
            <a:ext cx="4704847" cy="1646826"/>
          </a:xfrm>
          <a:prstGeom prst="bentConnector3">
            <a:avLst>
              <a:gd name="adj1" fmla="val 104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054502" y="1998740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Yes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1744" y="1998740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No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516216" y="3632125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Yes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041436" y="363212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chemeClr val="bg1"/>
                </a:solidFill>
              </a:rPr>
              <a:t>No</a:t>
            </a:r>
            <a:endParaRPr lang="en-AU" sz="1400" dirty="0">
              <a:solidFill>
                <a:schemeClr val="bg1"/>
              </a:solidFill>
            </a:endParaRPr>
          </a:p>
        </p:txBody>
      </p:sp>
      <p:cxnSp>
        <p:nvCxnSpPr>
          <p:cNvPr id="81" name="Straight Arrow Connector 80"/>
          <p:cNvCxnSpPr>
            <a:stCxn id="15" idx="3"/>
            <a:endCxn id="16" idx="1"/>
          </p:cNvCxnSpPr>
          <p:nvPr/>
        </p:nvCxnSpPr>
        <p:spPr>
          <a:xfrm>
            <a:off x="4416752" y="2241561"/>
            <a:ext cx="659304" cy="1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3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Pseudocode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488832" cy="339447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AU" dirty="0"/>
              <a:t>Half way between structured English and </a:t>
            </a:r>
            <a:r>
              <a:rPr lang="en-AU" dirty="0" smtClean="0"/>
              <a:t>code</a:t>
            </a:r>
          </a:p>
          <a:p>
            <a:pPr lvl="1"/>
            <a:endParaRPr lang="en-AU" dirty="0"/>
          </a:p>
          <a:p>
            <a:r>
              <a:rPr lang="en-AU" dirty="0"/>
              <a:t>Not specific to any programming </a:t>
            </a:r>
            <a:r>
              <a:rPr lang="en-AU" dirty="0" smtClean="0"/>
              <a:t>language</a:t>
            </a:r>
          </a:p>
          <a:p>
            <a:pPr lvl="1"/>
            <a:endParaRPr lang="en-AU" dirty="0"/>
          </a:p>
          <a:p>
            <a:r>
              <a:rPr lang="en-AU" dirty="0"/>
              <a:t>Similar to writing code, but simpler and </a:t>
            </a:r>
            <a:r>
              <a:rPr lang="en-AU" dirty="0" smtClean="0"/>
              <a:t>informal</a:t>
            </a:r>
          </a:p>
          <a:p>
            <a:pPr lvl="1"/>
            <a:endParaRPr lang="en-AU" dirty="0"/>
          </a:p>
          <a:p>
            <a:r>
              <a:rPr lang="en-AU" dirty="0"/>
              <a:t>No need to worry about syntax, focus on </a:t>
            </a:r>
            <a:r>
              <a:rPr lang="en-AU" dirty="0" smtClean="0"/>
              <a:t>logic.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100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Pseudocode</a:t>
            </a:r>
            <a:r>
              <a:rPr lang="en-AU" dirty="0" smtClean="0"/>
              <a:t> Example</a:t>
            </a:r>
            <a:endParaRPr lang="en-AU" dirty="0"/>
          </a:p>
        </p:txBody>
      </p:sp>
      <p:sp>
        <p:nvSpPr>
          <p:cNvPr id="6" name="Rounded Rectangle 5"/>
          <p:cNvSpPr/>
          <p:nvPr/>
        </p:nvSpPr>
        <p:spPr>
          <a:xfrm>
            <a:off x="611560" y="1063228"/>
            <a:ext cx="5615326" cy="3825751"/>
          </a:xfrm>
          <a:prstGeom prst="roundRect">
            <a:avLst>
              <a:gd name="adj" fmla="val 8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bIns="288000" rtlCol="0" anchor="ctr"/>
          <a:lstStyle/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b="1" dirty="0"/>
              <a:t>SET</a:t>
            </a:r>
            <a:r>
              <a:rPr lang="en-AU" sz="1600" dirty="0"/>
              <a:t> won to false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b="1" dirty="0"/>
              <a:t>WHILE</a:t>
            </a:r>
            <a:r>
              <a:rPr lang="en-AU" sz="1600" dirty="0"/>
              <a:t> not won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</a:t>
            </a:r>
            <a:r>
              <a:rPr lang="en-AU" sz="1600" b="1" dirty="0" smtClean="0"/>
              <a:t>SET</a:t>
            </a:r>
            <a:r>
              <a:rPr lang="en-AU" sz="1600" dirty="0" smtClean="0"/>
              <a:t> </a:t>
            </a:r>
            <a:r>
              <a:rPr lang="en-AU" sz="1600" dirty="0" err="1"/>
              <a:t>columnNumber</a:t>
            </a:r>
            <a:r>
              <a:rPr lang="en-AU" sz="1600" dirty="0"/>
              <a:t> to 0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</a:t>
            </a:r>
            <a:r>
              <a:rPr lang="en-AU" sz="1600" b="1" dirty="0"/>
              <a:t>WHILE</a:t>
            </a:r>
            <a:r>
              <a:rPr lang="en-AU" sz="1600" dirty="0"/>
              <a:t> </a:t>
            </a:r>
            <a:r>
              <a:rPr lang="en-AU" sz="1600" dirty="0" err="1"/>
              <a:t>columnNumber</a:t>
            </a:r>
            <a:r>
              <a:rPr lang="en-AU" sz="1600" dirty="0"/>
              <a:t> is full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	</a:t>
            </a:r>
            <a:r>
              <a:rPr lang="en-AU" sz="1600" b="1" dirty="0"/>
              <a:t>PRINT</a:t>
            </a:r>
            <a:r>
              <a:rPr lang="en-AU" sz="1600" dirty="0"/>
              <a:t> “Enter column # in which to drop piece”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	</a:t>
            </a:r>
            <a:r>
              <a:rPr lang="en-AU" sz="1600" b="1" dirty="0"/>
              <a:t>READ</a:t>
            </a:r>
            <a:r>
              <a:rPr lang="en-AU" sz="1600" dirty="0"/>
              <a:t> </a:t>
            </a:r>
            <a:r>
              <a:rPr lang="en-AU" sz="1600" dirty="0" err="1"/>
              <a:t>columnNumber</a:t>
            </a:r>
            <a:endParaRPr lang="en-AU" sz="1600" dirty="0"/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</a:t>
            </a:r>
            <a:r>
              <a:rPr lang="en-AU" sz="1600" b="1" dirty="0"/>
              <a:t>ENDWHILE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Find highest existing marker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Place marker in </a:t>
            </a:r>
            <a:r>
              <a:rPr lang="en-AU" sz="1600" dirty="0" err="1"/>
              <a:t>columnNumber</a:t>
            </a:r>
            <a:endParaRPr lang="en-AU" sz="1600" dirty="0"/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</a:t>
            </a:r>
            <a:r>
              <a:rPr lang="en-AU" sz="1600" b="1" dirty="0"/>
              <a:t>WRITE</a:t>
            </a:r>
            <a:r>
              <a:rPr lang="en-AU" sz="1600" dirty="0"/>
              <a:t> board to screen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Check for winner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</a:t>
            </a:r>
            <a:r>
              <a:rPr lang="en-AU" sz="1600" b="1" dirty="0"/>
              <a:t>IF</a:t>
            </a:r>
            <a:r>
              <a:rPr lang="en-AU" sz="1600" dirty="0"/>
              <a:t> there is a winner THEN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	</a:t>
            </a:r>
            <a:r>
              <a:rPr lang="en-AU" sz="1600" b="1" dirty="0"/>
              <a:t>SET</a:t>
            </a:r>
            <a:r>
              <a:rPr lang="en-AU" sz="1600" dirty="0"/>
              <a:t> won to true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dirty="0"/>
              <a:t>	</a:t>
            </a:r>
            <a:r>
              <a:rPr lang="en-AU" sz="1600" b="1" dirty="0"/>
              <a:t>ENDIF</a:t>
            </a:r>
          </a:p>
          <a:p>
            <a:pPr>
              <a:tabLst>
                <a:tab pos="541338" algn="l"/>
                <a:tab pos="1076325" algn="l"/>
                <a:tab pos="1617663" algn="l"/>
              </a:tabLst>
            </a:pPr>
            <a:r>
              <a:rPr lang="en-AU" sz="1600" b="1" dirty="0"/>
              <a:t>ENDWHILE</a:t>
            </a:r>
          </a:p>
        </p:txBody>
      </p:sp>
    </p:spTree>
    <p:extLst>
      <p:ext uri="{BB962C8B-B14F-4D97-AF65-F5344CB8AC3E}">
        <p14:creationId xmlns:p14="http://schemas.microsoft.com/office/powerpoint/2010/main" val="299647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Pseudocode</a:t>
            </a:r>
            <a:r>
              <a:rPr lang="en-AU" dirty="0"/>
              <a:t> </a:t>
            </a:r>
            <a:r>
              <a:rPr lang="en-AU" dirty="0" smtClean="0"/>
              <a:t>Keywords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23528" y="1200151"/>
            <a:ext cx="7344816" cy="33944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AU" dirty="0"/>
              <a:t>Though there is no official syntax or standard, there are some common words that are used: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solidFill>
                  <a:srgbClr val="FFFF00"/>
                </a:solidFill>
              </a:rPr>
              <a:t>Input</a:t>
            </a:r>
            <a:r>
              <a:rPr lang="en-AU" dirty="0"/>
              <a:t>: READ, OBTAIN, GET</a:t>
            </a:r>
          </a:p>
          <a:p>
            <a:pPr lvl="1"/>
            <a:r>
              <a:rPr lang="en-AU" dirty="0">
                <a:solidFill>
                  <a:srgbClr val="FFFF00"/>
                </a:solidFill>
              </a:rPr>
              <a:t>Output</a:t>
            </a:r>
            <a:r>
              <a:rPr lang="en-AU" dirty="0"/>
              <a:t>: PRINT, DISPLAY, SHOW</a:t>
            </a:r>
          </a:p>
          <a:p>
            <a:pPr lvl="1"/>
            <a:r>
              <a:rPr lang="en-AU" dirty="0">
                <a:solidFill>
                  <a:srgbClr val="FFFF00"/>
                </a:solidFill>
              </a:rPr>
              <a:t>Initialise</a:t>
            </a:r>
            <a:r>
              <a:rPr lang="en-AU" dirty="0"/>
              <a:t>: SET, INIT</a:t>
            </a:r>
          </a:p>
          <a:p>
            <a:pPr lvl="1"/>
            <a:r>
              <a:rPr lang="en-AU" dirty="0">
                <a:solidFill>
                  <a:srgbClr val="FFFF00"/>
                </a:solidFill>
              </a:rPr>
              <a:t>Add one</a:t>
            </a:r>
            <a:r>
              <a:rPr lang="en-AU" dirty="0"/>
              <a:t>: INCREMENT</a:t>
            </a:r>
          </a:p>
          <a:p>
            <a:pPr lvl="1"/>
            <a:r>
              <a:rPr lang="en-AU" dirty="0">
                <a:solidFill>
                  <a:srgbClr val="FFFF00"/>
                </a:solidFill>
              </a:rPr>
              <a:t>Mathematical and logical operators</a:t>
            </a:r>
            <a:r>
              <a:rPr lang="en-AU" dirty="0"/>
              <a:t>: ADD, SUBTRACT, AND, OR, NOT, etc.</a:t>
            </a:r>
          </a:p>
        </p:txBody>
      </p:sp>
    </p:spTree>
    <p:extLst>
      <p:ext uri="{BB962C8B-B14F-4D97-AF65-F5344CB8AC3E}">
        <p14:creationId xmlns:p14="http://schemas.microsoft.com/office/powerpoint/2010/main" val="299534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</TotalTime>
  <Words>557</Words>
  <Application>Microsoft Office PowerPoint</Application>
  <PresentationFormat>On-screen Show (16:9)</PresentationFormat>
  <Paragraphs>121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Pseudocode</vt:lpstr>
      <vt:lpstr>Contents</vt:lpstr>
      <vt:lpstr>Planning</vt:lpstr>
      <vt:lpstr>Representing Programs Without Code</vt:lpstr>
      <vt:lpstr>Representing Programs - Structured English</vt:lpstr>
      <vt:lpstr>Representing Algorithms - Flowcharts</vt:lpstr>
      <vt:lpstr>Pseudocode</vt:lpstr>
      <vt:lpstr>Pseudocode Example</vt:lpstr>
      <vt:lpstr>Pseudocode Keywords</vt:lpstr>
      <vt:lpstr>Conditional Statements</vt:lpstr>
      <vt:lpstr>Loops</vt:lpstr>
      <vt:lpstr>Variables</vt:lpstr>
      <vt:lpstr>Example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</dc:creator>
  <cp:lastModifiedBy>Jeff Cotter</cp:lastModifiedBy>
  <cp:revision>39</cp:revision>
  <dcterms:created xsi:type="dcterms:W3CDTF">2014-07-14T04:04:52Z</dcterms:created>
  <dcterms:modified xsi:type="dcterms:W3CDTF">2016-04-12T00:37:37Z</dcterms:modified>
</cp:coreProperties>
</file>