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33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05/02/2016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Strings are objects that represent sequences of characters.</a:t>
            </a:r>
            <a:r>
              <a:rPr lang="en-AU" dirty="0" smtClean="0"/>
              <a:t/>
            </a:r>
            <a:br>
              <a:rPr lang="en-AU" dirty="0" smtClean="0"/>
            </a:br>
            <a:endParaRPr lang="en-AU" dirty="0" smtClean="0"/>
          </a:p>
          <a:p>
            <a:r>
              <a:rPr lang="en-AU" sz="1200" b="0" i="0" kern="1200" dirty="0" smtClean="0">
                <a:solidFill>
                  <a:schemeClr val="tx1"/>
                </a:solidFill>
                <a:effectLst/>
                <a:latin typeface="+mn-lt"/>
                <a:ea typeface="+mn-ea"/>
                <a:cs typeface="+mn-cs"/>
              </a:rPr>
              <a:t>C++ provides a simple, safe alternative to using char*s to handle strings. The C++ string class, part of the </a:t>
            </a:r>
            <a:r>
              <a:rPr lang="en-AU" sz="1200" b="0" i="0" kern="1200" dirty="0" err="1" smtClean="0">
                <a:solidFill>
                  <a:schemeClr val="tx1"/>
                </a:solidFill>
                <a:effectLst/>
                <a:latin typeface="+mn-lt"/>
                <a:ea typeface="+mn-ea"/>
                <a:cs typeface="+mn-cs"/>
              </a:rPr>
              <a:t>std</a:t>
            </a:r>
            <a:r>
              <a:rPr lang="en-AU" sz="1200" b="0" i="0" kern="1200" dirty="0" smtClean="0">
                <a:solidFill>
                  <a:schemeClr val="tx1"/>
                </a:solidFill>
                <a:effectLst/>
                <a:latin typeface="+mn-lt"/>
                <a:ea typeface="+mn-ea"/>
                <a:cs typeface="+mn-cs"/>
              </a:rPr>
              <a:t> namespace, allows you to manipulate strings safely. </a:t>
            </a:r>
            <a:endParaRPr lang="en-US" dirty="0" smtClean="0"/>
          </a:p>
          <a:p>
            <a:endParaRPr lang="en-AU" dirty="0" smtClean="0"/>
          </a:p>
          <a:p>
            <a:r>
              <a:rPr lang="en-AU" dirty="0" smtClean="0"/>
              <a:t>The standard string class provides support for such objects with an interface similar to that of a standard container (array, vector, </a:t>
            </a:r>
            <a:r>
              <a:rPr lang="en-AU" dirty="0" err="1" smtClean="0"/>
              <a:t>etc</a:t>
            </a:r>
            <a:r>
              <a:rPr lang="en-AU" dirty="0" smtClean="0"/>
              <a:t>) of bytes, but adding features specifically designed to operate with strings of single-byte characters.</a:t>
            </a:r>
          </a:p>
          <a:p>
            <a:endParaRPr lang="en-US" dirty="0" smtClean="0"/>
          </a:p>
          <a:p>
            <a:r>
              <a:rPr lang="en-AU" dirty="0" smtClean="0"/>
              <a:t>The string class is an instantiation of the </a:t>
            </a:r>
            <a:r>
              <a:rPr lang="en-AU" dirty="0" err="1" smtClean="0"/>
              <a:t>basic_string</a:t>
            </a:r>
            <a:r>
              <a:rPr lang="en-AU" dirty="0" smtClean="0"/>
              <a:t> class template that uses char (i.e., bytes) as its character type. For</a:t>
            </a:r>
            <a:r>
              <a:rPr lang="en-AU" baseline="0" dirty="0" smtClean="0"/>
              <a:t> our purposes the standard string class is going to suit our needs very nicely, but this may not always be the case. </a:t>
            </a:r>
            <a:r>
              <a:rPr lang="en-AU" sz="1200" b="0" i="0" kern="1200" dirty="0" smtClean="0">
                <a:solidFill>
                  <a:schemeClr val="tx1"/>
                </a:solidFill>
                <a:effectLst/>
                <a:latin typeface="+mn-lt"/>
                <a:ea typeface="+mn-ea"/>
                <a:cs typeface="+mn-cs"/>
              </a:rPr>
              <a:t> In particular, if you need support for a different character set or wide characters, you may want something a bit different. For this, you can take advantage of the </a:t>
            </a:r>
            <a:r>
              <a:rPr lang="en-AU" sz="1200" b="0" i="0" kern="1200" dirty="0" err="1" smtClean="0">
                <a:solidFill>
                  <a:schemeClr val="tx1"/>
                </a:solidFill>
                <a:effectLst/>
                <a:latin typeface="+mn-lt"/>
                <a:ea typeface="+mn-ea"/>
                <a:cs typeface="+mn-cs"/>
              </a:rPr>
              <a:t>basic_string</a:t>
            </a:r>
            <a:r>
              <a:rPr lang="en-AU" sz="1200" b="0" i="0" kern="1200" dirty="0" smtClean="0">
                <a:solidFill>
                  <a:schemeClr val="tx1"/>
                </a:solidFill>
                <a:effectLst/>
                <a:latin typeface="+mn-lt"/>
                <a:ea typeface="+mn-ea"/>
                <a:cs typeface="+mn-cs"/>
              </a:rPr>
              <a:t> template, from which string itself is derived.</a:t>
            </a:r>
          </a:p>
          <a:p>
            <a:r>
              <a:rPr lang="en-US" sz="1200" b="0" i="0" kern="1200" dirty="0" smtClean="0">
                <a:solidFill>
                  <a:schemeClr val="tx1"/>
                </a:solidFill>
                <a:effectLst/>
                <a:latin typeface="+mn-lt"/>
                <a:ea typeface="+mn-ea"/>
                <a:cs typeface="+mn-cs"/>
              </a:rPr>
              <a:t>For now, the</a:t>
            </a:r>
            <a:r>
              <a:rPr lang="en-US" sz="1200" b="0" i="0" kern="1200" baseline="0" dirty="0" smtClean="0">
                <a:solidFill>
                  <a:schemeClr val="tx1"/>
                </a:solidFill>
                <a:effectLst/>
                <a:latin typeface="+mn-lt"/>
                <a:ea typeface="+mn-ea"/>
                <a:cs typeface="+mn-cs"/>
              </a:rPr>
              <a:t> class hierarchy of the string class is not something we’ll be concerned with.</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 mention the </a:t>
            </a:r>
            <a:r>
              <a:rPr lang="en-US" sz="1200" b="0" i="0" kern="1200" baseline="0" dirty="0" err="1" smtClean="0">
                <a:solidFill>
                  <a:schemeClr val="tx1"/>
                </a:solidFill>
                <a:effectLst/>
                <a:latin typeface="+mn-lt"/>
                <a:ea typeface="+mn-ea"/>
                <a:cs typeface="+mn-cs"/>
              </a:rPr>
              <a:t>basic_string</a:t>
            </a:r>
            <a:r>
              <a:rPr lang="en-US" sz="1200" b="0" i="0" kern="1200" baseline="0" dirty="0" smtClean="0">
                <a:solidFill>
                  <a:schemeClr val="tx1"/>
                </a:solidFill>
                <a:effectLst/>
                <a:latin typeface="+mn-lt"/>
                <a:ea typeface="+mn-ea"/>
                <a:cs typeface="+mn-cs"/>
              </a:rPr>
              <a:t> class here to highlight the fact that it is not possible to get your string working with </a:t>
            </a:r>
            <a:r>
              <a:rPr lang="en-US" sz="1200" b="0" i="0" kern="1200" baseline="0" dirty="0" err="1" smtClean="0">
                <a:solidFill>
                  <a:schemeClr val="tx1"/>
                </a:solidFill>
                <a:effectLst/>
                <a:latin typeface="+mn-lt"/>
                <a:ea typeface="+mn-ea"/>
                <a:cs typeface="+mn-cs"/>
              </a:rPr>
              <a:t>multibyte</a:t>
            </a:r>
            <a:r>
              <a:rPr lang="en-US" sz="1200" b="0" i="0" kern="1200" baseline="0" dirty="0" smtClean="0">
                <a:solidFill>
                  <a:schemeClr val="tx1"/>
                </a:solidFill>
                <a:effectLst/>
                <a:latin typeface="+mn-lt"/>
                <a:ea typeface="+mn-ea"/>
                <a:cs typeface="+mn-cs"/>
              </a:rPr>
              <a:t> character sets. So using the string class to store characters from languages other than English (like Japanese) is next to impossible (not totally impossible, but near enough to it that you’d be better using something else).</a:t>
            </a:r>
          </a:p>
          <a:p>
            <a:endParaRPr lang="en-US" sz="1200" b="0" i="0" kern="1200" baseline="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3</a:t>
            </a:fld>
            <a:endParaRPr lang="en-AU"/>
          </a:p>
        </p:txBody>
      </p:sp>
    </p:spTree>
    <p:extLst>
      <p:ext uri="{BB962C8B-B14F-4D97-AF65-F5344CB8AC3E}">
        <p14:creationId xmlns:p14="http://schemas.microsoft.com/office/powerpoint/2010/main" val="319588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Strings can also be assigned to each other or appended together using the + operator</a:t>
            </a:r>
          </a:p>
          <a:p>
            <a:endParaRPr lang="en-US"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Naturally, the += operator is also defined! </a:t>
            </a:r>
          </a:p>
          <a:p>
            <a:r>
              <a:rPr lang="en-AU" sz="1200" b="0" i="0" kern="1200" dirty="0" smtClean="0">
                <a:solidFill>
                  <a:schemeClr val="tx1"/>
                </a:solidFill>
                <a:effectLst/>
                <a:latin typeface="+mn-lt"/>
                <a:ea typeface="+mn-ea"/>
                <a:cs typeface="+mn-cs"/>
              </a:rPr>
              <a:t>String concatenation will work as long as either of the two strings is a C++ string -- the other can be a static string or a char*.</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8</a:t>
            </a:fld>
            <a:endParaRPr lang="en-AU"/>
          </a:p>
        </p:txBody>
      </p:sp>
    </p:spTree>
    <p:extLst>
      <p:ext uri="{BB962C8B-B14F-4D97-AF65-F5344CB8AC3E}">
        <p14:creationId xmlns:p14="http://schemas.microsoft.com/office/powerpoint/2010/main" val="257267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One of the most confusing parts of using char*s as strings is that comparisons are tricky, requiring a special comparison function, and using tests such as == or &lt; don't mean what you'd expect. Fortunately, for C++ strings, all of the typical relational operators work as expected to compare either C++ strings or a C++ string and either a C string or a static string (i.e., "one in quotes"). </a:t>
            </a:r>
            <a:r>
              <a:rPr lang="en-AU" dirty="0" smtClean="0"/>
              <a:t/>
            </a:r>
            <a:br>
              <a:rPr lang="en-AU" dirty="0" smtClean="0"/>
            </a:b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9</a:t>
            </a:fld>
            <a:endParaRPr lang="en-AU"/>
          </a:p>
        </p:txBody>
      </p:sp>
    </p:spTree>
    <p:extLst>
      <p:ext uri="{BB962C8B-B14F-4D97-AF65-F5344CB8AC3E}">
        <p14:creationId xmlns:p14="http://schemas.microsoft.com/office/powerpoint/2010/main" val="1913752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strings are actually sequences, just like any other STL container, so you can use iterators to iterate over the contents of a string</a:t>
            </a:r>
            <a:endParaRPr lang="en-US" dirty="0" smtClean="0"/>
          </a:p>
          <a:p>
            <a:endParaRPr lang="en-US" dirty="0" smtClean="0"/>
          </a:p>
          <a:p>
            <a:r>
              <a:rPr lang="en-US" dirty="0" smtClean="0"/>
              <a:t>Students</a:t>
            </a:r>
            <a:r>
              <a:rPr lang="en-US" baseline="0" dirty="0" smtClean="0"/>
              <a:t> may not have covered iterators yet:</a:t>
            </a:r>
          </a:p>
          <a:p>
            <a:endParaRPr lang="en-US" baseline="0" dirty="0" smtClean="0"/>
          </a:p>
          <a:p>
            <a:r>
              <a:rPr lang="en-AU" dirty="0" smtClean="0"/>
              <a:t>string::iterator </a:t>
            </a:r>
            <a:r>
              <a:rPr lang="en-AU" dirty="0" err="1" smtClean="0"/>
              <a:t>my_iter</a:t>
            </a:r>
            <a:r>
              <a:rPr lang="en-AU" dirty="0" smtClean="0"/>
              <a:t>; </a:t>
            </a:r>
          </a:p>
          <a:p>
            <a:r>
              <a:rPr lang="en-AU" dirty="0" smtClean="0"/>
              <a:t>for(</a:t>
            </a:r>
            <a:r>
              <a:rPr lang="en-AU" dirty="0" err="1" smtClean="0"/>
              <a:t>my_iter</a:t>
            </a:r>
            <a:r>
              <a:rPr lang="en-AU" dirty="0" smtClean="0"/>
              <a:t> = </a:t>
            </a:r>
            <a:r>
              <a:rPr lang="en-AU" dirty="0" err="1" smtClean="0"/>
              <a:t>my_string.begin</a:t>
            </a:r>
            <a:r>
              <a:rPr lang="en-AU" dirty="0" smtClean="0"/>
              <a:t>(); </a:t>
            </a:r>
            <a:r>
              <a:rPr lang="en-AU" dirty="0" err="1" smtClean="0"/>
              <a:t>my_iter</a:t>
            </a:r>
            <a:r>
              <a:rPr lang="en-AU" dirty="0" smtClean="0"/>
              <a:t> != </a:t>
            </a:r>
            <a:r>
              <a:rPr lang="en-AU" dirty="0" err="1" smtClean="0"/>
              <a:t>my_string.end</a:t>
            </a:r>
            <a:r>
              <a:rPr lang="en-AU" dirty="0" smtClean="0"/>
              <a:t>(); </a:t>
            </a:r>
            <a:r>
              <a:rPr lang="en-AU" dirty="0" err="1" smtClean="0"/>
              <a:t>my_iter</a:t>
            </a:r>
            <a:r>
              <a:rPr lang="en-AU" dirty="0" smtClean="0"/>
              <a:t>++) </a:t>
            </a:r>
          </a:p>
          <a:p>
            <a:r>
              <a:rPr lang="en-AU" dirty="0" smtClean="0"/>
              <a:t>{</a:t>
            </a:r>
          </a:p>
          <a:p>
            <a:r>
              <a:rPr lang="en-AU" dirty="0" smtClean="0"/>
              <a:t>    </a:t>
            </a:r>
            <a:r>
              <a:rPr lang="en-AU" dirty="0" err="1" smtClean="0"/>
              <a:t>cout</a:t>
            </a:r>
            <a:r>
              <a:rPr lang="en-AU" dirty="0" smtClean="0"/>
              <a:t>&lt;&lt;*</a:t>
            </a:r>
            <a:r>
              <a:rPr lang="en-AU" dirty="0" err="1" smtClean="0"/>
              <a:t>my_iter</a:t>
            </a:r>
            <a:r>
              <a:rPr lang="en-AU" dirty="0" smtClean="0"/>
              <a:t>; </a:t>
            </a:r>
          </a:p>
          <a:p>
            <a:r>
              <a:rPr lang="en-AU" dirty="0" smtClean="0"/>
              <a:t>}</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11</a:t>
            </a:fld>
            <a:endParaRPr lang="en-AU"/>
          </a:p>
        </p:txBody>
      </p:sp>
    </p:spTree>
    <p:extLst>
      <p:ext uri="{BB962C8B-B14F-4D97-AF65-F5344CB8AC3E}">
        <p14:creationId xmlns:p14="http://schemas.microsoft.com/office/powerpoint/2010/main" val="355653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The string class supports simple searching and substring retrieval using the functions find(), </a:t>
            </a:r>
            <a:r>
              <a:rPr lang="en-AU" sz="1200" b="0" i="0" kern="1200" dirty="0" err="1" smtClean="0">
                <a:solidFill>
                  <a:schemeClr val="tx1"/>
                </a:solidFill>
                <a:effectLst/>
                <a:latin typeface="+mn-lt"/>
                <a:ea typeface="+mn-ea"/>
                <a:cs typeface="+mn-cs"/>
              </a:rPr>
              <a:t>rfind</a:t>
            </a:r>
            <a:r>
              <a:rPr lang="en-AU" sz="1200" b="0" i="0" kern="1200" dirty="0" smtClean="0">
                <a:solidFill>
                  <a:schemeClr val="tx1"/>
                </a:solidFill>
                <a:effectLst/>
                <a:latin typeface="+mn-lt"/>
                <a:ea typeface="+mn-ea"/>
                <a:cs typeface="+mn-cs"/>
              </a:rPr>
              <a:t>(), and </a:t>
            </a:r>
            <a:r>
              <a:rPr lang="en-AU" sz="1200" b="0" i="0" kern="1200" dirty="0" err="1" smtClean="0">
                <a:solidFill>
                  <a:schemeClr val="tx1"/>
                </a:solidFill>
                <a:effectLst/>
                <a:latin typeface="+mn-lt"/>
                <a:ea typeface="+mn-ea"/>
                <a:cs typeface="+mn-cs"/>
              </a:rPr>
              <a:t>substr</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The find member function takes a string and a position and begins searching the string from the given position for the first occurrence of the given string. </a:t>
            </a:r>
          </a:p>
          <a:p>
            <a:r>
              <a:rPr lang="en-AU" sz="1200" b="0" i="0" kern="1200" dirty="0" smtClean="0">
                <a:solidFill>
                  <a:schemeClr val="tx1"/>
                </a:solidFill>
                <a:effectLst/>
                <a:latin typeface="+mn-lt"/>
                <a:ea typeface="+mn-ea"/>
                <a:cs typeface="+mn-cs"/>
              </a:rPr>
              <a:t>It returns the position of the first occurrence of the string, or a special value, string::</a:t>
            </a:r>
            <a:r>
              <a:rPr lang="en-AU" sz="1200" b="0" i="0" kern="1200" dirty="0" err="1" smtClean="0">
                <a:solidFill>
                  <a:schemeClr val="tx1"/>
                </a:solidFill>
                <a:effectLst/>
                <a:latin typeface="+mn-lt"/>
                <a:ea typeface="+mn-ea"/>
                <a:cs typeface="+mn-cs"/>
              </a:rPr>
              <a:t>npos</a:t>
            </a:r>
            <a:r>
              <a:rPr lang="en-AU" sz="1200" b="0" i="0" kern="1200" dirty="0" smtClean="0">
                <a:solidFill>
                  <a:schemeClr val="tx1"/>
                </a:solidFill>
                <a:effectLst/>
                <a:latin typeface="+mn-lt"/>
                <a:ea typeface="+mn-ea"/>
                <a:cs typeface="+mn-cs"/>
              </a:rPr>
              <a:t>, that indicates that it did not find the substring. </a:t>
            </a:r>
            <a:r>
              <a:rPr lang="en-AU" dirty="0" smtClean="0"/>
              <a:t/>
            </a:r>
            <a:br>
              <a:rPr lang="en-AU" dirty="0" smtClean="0"/>
            </a:br>
            <a:endParaRPr lang="en-AU" dirty="0" smtClean="0"/>
          </a:p>
          <a:p>
            <a:r>
              <a:rPr lang="en-US" dirty="0" smtClean="0"/>
              <a:t>(note, the slides use type</a:t>
            </a:r>
            <a:r>
              <a:rPr lang="en-US" baseline="0" dirty="0" smtClean="0"/>
              <a:t> </a:t>
            </a:r>
            <a:r>
              <a:rPr lang="en-US" i="1" baseline="0" dirty="0" err="1" smtClean="0"/>
              <a:t>int</a:t>
            </a:r>
            <a:r>
              <a:rPr lang="en-US" i="0" baseline="0" dirty="0" smtClean="0"/>
              <a:t> for clarity, but they would actually be type </a:t>
            </a:r>
            <a:r>
              <a:rPr lang="en-US" i="1" baseline="0" dirty="0" err="1" smtClean="0"/>
              <a:t>size_type</a:t>
            </a:r>
            <a:r>
              <a:rPr lang="en-US" i="0" baseline="0" dirty="0" smtClean="0"/>
              <a:t>, which is unsigned)</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12</a:t>
            </a:fld>
            <a:endParaRPr lang="en-AU"/>
          </a:p>
        </p:txBody>
      </p:sp>
    </p:spTree>
    <p:extLst>
      <p:ext uri="{BB962C8B-B14F-4D97-AF65-F5344CB8AC3E}">
        <p14:creationId xmlns:p14="http://schemas.microsoft.com/office/powerpoint/2010/main" val="64876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samples to demonstrate the find() and </a:t>
            </a:r>
            <a:r>
              <a:rPr lang="en-US" dirty="0" err="1" smtClean="0"/>
              <a:t>substr</a:t>
            </a:r>
            <a:r>
              <a:rPr lang="en-US" dirty="0" smtClean="0"/>
              <a:t>() functions</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15281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It's also possible to modify C++ strings to either remove part of a string or add in new text. </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The erase() function looks very similar to </a:t>
            </a:r>
            <a:r>
              <a:rPr lang="en-AU" sz="1200" b="0" i="0" kern="1200" dirty="0" err="1" smtClean="0">
                <a:solidFill>
                  <a:schemeClr val="tx1"/>
                </a:solidFill>
                <a:effectLst/>
                <a:latin typeface="+mn-lt"/>
                <a:ea typeface="+mn-ea"/>
                <a:cs typeface="+mn-cs"/>
              </a:rPr>
              <a:t>substr</a:t>
            </a:r>
            <a:r>
              <a:rPr lang="en-AU" sz="1200" b="0" i="0" kern="1200" dirty="0" smtClean="0">
                <a:solidFill>
                  <a:schemeClr val="tx1"/>
                </a:solidFill>
                <a:effectLst/>
                <a:latin typeface="+mn-lt"/>
                <a:ea typeface="+mn-ea"/>
                <a:cs typeface="+mn-cs"/>
              </a:rPr>
              <a:t> in its prototype; </a:t>
            </a:r>
          </a:p>
          <a:p>
            <a:r>
              <a:rPr lang="en-AU" sz="1200" b="0" i="0" kern="1200" dirty="0" smtClean="0">
                <a:solidFill>
                  <a:schemeClr val="tx1"/>
                </a:solidFill>
                <a:effectLst/>
                <a:latin typeface="+mn-lt"/>
                <a:ea typeface="+mn-ea"/>
                <a:cs typeface="+mn-cs"/>
              </a:rPr>
              <a:t>it takes a position and a character count and removes that many characters starting from the given</a:t>
            </a:r>
            <a:r>
              <a:rPr lang="en-AU" sz="1200" b="0" i="0" kern="1200" baseline="0" dirty="0" smtClean="0">
                <a:solidFill>
                  <a:schemeClr val="tx1"/>
                </a:solidFill>
                <a:effectLst/>
                <a:latin typeface="+mn-lt"/>
                <a:ea typeface="+mn-ea"/>
                <a:cs typeface="+mn-cs"/>
              </a:rPr>
              <a:t> </a:t>
            </a:r>
            <a:r>
              <a:rPr lang="en-AU" sz="1200" b="0" i="0" kern="1200" dirty="0" smtClean="0">
                <a:solidFill>
                  <a:schemeClr val="tx1"/>
                </a:solidFill>
                <a:effectLst/>
                <a:latin typeface="+mn-lt"/>
                <a:ea typeface="+mn-ea"/>
                <a:cs typeface="+mn-cs"/>
              </a:rPr>
              <a:t>position. </a:t>
            </a:r>
          </a:p>
          <a:p>
            <a:r>
              <a:rPr lang="en-AU" sz="1200" b="0" i="0" kern="1200" dirty="0" smtClean="0">
                <a:solidFill>
                  <a:schemeClr val="tx1"/>
                </a:solidFill>
                <a:effectLst/>
                <a:latin typeface="+mn-lt"/>
                <a:ea typeface="+mn-ea"/>
                <a:cs typeface="+mn-cs"/>
              </a:rPr>
              <a:t>Note that position is zero-indexed, as usual.</a:t>
            </a:r>
          </a:p>
          <a:p>
            <a:endParaRPr lang="en-US"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String concatenation can be implemented in terms of insert, using the position past the last element of the string as the insertion point (i.e., the </a:t>
            </a:r>
            <a:r>
              <a:rPr lang="en-AU" sz="1200" b="0" i="0" kern="1200" dirty="0" err="1" smtClean="0">
                <a:solidFill>
                  <a:schemeClr val="tx1"/>
                </a:solidFill>
                <a:effectLst/>
                <a:latin typeface="+mn-lt"/>
                <a:ea typeface="+mn-ea"/>
                <a:cs typeface="+mn-cs"/>
              </a:rPr>
              <a:t>str.length</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Trying to insert beyond the length of the string will result in a segmentation fault.</a:t>
            </a:r>
            <a:r>
              <a:rPr lang="en-AU" dirty="0" smtClean="0"/>
              <a:t/>
            </a:r>
            <a:br>
              <a:rPr lang="en-AU" dirty="0" smtClean="0"/>
            </a:b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14</a:t>
            </a:fld>
            <a:endParaRPr lang="en-AU"/>
          </a:p>
        </p:txBody>
      </p:sp>
    </p:spTree>
    <p:extLst>
      <p:ext uri="{BB962C8B-B14F-4D97-AF65-F5344CB8AC3E}">
        <p14:creationId xmlns:p14="http://schemas.microsoft.com/office/powerpoint/2010/main" val="2107829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Sometimes it can be useful to retrieve a char* from a C++ string. This might be necessary for use with a particular C standard library function that takes a char*, or for compatibility with older code that expects a char* rather than a C++ string. The string member function </a:t>
            </a:r>
            <a:r>
              <a:rPr lang="en-AU" sz="1200" b="0" i="0" kern="1200" dirty="0" err="1" smtClean="0">
                <a:solidFill>
                  <a:schemeClr val="tx1"/>
                </a:solidFill>
                <a:effectLst/>
                <a:latin typeface="+mn-lt"/>
                <a:ea typeface="+mn-ea"/>
                <a:cs typeface="+mn-cs"/>
              </a:rPr>
              <a:t>c_str</a:t>
            </a:r>
            <a:r>
              <a:rPr lang="en-AU" sz="1200" b="0" i="0" kern="1200" dirty="0" smtClean="0">
                <a:solidFill>
                  <a:schemeClr val="tx1"/>
                </a:solidFill>
                <a:effectLst/>
                <a:latin typeface="+mn-lt"/>
                <a:ea typeface="+mn-ea"/>
                <a:cs typeface="+mn-cs"/>
              </a:rPr>
              <a:t>() will return the string in the form of a char* (with a null-terminator).</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Notice that the returned char* is a </a:t>
            </a:r>
            <a:r>
              <a:rPr lang="en-AU" sz="1200" b="0" i="0" kern="1200" dirty="0" err="1" smtClean="0">
                <a:solidFill>
                  <a:schemeClr val="tx1"/>
                </a:solidFill>
                <a:effectLst/>
                <a:latin typeface="+mn-lt"/>
                <a:ea typeface="+mn-ea"/>
                <a:cs typeface="+mn-cs"/>
              </a:rPr>
              <a:t>const</a:t>
            </a:r>
            <a:r>
              <a:rPr lang="en-AU" sz="1200" b="0" i="0" kern="1200" dirty="0" smtClean="0">
                <a:solidFill>
                  <a:schemeClr val="tx1"/>
                </a:solidFill>
                <a:effectLst/>
                <a:latin typeface="+mn-lt"/>
                <a:ea typeface="+mn-ea"/>
                <a:cs typeface="+mn-cs"/>
              </a:rPr>
              <a:t> value; you should not try to modify this string (it is read-only), and you do not need to free/delete it. Doing so is an error. If you need to modify the char*, you should create a second string and use the </a:t>
            </a:r>
            <a:r>
              <a:rPr lang="en-AU" sz="1200" b="0" i="0" kern="1200" dirty="0" err="1" smtClean="0">
                <a:solidFill>
                  <a:schemeClr val="tx1"/>
                </a:solidFill>
                <a:effectLst/>
                <a:latin typeface="+mn-lt"/>
                <a:ea typeface="+mn-ea"/>
                <a:cs typeface="+mn-cs"/>
              </a:rPr>
              <a:t>strcpy</a:t>
            </a:r>
            <a:r>
              <a:rPr lang="en-AU" sz="1200" b="0" i="0" kern="1200" dirty="0" smtClean="0">
                <a:solidFill>
                  <a:schemeClr val="tx1"/>
                </a:solidFill>
                <a:effectLst/>
                <a:latin typeface="+mn-lt"/>
                <a:ea typeface="+mn-ea"/>
                <a:cs typeface="+mn-cs"/>
              </a:rPr>
              <a:t> function to duplicate the result of calling </a:t>
            </a:r>
            <a:r>
              <a:rPr lang="en-AU" sz="1200" b="0" i="0" kern="1200" dirty="0" err="1" smtClean="0">
                <a:solidFill>
                  <a:schemeClr val="tx1"/>
                </a:solidFill>
                <a:effectLst/>
                <a:latin typeface="+mn-lt"/>
                <a:ea typeface="+mn-ea"/>
                <a:cs typeface="+mn-cs"/>
              </a:rPr>
              <a:t>c_str</a:t>
            </a:r>
            <a:r>
              <a:rPr lang="en-AU" sz="1200" b="0" i="0" kern="1200" dirty="0" smtClean="0">
                <a:solidFill>
                  <a:schemeClr val="tx1"/>
                </a:solidFill>
                <a:effectLst/>
                <a:latin typeface="+mn-lt"/>
                <a:ea typeface="+mn-ea"/>
                <a:cs typeface="+mn-cs"/>
              </a:rPr>
              <a:t>().</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15</a:t>
            </a:fld>
            <a:endParaRPr lang="en-AU"/>
          </a:p>
        </p:txBody>
      </p:sp>
    </p:spTree>
    <p:extLst>
      <p:ext uri="{BB962C8B-B14F-4D97-AF65-F5344CB8AC3E}">
        <p14:creationId xmlns:p14="http://schemas.microsoft.com/office/powerpoint/2010/main" val="142730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smtClean="0">
                <a:solidFill>
                  <a:schemeClr val="bg1"/>
                </a:solidFill>
              </a:rPr>
              <a:t>EXCERCISE</a:t>
            </a:r>
            <a:endParaRPr lang="en-GB" sz="360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smtClean="0">
                <a:solidFill>
                  <a:schemeClr val="bg1"/>
                </a:solidFill>
              </a:rPr>
              <a:t>EXCERCISE</a:t>
            </a:r>
            <a:endParaRPr lang="en-GB" sz="360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plusplus.com/reference/string/string/" TargetMode="External"/><Relationship Id="rId2" Type="http://schemas.openxmlformats.org/officeDocument/2006/relationships/hyperlink" Target="http://www.cprogramming.com/tutorial/string.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STL String</a:t>
            </a:r>
            <a:endParaRPr lang="en-GB" dirty="0"/>
          </a:p>
        </p:txBody>
      </p:sp>
      <p:sp>
        <p:nvSpPr>
          <p:cNvPr id="3" name="Subtitle 2"/>
          <p:cNvSpPr>
            <a:spLocks noGrp="1"/>
          </p:cNvSpPr>
          <p:nvPr>
            <p:ph type="subTitle" idx="1"/>
          </p:nvPr>
        </p:nvSpPr>
        <p:spPr>
          <a:xfrm>
            <a:off x="755576" y="2571750"/>
            <a:ext cx="4641365" cy="1152128"/>
          </a:xfrm>
        </p:spPr>
        <p:txBody>
          <a:bodyPr/>
          <a:lstStyle/>
          <a:p>
            <a:r>
              <a:rPr lang="en-AU" dirty="0" smtClean="0"/>
              <a:t>The Standard Template Library string class</a:t>
            </a:r>
            <a:endParaRPr lang="en-GB" dirty="0"/>
          </a:p>
        </p:txBody>
      </p:sp>
      <p:sp>
        <p:nvSpPr>
          <p:cNvPr id="4" name="Text Placeholder 3"/>
          <p:cNvSpPr>
            <a:spLocks noGrp="1"/>
          </p:cNvSpPr>
          <p:nvPr>
            <p:ph type="body" sz="quarter" idx="11"/>
          </p:nvPr>
        </p:nvSpPr>
        <p:spPr/>
        <p:txBody>
          <a:bodyPr/>
          <a:lstStyle/>
          <a:p>
            <a:r>
              <a:rPr lang="en-AU" smtClean="0"/>
              <a:t>Last modified 4/11/15 by Jeff Cotter</a:t>
            </a:r>
            <a:endParaRPr lang="en-GB" dirty="0"/>
          </a:p>
        </p:txBody>
      </p:sp>
      <p:sp>
        <p:nvSpPr>
          <p:cNvPr id="5" name="Text Placeholder 4"/>
          <p:cNvSpPr>
            <a:spLocks noGrp="1"/>
          </p:cNvSpPr>
          <p:nvPr>
            <p:ph type="body" sz="quarter" idx="12"/>
          </p:nvPr>
        </p:nvSpPr>
        <p:spPr/>
        <p:txBody>
          <a:bodyPr/>
          <a:lstStyle/>
          <a:p>
            <a:r>
              <a:rPr lang="en-AU" smtClean="0"/>
              <a:t>Programming – Introduction to C++</a:t>
            </a:r>
            <a:endParaRPr lang="en-GB" dirty="0"/>
          </a:p>
        </p:txBody>
      </p:sp>
      <p:pic>
        <p:nvPicPr>
          <p:cNvPr id="1026" name="Picture 2" descr="https://62e528761d0685343e1c-f3d1b99a743ffa4142d9d7f1978d9686.ssl.cf2.rackcdn.com/files/3054/width668/5882079207_f07920c392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941" y="1196731"/>
            <a:ext cx="3265578" cy="246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String Length and Accessing Individual Elements</a:t>
            </a:r>
            <a:endParaRPr lang="en-AU" dirty="0"/>
          </a:p>
        </p:txBody>
      </p:sp>
      <p:sp>
        <p:nvSpPr>
          <p:cNvPr id="3" name="Content Placeholder 2"/>
          <p:cNvSpPr>
            <a:spLocks noGrp="1"/>
          </p:cNvSpPr>
          <p:nvPr>
            <p:ph idx="10"/>
          </p:nvPr>
        </p:nvSpPr>
        <p:spPr/>
        <p:txBody>
          <a:bodyPr>
            <a:normAutofit fontScale="85000" lnSpcReduction="20000"/>
          </a:bodyPr>
          <a:lstStyle/>
          <a:p>
            <a:r>
              <a:rPr lang="en-US" dirty="0" smtClean="0"/>
              <a:t>To find the string’s length use the </a:t>
            </a:r>
            <a:r>
              <a:rPr lang="en-US" dirty="0" smtClean="0">
                <a:solidFill>
                  <a:srgbClr val="FFFF00"/>
                </a:solidFill>
              </a:rPr>
              <a:t>length() </a:t>
            </a:r>
            <a:r>
              <a:rPr lang="en-US" dirty="0" smtClean="0"/>
              <a:t>or </a:t>
            </a:r>
            <a:r>
              <a:rPr lang="en-US" dirty="0" smtClean="0">
                <a:solidFill>
                  <a:srgbClr val="FFFF00"/>
                </a:solidFill>
              </a:rPr>
              <a:t>size() </a:t>
            </a:r>
            <a:r>
              <a:rPr lang="en-US" dirty="0" smtClean="0"/>
              <a:t>functions</a:t>
            </a:r>
          </a:p>
          <a:p>
            <a:pPr lvl="1"/>
            <a:r>
              <a:rPr lang="en-US" dirty="0" smtClean="0"/>
              <a:t>Both return the exact same value</a:t>
            </a:r>
          </a:p>
          <a:p>
            <a:endParaRPr lang="en-US" dirty="0" smtClean="0"/>
          </a:p>
          <a:p>
            <a:endParaRPr lang="en-US" dirty="0" smtClean="0"/>
          </a:p>
          <a:p>
            <a:endParaRPr lang="en-US" dirty="0" smtClean="0"/>
          </a:p>
          <a:p>
            <a:endParaRPr lang="en-US" dirty="0" smtClean="0"/>
          </a:p>
          <a:p>
            <a:r>
              <a:rPr lang="en-US" dirty="0" smtClean="0"/>
              <a:t>Strings are not guaranteed to be null-terminated</a:t>
            </a:r>
          </a:p>
          <a:p>
            <a:pPr lvl="1"/>
            <a:r>
              <a:rPr lang="en-US" dirty="0" smtClean="0"/>
              <a:t>Its possible to store bytes with a value of 0 inside an STL string</a:t>
            </a:r>
          </a:p>
          <a:p>
            <a:endParaRPr lang="en-US" dirty="0" smtClean="0"/>
          </a:p>
          <a:p>
            <a:endParaRPr lang="en-AU" dirty="0"/>
          </a:p>
        </p:txBody>
      </p:sp>
      <p:sp>
        <p:nvSpPr>
          <p:cNvPr id="4" name="Rectangle 3"/>
          <p:cNvSpPr/>
          <p:nvPr/>
        </p:nvSpPr>
        <p:spPr>
          <a:xfrm>
            <a:off x="1084784" y="2247577"/>
            <a:ext cx="6840760" cy="12961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a:t>
            </a:r>
            <a:r>
              <a:rPr lang="en-AU" sz="1100" dirty="0" err="1">
                <a:solidFill>
                  <a:srgbClr val="A31515"/>
                </a:solidFill>
                <a:highlight>
                  <a:srgbClr val="FFFFFF"/>
                </a:highlight>
                <a:latin typeface="Consolas"/>
              </a:rPr>
              <a:t>iostream</a:t>
            </a:r>
            <a:r>
              <a:rPr lang="en-AU" sz="1100" dirty="0">
                <a:solidFill>
                  <a:srgbClr val="A31515"/>
                </a:solidFill>
                <a:highlight>
                  <a:srgbClr val="FFFFFF"/>
                </a:highlight>
                <a:latin typeface="Consolas"/>
              </a:rPr>
              <a:t>&gt;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my_string1 = </a:t>
            </a:r>
            <a:r>
              <a:rPr lang="en-AU" sz="1100" dirty="0">
                <a:solidFill>
                  <a:srgbClr val="A31515"/>
                </a:solidFill>
                <a:highlight>
                  <a:srgbClr val="FFFFFF"/>
                </a:highlight>
                <a:latin typeface="Consolas"/>
              </a:rPr>
              <a:t>"ten chars."</a:t>
            </a:r>
            <a:r>
              <a:rPr lang="en-AU" sz="1100" dirty="0">
                <a:solidFill>
                  <a:srgbClr val="000000"/>
                </a:solidFill>
                <a:highlight>
                  <a:srgbClr val="FFFFFF"/>
                </a:highlight>
                <a:latin typeface="Consolas"/>
              </a:rPr>
              <a:t>;</a:t>
            </a:r>
          </a:p>
          <a:p>
            <a:r>
              <a:rPr lang="en-AU" sz="1100" dirty="0" smtClean="0">
                <a:solidFill>
                  <a:srgbClr val="0000FF"/>
                </a:solidFill>
                <a:highlight>
                  <a:srgbClr val="FFFFFF"/>
                </a:highlight>
                <a:latin typeface="Consolas"/>
              </a:rPr>
              <a:t>    </a:t>
            </a:r>
            <a:r>
              <a:rPr lang="en-AU" sz="1100" dirty="0" err="1" smtClean="0">
                <a:solidFill>
                  <a:srgbClr val="0000FF"/>
                </a:solidFill>
                <a:highlight>
                  <a:srgbClr val="FFFFFF"/>
                </a:highlight>
                <a:latin typeface="Consolas"/>
              </a:rPr>
              <a:t>int</a:t>
            </a:r>
            <a:r>
              <a:rPr lang="en-AU" sz="1100" dirty="0" smtClean="0">
                <a:solidFill>
                  <a:srgbClr val="000000"/>
                </a:solidFill>
                <a:highlight>
                  <a:srgbClr val="FFFFFF"/>
                </a:highlight>
                <a:latin typeface="Consolas"/>
              </a:rPr>
              <a:t> </a:t>
            </a:r>
            <a:r>
              <a:rPr lang="en-AU" sz="1100" dirty="0" err="1">
                <a:solidFill>
                  <a:srgbClr val="000000"/>
                </a:solidFill>
                <a:highlight>
                  <a:srgbClr val="FFFFFF"/>
                </a:highlight>
                <a:latin typeface="Consolas"/>
              </a:rPr>
              <a:t>len</a:t>
            </a:r>
            <a:r>
              <a:rPr lang="en-AU" sz="1100" dirty="0">
                <a:solidFill>
                  <a:srgbClr val="000000"/>
                </a:solidFill>
                <a:highlight>
                  <a:srgbClr val="FFFFFF"/>
                </a:highlight>
                <a:latin typeface="Consolas"/>
              </a:rPr>
              <a:t> = my_string1.length(); </a:t>
            </a:r>
            <a:r>
              <a:rPr lang="en-AU" sz="1100" dirty="0">
                <a:solidFill>
                  <a:srgbClr val="008000"/>
                </a:solidFill>
                <a:highlight>
                  <a:srgbClr val="FFFFFF"/>
                </a:highlight>
                <a:latin typeface="Consolas"/>
              </a:rPr>
              <a:t>// or .size();</a:t>
            </a:r>
            <a:endParaRPr lang="en-AU" sz="1100" dirty="0">
              <a:solidFill>
                <a:srgbClr val="000000"/>
              </a:solidFill>
              <a:highlight>
                <a:srgbClr val="FFFFFF"/>
              </a:highlight>
              <a:latin typeface="Consolas"/>
            </a:endParaRP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86010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String Length and Accessing Individual Elements</a:t>
            </a:r>
            <a:endParaRPr lang="en-AU" dirty="0"/>
          </a:p>
        </p:txBody>
      </p:sp>
      <p:sp>
        <p:nvSpPr>
          <p:cNvPr id="3" name="Content Placeholder 2"/>
          <p:cNvSpPr>
            <a:spLocks noGrp="1"/>
          </p:cNvSpPr>
          <p:nvPr>
            <p:ph idx="10"/>
          </p:nvPr>
        </p:nvSpPr>
        <p:spPr/>
        <p:txBody>
          <a:bodyPr/>
          <a:lstStyle/>
          <a:p>
            <a:r>
              <a:rPr lang="en-US" dirty="0" smtClean="0"/>
              <a:t>Can access individual characters, just like an array</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smtClean="0"/>
              <a:t>Iterators can also be used</a:t>
            </a:r>
            <a:endParaRPr lang="en-AU" dirty="0"/>
          </a:p>
        </p:txBody>
      </p:sp>
      <p:sp>
        <p:nvSpPr>
          <p:cNvPr id="4" name="Rectangle 3"/>
          <p:cNvSpPr/>
          <p:nvPr/>
        </p:nvSpPr>
        <p:spPr>
          <a:xfrm>
            <a:off x="1084784" y="2031553"/>
            <a:ext cx="6840760" cy="172819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a:t>
            </a:r>
            <a:r>
              <a:rPr lang="en-AU" sz="1100" dirty="0" err="1">
                <a:solidFill>
                  <a:srgbClr val="A31515"/>
                </a:solidFill>
                <a:highlight>
                  <a:srgbClr val="FFFFFF"/>
                </a:highlight>
                <a:latin typeface="Consolas"/>
              </a:rPr>
              <a:t>iostream</a:t>
            </a:r>
            <a:r>
              <a:rPr lang="en-AU" sz="1100" dirty="0">
                <a:solidFill>
                  <a:srgbClr val="A31515"/>
                </a:solidFill>
                <a:highlight>
                  <a:srgbClr val="FFFFFF"/>
                </a:highlight>
                <a:latin typeface="Consolas"/>
              </a:rPr>
              <a:t>&gt;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 = </a:t>
            </a:r>
            <a:r>
              <a:rPr lang="en-AU" sz="1100" dirty="0">
                <a:solidFill>
                  <a:srgbClr val="A31515"/>
                </a:solidFill>
                <a:highlight>
                  <a:srgbClr val="FFFFFF"/>
                </a:highlight>
                <a:latin typeface="Consolas"/>
              </a:rPr>
              <a:t>"meow"</a:t>
            </a:r>
            <a:r>
              <a:rPr lang="en-AU" sz="1100" dirty="0">
                <a:solidFill>
                  <a:srgbClr val="000000"/>
                </a:solidFill>
                <a:highlight>
                  <a:srgbClr val="FFFFFF"/>
                </a:highlight>
                <a:latin typeface="Consolas"/>
              </a:rPr>
              <a:t>;</a:t>
            </a:r>
          </a:p>
          <a:p>
            <a:r>
              <a:rPr lang="en-AU" sz="1100" dirty="0" smtClean="0">
                <a:solidFill>
                  <a:srgbClr val="0000FF"/>
                </a:solidFill>
                <a:highlight>
                  <a:srgbClr val="FFFFFF"/>
                </a:highlight>
                <a:latin typeface="Consolas"/>
              </a:rPr>
              <a:t>    for</a:t>
            </a:r>
            <a:r>
              <a:rPr lang="en-AU" sz="1100" dirty="0" smtClean="0">
                <a:solidFill>
                  <a:srgbClr val="000000"/>
                </a:solidFill>
                <a:highlight>
                  <a:srgbClr val="FFFFFF"/>
                </a:highlight>
                <a:latin typeface="Consolas"/>
              </a:rPr>
              <a:t>(</a:t>
            </a:r>
            <a:r>
              <a:rPr lang="en-AU" sz="1100" dirty="0" err="1" smtClean="0">
                <a:solidFill>
                  <a:srgbClr val="0000FF"/>
                </a:solidFill>
                <a:highlight>
                  <a:srgbClr val="FFFFFF"/>
                </a:highlight>
                <a:latin typeface="Consolas"/>
              </a:rPr>
              <a:t>int</a:t>
            </a:r>
            <a:r>
              <a:rPr lang="en-AU" sz="1100" dirty="0" smtClean="0">
                <a:solidFill>
                  <a:srgbClr val="000000"/>
                </a:solidFill>
                <a:highlight>
                  <a:srgbClr val="FFFFFF"/>
                </a:highlight>
                <a:latin typeface="Consolas"/>
              </a:rPr>
              <a:t> </a:t>
            </a:r>
            <a:r>
              <a:rPr lang="en-AU" sz="1100" dirty="0" err="1">
                <a:solidFill>
                  <a:srgbClr val="000000"/>
                </a:solidFill>
                <a:highlight>
                  <a:srgbClr val="FFFFFF"/>
                </a:highlight>
                <a:latin typeface="Consolas"/>
              </a:rPr>
              <a:t>i</a:t>
            </a:r>
            <a:r>
              <a:rPr lang="en-AU" sz="1100" dirty="0">
                <a:solidFill>
                  <a:srgbClr val="000000"/>
                </a:solidFill>
                <a:highlight>
                  <a:srgbClr val="FFFFFF"/>
                </a:highlight>
                <a:latin typeface="Consolas"/>
              </a:rPr>
              <a:t> = 0; </a:t>
            </a:r>
            <a:r>
              <a:rPr lang="en-AU" sz="1100" dirty="0" err="1">
                <a:solidFill>
                  <a:srgbClr val="000000"/>
                </a:solidFill>
                <a:highlight>
                  <a:srgbClr val="FFFFFF"/>
                </a:highlight>
                <a:latin typeface="Consolas"/>
              </a:rPr>
              <a:t>i</a:t>
            </a:r>
            <a:r>
              <a:rPr lang="en-AU" sz="1100" dirty="0">
                <a:solidFill>
                  <a:srgbClr val="000000"/>
                </a:solidFill>
                <a:highlight>
                  <a:srgbClr val="FFFFFF"/>
                </a:highlight>
                <a:latin typeface="Consolas"/>
              </a:rPr>
              <a:t> &lt; </a:t>
            </a:r>
            <a:r>
              <a:rPr lang="en-AU" sz="1100" dirty="0" err="1">
                <a:solidFill>
                  <a:srgbClr val="000000"/>
                </a:solidFill>
                <a:highlight>
                  <a:srgbClr val="FFFFFF"/>
                </a:highlight>
                <a:latin typeface="Consolas"/>
              </a:rPr>
              <a:t>my_string.length</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i</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cout</a:t>
            </a:r>
            <a:r>
              <a:rPr lang="en-AU" sz="1100" dirty="0">
                <a:solidFill>
                  <a:srgbClr val="000000"/>
                </a:solidFill>
                <a:highlight>
                  <a:srgbClr val="FFFFFF"/>
                </a:highlight>
                <a:latin typeface="Consolas"/>
              </a:rPr>
              <a:t> &lt;&lt;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i</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endParaRPr lang="en-AU" sz="1100" dirty="0">
              <a:solidFill>
                <a:srgbClr val="000000"/>
              </a:solidFill>
              <a:highlight>
                <a:srgbClr val="FFFFFF"/>
              </a:highlight>
              <a:latin typeface="Consolas"/>
            </a:endParaRP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65802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Searching and Substrings</a:t>
            </a:r>
            <a:endParaRPr lang="en-AU" dirty="0"/>
          </a:p>
        </p:txBody>
      </p:sp>
      <p:sp>
        <p:nvSpPr>
          <p:cNvPr id="3" name="Content Placeholder 2"/>
          <p:cNvSpPr>
            <a:spLocks noGrp="1"/>
          </p:cNvSpPr>
          <p:nvPr>
            <p:ph idx="10"/>
          </p:nvPr>
        </p:nvSpPr>
        <p:spPr/>
        <p:txBody>
          <a:bodyPr>
            <a:normAutofit fontScale="77500" lnSpcReduction="20000"/>
          </a:bodyPr>
          <a:lstStyle/>
          <a:p>
            <a:r>
              <a:rPr lang="en-US" dirty="0" err="1" smtClean="0"/>
              <a:t>int</a:t>
            </a:r>
            <a:r>
              <a:rPr lang="en-US" dirty="0" smtClean="0"/>
              <a:t> find(</a:t>
            </a:r>
            <a:r>
              <a:rPr lang="en-US" dirty="0" err="1" smtClean="0"/>
              <a:t>const</a:t>
            </a:r>
            <a:r>
              <a:rPr lang="en-US" dirty="0" smtClean="0"/>
              <a:t> string&amp; pattern, </a:t>
            </a:r>
            <a:r>
              <a:rPr lang="en-US" dirty="0" err="1" smtClean="0"/>
              <a:t>int</a:t>
            </a:r>
            <a:r>
              <a:rPr lang="en-US" dirty="0" smtClean="0"/>
              <a:t> position) </a:t>
            </a:r>
            <a:r>
              <a:rPr lang="en-US" dirty="0" err="1" smtClean="0"/>
              <a:t>const</a:t>
            </a:r>
            <a:r>
              <a:rPr lang="en-US" dirty="0" smtClean="0"/>
              <a:t>;</a:t>
            </a:r>
          </a:p>
          <a:p>
            <a:pPr lvl="1"/>
            <a:r>
              <a:rPr lang="en-US" dirty="0" smtClean="0"/>
              <a:t>Search for pattern from the given position</a:t>
            </a:r>
          </a:p>
          <a:p>
            <a:pPr lvl="1"/>
            <a:endParaRPr lang="en-US" dirty="0" smtClean="0"/>
          </a:p>
          <a:p>
            <a:r>
              <a:rPr lang="en-US" dirty="0" err="1" smtClean="0"/>
              <a:t>int</a:t>
            </a:r>
            <a:r>
              <a:rPr lang="en-US" dirty="0" smtClean="0"/>
              <a:t> </a:t>
            </a:r>
            <a:r>
              <a:rPr lang="en-US" dirty="0" err="1" smtClean="0"/>
              <a:t>rfind</a:t>
            </a:r>
            <a:r>
              <a:rPr lang="en-US" dirty="0" smtClean="0"/>
              <a:t>(</a:t>
            </a:r>
            <a:r>
              <a:rPr lang="en-US" dirty="0" err="1" smtClean="0"/>
              <a:t>const</a:t>
            </a:r>
            <a:r>
              <a:rPr lang="en-US" dirty="0" smtClean="0"/>
              <a:t> string&amp; pattern, </a:t>
            </a:r>
            <a:r>
              <a:rPr lang="en-US" dirty="0" err="1" smtClean="0"/>
              <a:t>int</a:t>
            </a:r>
            <a:r>
              <a:rPr lang="en-US" dirty="0" smtClean="0"/>
              <a:t> position) </a:t>
            </a:r>
            <a:r>
              <a:rPr lang="en-US" dirty="0" err="1" smtClean="0"/>
              <a:t>const</a:t>
            </a:r>
            <a:r>
              <a:rPr lang="en-US" dirty="0" smtClean="0"/>
              <a:t>; </a:t>
            </a:r>
          </a:p>
          <a:p>
            <a:pPr lvl="1"/>
            <a:r>
              <a:rPr lang="en-US" dirty="0" smtClean="0"/>
              <a:t>Searching begins at the end of the string</a:t>
            </a:r>
          </a:p>
          <a:p>
            <a:pPr lvl="1"/>
            <a:endParaRPr lang="en-US" dirty="0" smtClean="0"/>
          </a:p>
          <a:p>
            <a:r>
              <a:rPr lang="en-US" dirty="0" smtClean="0"/>
              <a:t>Special value </a:t>
            </a:r>
            <a:r>
              <a:rPr lang="en-AU" dirty="0" smtClean="0">
                <a:solidFill>
                  <a:srgbClr val="FFFF00"/>
                </a:solidFill>
              </a:rPr>
              <a:t>string::</a:t>
            </a:r>
            <a:r>
              <a:rPr lang="en-AU" dirty="0" err="1" smtClean="0">
                <a:solidFill>
                  <a:srgbClr val="FFFF00"/>
                </a:solidFill>
              </a:rPr>
              <a:t>npos</a:t>
            </a:r>
            <a:r>
              <a:rPr lang="en-AU" dirty="0" smtClean="0">
                <a:solidFill>
                  <a:srgbClr val="FFFF00"/>
                </a:solidFill>
              </a:rPr>
              <a:t> </a:t>
            </a:r>
            <a:r>
              <a:rPr lang="en-AU" dirty="0" smtClean="0"/>
              <a:t>indicates no match found</a:t>
            </a:r>
          </a:p>
          <a:p>
            <a:pPr lvl="1"/>
            <a:endParaRPr lang="en-AU" dirty="0" smtClean="0"/>
          </a:p>
          <a:p>
            <a:r>
              <a:rPr lang="en-US" dirty="0" smtClean="0"/>
              <a:t>string </a:t>
            </a:r>
            <a:r>
              <a:rPr lang="en-US" dirty="0" err="1" smtClean="0"/>
              <a:t>substr</a:t>
            </a:r>
            <a:r>
              <a:rPr lang="en-US" dirty="0" smtClean="0"/>
              <a:t>(</a:t>
            </a:r>
            <a:r>
              <a:rPr lang="en-US" dirty="0" err="1" smtClean="0"/>
              <a:t>int</a:t>
            </a:r>
            <a:r>
              <a:rPr lang="en-US" dirty="0" smtClean="0"/>
              <a:t> position, </a:t>
            </a:r>
            <a:r>
              <a:rPr lang="en-US" dirty="0" err="1" smtClean="0"/>
              <a:t>int</a:t>
            </a:r>
            <a:r>
              <a:rPr lang="en-US" dirty="0" smtClean="0"/>
              <a:t> length)</a:t>
            </a:r>
          </a:p>
          <a:p>
            <a:pPr lvl="1"/>
            <a:r>
              <a:rPr lang="en-US" dirty="0" smtClean="0"/>
              <a:t>Create a new string consisting only of the slice beginning at </a:t>
            </a:r>
            <a:r>
              <a:rPr lang="en-US" dirty="0" smtClean="0">
                <a:solidFill>
                  <a:srgbClr val="FFFF00"/>
                </a:solidFill>
              </a:rPr>
              <a:t>position</a:t>
            </a:r>
            <a:r>
              <a:rPr lang="en-US" dirty="0" smtClean="0"/>
              <a:t> and of </a:t>
            </a:r>
            <a:r>
              <a:rPr lang="en-US" dirty="0" smtClean="0">
                <a:solidFill>
                  <a:srgbClr val="FFFF00"/>
                </a:solidFill>
              </a:rPr>
              <a:t>length</a:t>
            </a:r>
            <a:r>
              <a:rPr lang="en-US" dirty="0" smtClean="0"/>
              <a:t> characters</a:t>
            </a:r>
            <a:endParaRPr lang="en-US" dirty="0" smtClean="0"/>
          </a:p>
        </p:txBody>
      </p:sp>
    </p:spTree>
    <p:extLst>
      <p:ext uri="{BB962C8B-B14F-4D97-AF65-F5344CB8AC3E}">
        <p14:creationId xmlns:p14="http://schemas.microsoft.com/office/powerpoint/2010/main" val="201966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and Substrings</a:t>
            </a:r>
            <a:endParaRPr lang="en-AU" dirty="0"/>
          </a:p>
        </p:txBody>
      </p:sp>
      <p:sp>
        <p:nvSpPr>
          <p:cNvPr id="4" name="Rectangle 3"/>
          <p:cNvSpPr/>
          <p:nvPr/>
        </p:nvSpPr>
        <p:spPr>
          <a:xfrm>
            <a:off x="755576" y="1203598"/>
            <a:ext cx="7128792" cy="194421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smtClean="0">
                <a:solidFill>
                  <a:srgbClr val="0000FF"/>
                </a:solidFill>
                <a:highlight>
                  <a:srgbClr val="FFFFFF"/>
                </a:highlight>
                <a:latin typeface="Consolas"/>
              </a:rPr>
              <a:t>void</a:t>
            </a:r>
            <a:r>
              <a:rPr lang="en-AU" sz="1100" dirty="0" smtClean="0">
                <a:solidFill>
                  <a:srgbClr val="000000"/>
                </a:solidFill>
                <a:highlight>
                  <a:srgbClr val="FFFFFF"/>
                </a:highlight>
                <a:latin typeface="Consolas"/>
              </a:rPr>
              <a:t> </a:t>
            </a:r>
            <a:r>
              <a:rPr lang="en-AU" sz="1100" dirty="0">
                <a:solidFill>
                  <a:srgbClr val="000000"/>
                </a:solidFill>
                <a:highlight>
                  <a:srgbClr val="FFFFFF"/>
                </a:highlight>
                <a:latin typeface="Consolas"/>
              </a:rPr>
              <a:t>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input;</a:t>
            </a:r>
          </a:p>
          <a:p>
            <a:r>
              <a:rPr lang="en-AU" sz="1100" dirty="0" smtClean="0">
                <a:solidFill>
                  <a:srgbClr val="0000FF"/>
                </a:solidFill>
                <a:highlight>
                  <a:srgbClr val="FFFFFF"/>
                </a:highlight>
                <a:latin typeface="Consolas"/>
              </a:rPr>
              <a:t>   </a:t>
            </a:r>
            <a:r>
              <a:rPr lang="en-AU" sz="1100" dirty="0" err="1" smtClean="0">
                <a:solidFill>
                  <a:srgbClr val="0000FF"/>
                </a:solidFill>
                <a:highlight>
                  <a:srgbClr val="FFFFFF"/>
                </a:highlight>
                <a:latin typeface="Consolas"/>
              </a:rPr>
              <a:t>int</a:t>
            </a:r>
            <a:r>
              <a:rPr lang="en-AU" sz="1100" dirty="0" smtClean="0">
                <a:solidFill>
                  <a:srgbClr val="000000"/>
                </a:solidFill>
                <a:highlight>
                  <a:srgbClr val="FFFFFF"/>
                </a:highlight>
                <a:latin typeface="Consolas"/>
              </a:rPr>
              <a:t> </a:t>
            </a:r>
            <a:r>
              <a:rPr lang="en-AU" sz="1100" dirty="0" err="1">
                <a:solidFill>
                  <a:srgbClr val="000000"/>
                </a:solidFill>
                <a:highlight>
                  <a:srgbClr val="FFFFFF"/>
                </a:highlight>
                <a:latin typeface="Consolas"/>
              </a:rPr>
              <a:t>cat_appearances</a:t>
            </a:r>
            <a:r>
              <a:rPr lang="en-AU" sz="1100" dirty="0">
                <a:solidFill>
                  <a:srgbClr val="000000"/>
                </a:solidFill>
                <a:highlight>
                  <a:srgbClr val="FFFFFF"/>
                </a:highlight>
                <a:latin typeface="Consolas"/>
              </a:rPr>
              <a:t> = 0</a:t>
            </a:r>
            <a:r>
              <a:rPr lang="en-AU" sz="1100" dirty="0" smtClean="0">
                <a:solidFill>
                  <a:srgbClr val="000000"/>
                </a:solidFill>
                <a:highlight>
                  <a:srgbClr val="FFFFFF"/>
                </a:highlight>
                <a:latin typeface="Consolas"/>
              </a:rPr>
              <a: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getline</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cin</a:t>
            </a:r>
            <a:r>
              <a:rPr lang="en-AU" sz="1100" dirty="0">
                <a:solidFill>
                  <a:srgbClr val="000000"/>
                </a:solidFill>
                <a:highlight>
                  <a:srgbClr val="FFFFFF"/>
                </a:highlight>
                <a:latin typeface="Consolas"/>
              </a:rPr>
              <a:t>, input, </a:t>
            </a:r>
            <a:r>
              <a:rPr lang="en-AU" sz="1100" dirty="0">
                <a:solidFill>
                  <a:srgbClr val="A31515"/>
                </a:solidFill>
                <a:highlight>
                  <a:srgbClr val="FFFFFF"/>
                </a:highlight>
                <a:latin typeface="Consolas"/>
              </a:rPr>
              <a:t>'\n'</a:t>
            </a:r>
            <a:r>
              <a:rPr lang="en-AU" sz="1100" dirty="0">
                <a:solidFill>
                  <a:srgbClr val="000000"/>
                </a:solidFill>
                <a:highlight>
                  <a:srgbClr val="FFFFFF"/>
                </a:highlight>
                <a:latin typeface="Consolas"/>
              </a:rPr>
              <a:t>);</a:t>
            </a:r>
          </a:p>
          <a:p>
            <a:r>
              <a:rPr lang="en-AU" sz="1100" dirty="0" smtClean="0">
                <a:solidFill>
                  <a:srgbClr val="0000FF"/>
                </a:solidFill>
                <a:highlight>
                  <a:srgbClr val="FFFFFF"/>
                </a:highlight>
                <a:latin typeface="Consolas"/>
              </a:rPr>
              <a:t>   for</a:t>
            </a:r>
            <a:r>
              <a:rPr lang="en-AU" sz="1100" dirty="0" smtClean="0">
                <a:solidFill>
                  <a:srgbClr val="000000"/>
                </a:solidFill>
                <a:highlight>
                  <a:srgbClr val="FFFFFF"/>
                </a:highlight>
                <a:latin typeface="Consolas"/>
              </a:rPr>
              <a:t>(</a:t>
            </a:r>
            <a:r>
              <a:rPr lang="en-AU" sz="1100" dirty="0" err="1" smtClean="0">
                <a:solidFill>
                  <a:srgbClr val="0000FF"/>
                </a:solidFill>
                <a:highlight>
                  <a:srgbClr val="FFFFFF"/>
                </a:highlight>
                <a:latin typeface="Consolas"/>
              </a:rPr>
              <a:t>int</a:t>
            </a:r>
            <a:r>
              <a:rPr lang="en-AU" sz="1100" dirty="0" smtClean="0">
                <a:solidFill>
                  <a:srgbClr val="000000"/>
                </a:solidFill>
                <a:highlight>
                  <a:srgbClr val="FFFFFF"/>
                </a:highlight>
                <a:latin typeface="Consolas"/>
              </a:rPr>
              <a:t> </a:t>
            </a:r>
            <a:r>
              <a:rPr lang="en-AU" sz="1100" dirty="0" err="1">
                <a:solidFill>
                  <a:srgbClr val="000000"/>
                </a:solidFill>
                <a:highlight>
                  <a:srgbClr val="FFFFFF"/>
                </a:highlight>
                <a:latin typeface="Consolas"/>
              </a:rPr>
              <a:t>i</a:t>
            </a:r>
            <a:r>
              <a:rPr lang="en-AU" sz="1100" dirty="0">
                <a:solidFill>
                  <a:srgbClr val="000000"/>
                </a:solidFill>
                <a:highlight>
                  <a:srgbClr val="FFFFFF"/>
                </a:highlight>
                <a:latin typeface="Consolas"/>
              </a:rPr>
              <a:t> = </a:t>
            </a:r>
            <a:r>
              <a:rPr lang="en-AU" sz="1100" dirty="0" err="1">
                <a:solidFill>
                  <a:srgbClr val="000000"/>
                </a:solidFill>
                <a:highlight>
                  <a:srgbClr val="FFFFFF"/>
                </a:highlight>
                <a:latin typeface="Consolas"/>
              </a:rPr>
              <a:t>input.find</a:t>
            </a:r>
            <a:r>
              <a:rPr lang="en-AU" sz="1100" dirty="0">
                <a:solidFill>
                  <a:srgbClr val="000000"/>
                </a:solidFill>
                <a:highlight>
                  <a:srgbClr val="FFFFFF"/>
                </a:highlight>
                <a:latin typeface="Consolas"/>
              </a:rPr>
              <a:t>(</a:t>
            </a:r>
            <a:r>
              <a:rPr lang="en-AU" sz="1100" dirty="0">
                <a:solidFill>
                  <a:srgbClr val="A31515"/>
                </a:solidFill>
                <a:highlight>
                  <a:srgbClr val="FFFFFF"/>
                </a:highlight>
                <a:latin typeface="Consolas"/>
              </a:rPr>
              <a:t>"cat"</a:t>
            </a:r>
            <a:r>
              <a:rPr lang="en-AU" sz="1100" dirty="0">
                <a:solidFill>
                  <a:srgbClr val="000000"/>
                </a:solidFill>
                <a:highlight>
                  <a:srgbClr val="FFFFFF"/>
                </a:highlight>
                <a:latin typeface="Consolas"/>
              </a:rPr>
              <a:t>, 0); </a:t>
            </a:r>
            <a:r>
              <a:rPr lang="en-AU" sz="1100" dirty="0" err="1">
                <a:solidFill>
                  <a:srgbClr val="000000"/>
                </a:solidFill>
                <a:highlight>
                  <a:srgbClr val="FFFFFF"/>
                </a:highlight>
                <a:latin typeface="Consolas"/>
              </a:rPr>
              <a:t>i</a:t>
            </a:r>
            <a:r>
              <a:rPr lang="en-AU" sz="1100" dirty="0">
                <a:solidFill>
                  <a:srgbClr val="000000"/>
                </a:solidFill>
                <a:highlight>
                  <a:srgbClr val="FFFFFF"/>
                </a:highlight>
                <a:latin typeface="Consolas"/>
              </a:rPr>
              <a:t> != </a:t>
            </a:r>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npos</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i</a:t>
            </a:r>
            <a:r>
              <a:rPr lang="en-AU" sz="1100" dirty="0">
                <a:solidFill>
                  <a:srgbClr val="000000"/>
                </a:solidFill>
                <a:highlight>
                  <a:srgbClr val="FFFFFF"/>
                </a:highlight>
                <a:latin typeface="Consolas"/>
              </a:rPr>
              <a:t> = </a:t>
            </a:r>
            <a:r>
              <a:rPr lang="en-AU" sz="1100" dirty="0" err="1">
                <a:solidFill>
                  <a:srgbClr val="000000"/>
                </a:solidFill>
                <a:highlight>
                  <a:srgbClr val="FFFFFF"/>
                </a:highlight>
                <a:latin typeface="Consolas"/>
              </a:rPr>
              <a:t>input.find</a:t>
            </a:r>
            <a:r>
              <a:rPr lang="en-AU" sz="1100" dirty="0">
                <a:solidFill>
                  <a:srgbClr val="000000"/>
                </a:solidFill>
                <a:highlight>
                  <a:srgbClr val="FFFFFF"/>
                </a:highlight>
                <a:latin typeface="Consolas"/>
              </a:rPr>
              <a:t>(</a:t>
            </a:r>
            <a:r>
              <a:rPr lang="en-AU" sz="1100" dirty="0">
                <a:solidFill>
                  <a:srgbClr val="A31515"/>
                </a:solidFill>
                <a:highlight>
                  <a:srgbClr val="FFFFFF"/>
                </a:highlight>
                <a:latin typeface="Consolas"/>
              </a:rPr>
              <a:t>"cat"</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i</a:t>
            </a:r>
            <a:r>
              <a:rPr lang="en-AU" sz="1100" dirty="0">
                <a:solidFill>
                  <a:srgbClr val="000000"/>
                </a:solidFill>
                <a:highlight>
                  <a:srgbClr val="FFFFFF"/>
                </a:highlight>
                <a:latin typeface="Consolas"/>
              </a:rPr>
              <a:t>))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cat_appearances</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i</a:t>
            </a:r>
            <a:r>
              <a:rPr lang="en-AU" sz="1100" dirty="0">
                <a:solidFill>
                  <a:srgbClr val="000000"/>
                </a:solidFill>
                <a:highlight>
                  <a:srgbClr val="FFFFFF"/>
                </a:highlight>
                <a:latin typeface="Consolas"/>
              </a:rPr>
              <a:t>++;  </a:t>
            </a:r>
            <a:r>
              <a:rPr lang="en-AU" sz="1100" dirty="0">
                <a:solidFill>
                  <a:srgbClr val="008000"/>
                </a:solidFill>
                <a:highlight>
                  <a:srgbClr val="FFFFFF"/>
                </a:highlight>
                <a:latin typeface="Consolas"/>
              </a:rPr>
              <a:t>// Move past the last discovered instance to avoid finding </a:t>
            </a:r>
            <a:r>
              <a:rPr lang="en-AU" sz="1100" dirty="0" smtClean="0">
                <a:solidFill>
                  <a:srgbClr val="008000"/>
                </a:solidFill>
                <a:highlight>
                  <a:srgbClr val="FFFFFF"/>
                </a:highlight>
                <a:latin typeface="Consolas"/>
              </a:rPr>
              <a:t>same </a:t>
            </a:r>
            <a:r>
              <a:rPr lang="en-AU" sz="1100" dirty="0">
                <a:solidFill>
                  <a:srgbClr val="008000"/>
                </a:solidFill>
                <a:highlight>
                  <a:srgbClr val="FFFFFF"/>
                </a:highlight>
                <a:latin typeface="Consolas"/>
              </a:rPr>
              <a:t>string</a:t>
            </a:r>
            <a:endParaRPr lang="en-AU" sz="1100" dirty="0">
              <a:solidFill>
                <a:srgbClr val="000000"/>
              </a:solidFill>
              <a:highlight>
                <a:srgbClr val="FFFFFF"/>
              </a:highlight>
              <a:latin typeface="Consolas"/>
            </a:endParaRPr>
          </a:p>
          <a:p>
            <a:r>
              <a:rPr lang="en-AU" sz="1100" dirty="0" smtClean="0">
                <a:solidFill>
                  <a:srgbClr val="000000"/>
                </a:solidFill>
                <a:highlight>
                  <a:srgbClr val="FFFFFF"/>
                </a:highlight>
                <a:latin typeface="Consolas"/>
              </a:rPr>
              <a:t>   }</a:t>
            </a:r>
            <a:endParaRPr lang="en-AU" sz="1100" dirty="0">
              <a:solidFill>
                <a:srgbClr val="000000"/>
              </a:solidFill>
              <a:highlight>
                <a:srgbClr val="FFFFFF"/>
              </a:highlight>
              <a:latin typeface="Consolas"/>
            </a:endParaRP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cout</a:t>
            </a:r>
            <a:r>
              <a:rPr lang="en-AU" sz="1100" dirty="0">
                <a:solidFill>
                  <a:srgbClr val="000000"/>
                </a:solidFill>
                <a:highlight>
                  <a:srgbClr val="FFFFFF"/>
                </a:highlight>
                <a:latin typeface="Consolas"/>
              </a:rPr>
              <a:t> &lt;&lt; </a:t>
            </a:r>
            <a:r>
              <a:rPr lang="en-AU" sz="1100" dirty="0" err="1">
                <a:solidFill>
                  <a:srgbClr val="000000"/>
                </a:solidFill>
                <a:highlight>
                  <a:srgbClr val="FFFFFF"/>
                </a:highlight>
                <a:latin typeface="Consolas"/>
              </a:rPr>
              <a:t>cat_appearances</a:t>
            </a:r>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
        <p:nvSpPr>
          <p:cNvPr id="5" name="Rectangle 4"/>
          <p:cNvSpPr/>
          <p:nvPr/>
        </p:nvSpPr>
        <p:spPr>
          <a:xfrm>
            <a:off x="755576" y="3363838"/>
            <a:ext cx="7128792" cy="9721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 = </a:t>
            </a:r>
            <a:r>
              <a:rPr lang="en-AU" sz="1100" dirty="0">
                <a:solidFill>
                  <a:srgbClr val="A31515"/>
                </a:solidFill>
                <a:highlight>
                  <a:srgbClr val="FFFFFF"/>
                </a:highlight>
                <a:latin typeface="Consolas"/>
              </a:rPr>
              <a:t>"</a:t>
            </a:r>
            <a:r>
              <a:rPr lang="en-AU" sz="1100" dirty="0" err="1">
                <a:solidFill>
                  <a:srgbClr val="A31515"/>
                </a:solidFill>
                <a:highlight>
                  <a:srgbClr val="FFFFFF"/>
                </a:highlight>
                <a:latin typeface="Consolas"/>
              </a:rPr>
              <a:t>abcdefghijklmnop</a:t>
            </a:r>
            <a:r>
              <a:rPr lang="en-AU" sz="1100" dirty="0">
                <a:solidFill>
                  <a:srgbClr val="A31515"/>
                </a:solidFill>
                <a:highlight>
                  <a:srgbClr val="FFFFFF"/>
                </a:highlight>
                <a:latin typeface="Consolas"/>
              </a:rPr>
              <a:t>"</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first_ten_of_alphabet</a:t>
            </a:r>
            <a:r>
              <a:rPr lang="en-AU" sz="1100" dirty="0">
                <a:solidFill>
                  <a:srgbClr val="000000"/>
                </a:solidFill>
                <a:highlight>
                  <a:srgbClr val="FFFFFF"/>
                </a:highlight>
                <a:latin typeface="Consolas"/>
              </a:rPr>
              <a:t> = </a:t>
            </a:r>
            <a:r>
              <a:rPr lang="en-AU" sz="1100" dirty="0" err="1">
                <a:solidFill>
                  <a:srgbClr val="000000"/>
                </a:solidFill>
                <a:highlight>
                  <a:srgbClr val="FFFFFF"/>
                </a:highlight>
                <a:latin typeface="Consolas"/>
              </a:rPr>
              <a:t>my_string.substr</a:t>
            </a:r>
            <a:r>
              <a:rPr lang="en-AU" sz="1100" dirty="0">
                <a:solidFill>
                  <a:srgbClr val="000000"/>
                </a:solidFill>
                <a:highlight>
                  <a:srgbClr val="FFFFFF"/>
                </a:highlight>
                <a:latin typeface="Consolas"/>
              </a:rPr>
              <a:t>(0, 10);</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cout</a:t>
            </a:r>
            <a:r>
              <a:rPr lang="en-AU" sz="1100" dirty="0">
                <a:solidFill>
                  <a:srgbClr val="000000"/>
                </a:solidFill>
                <a:highlight>
                  <a:srgbClr val="FFFFFF"/>
                </a:highlight>
                <a:latin typeface="Consolas"/>
              </a:rPr>
              <a:t> &lt;&lt; </a:t>
            </a:r>
            <a:r>
              <a:rPr lang="en-AU" sz="1100" dirty="0">
                <a:solidFill>
                  <a:srgbClr val="A31515"/>
                </a:solidFill>
                <a:highlight>
                  <a:srgbClr val="FFFFFF"/>
                </a:highlight>
                <a:latin typeface="Consolas"/>
              </a:rPr>
              <a:t>"The first ten letters of the alphabet are "</a:t>
            </a:r>
            <a:r>
              <a:rPr lang="en-AU" sz="1100" dirty="0">
                <a:solidFill>
                  <a:srgbClr val="000000"/>
                </a:solidFill>
                <a:highlight>
                  <a:srgbClr val="FFFFFF"/>
                </a:highlight>
                <a:latin typeface="Consolas"/>
              </a:rPr>
              <a:t> &lt;&lt; </a:t>
            </a:r>
            <a:r>
              <a:rPr lang="en-AU" sz="1100" dirty="0" err="1">
                <a:solidFill>
                  <a:srgbClr val="000000"/>
                </a:solidFill>
                <a:highlight>
                  <a:srgbClr val="FFFFFF"/>
                </a:highlight>
                <a:latin typeface="Consolas"/>
              </a:rPr>
              <a:t>first_ten_of_alphabet</a:t>
            </a:r>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36163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Splicing and Erasure</a:t>
            </a:r>
            <a:endParaRPr lang="en-AU" dirty="0"/>
          </a:p>
        </p:txBody>
      </p:sp>
      <p:sp>
        <p:nvSpPr>
          <p:cNvPr id="3" name="Content Placeholder 2"/>
          <p:cNvSpPr>
            <a:spLocks noGrp="1"/>
          </p:cNvSpPr>
          <p:nvPr>
            <p:ph idx="10"/>
          </p:nvPr>
        </p:nvSpPr>
        <p:spPr/>
        <p:txBody>
          <a:bodyPr/>
          <a:lstStyle/>
          <a:p>
            <a:r>
              <a:rPr lang="en-US" dirty="0" smtClean="0"/>
              <a:t>Remove part or all of a string, or insert new text</a:t>
            </a:r>
          </a:p>
          <a:p>
            <a:pPr lvl="1"/>
            <a:r>
              <a:rPr lang="en-US" dirty="0" smtClean="0"/>
              <a:t>Remove part of a string</a:t>
            </a:r>
          </a:p>
          <a:p>
            <a:pPr lvl="1"/>
            <a:endParaRPr lang="en-US" dirty="0" smtClean="0"/>
          </a:p>
          <a:p>
            <a:pPr lvl="1"/>
            <a:r>
              <a:rPr lang="en-US" dirty="0" smtClean="0"/>
              <a:t>Delete a whole string</a:t>
            </a:r>
          </a:p>
          <a:p>
            <a:pPr lvl="1"/>
            <a:endParaRPr lang="en-US" dirty="0" smtClean="0"/>
          </a:p>
          <a:p>
            <a:pPr lvl="1"/>
            <a:r>
              <a:rPr lang="en-US" dirty="0" smtClean="0"/>
              <a:t>Splice (insert) one string into another</a:t>
            </a:r>
            <a:endParaRPr lang="en-AU" dirty="0"/>
          </a:p>
        </p:txBody>
      </p:sp>
      <p:sp>
        <p:nvSpPr>
          <p:cNvPr id="4" name="Rectangle 3"/>
          <p:cNvSpPr/>
          <p:nvPr/>
        </p:nvSpPr>
        <p:spPr>
          <a:xfrm>
            <a:off x="1511406" y="2139702"/>
            <a:ext cx="5987516"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my_removal</a:t>
            </a:r>
            <a:r>
              <a:rPr lang="en-AU" sz="1100" dirty="0">
                <a:solidFill>
                  <a:srgbClr val="000000"/>
                </a:solidFill>
                <a:highlight>
                  <a:srgbClr val="FFFFFF"/>
                </a:highlight>
                <a:latin typeface="Consolas"/>
              </a:rPr>
              <a:t> = </a:t>
            </a:r>
            <a:r>
              <a:rPr lang="en-AU" sz="1100" dirty="0">
                <a:solidFill>
                  <a:srgbClr val="A31515"/>
                </a:solidFill>
                <a:highlight>
                  <a:srgbClr val="FFFFFF"/>
                </a:highlight>
                <a:latin typeface="Consolas"/>
              </a:rPr>
              <a:t>"remove </a:t>
            </a:r>
            <a:r>
              <a:rPr lang="en-AU" sz="1100" dirty="0" err="1">
                <a:solidFill>
                  <a:srgbClr val="A31515"/>
                </a:solidFill>
                <a:highlight>
                  <a:srgbClr val="FFFFFF"/>
                </a:highlight>
                <a:latin typeface="Consolas"/>
              </a:rPr>
              <a:t>aaa</a:t>
            </a:r>
            <a:r>
              <a:rPr lang="en-AU" sz="1100" dirty="0">
                <a:solidFill>
                  <a:srgbClr val="A31515"/>
                </a:solidFill>
                <a:highlight>
                  <a:srgbClr val="FFFFFF"/>
                </a:highlight>
                <a:latin typeface="Consolas"/>
              </a:rPr>
              <a:t>"</a:t>
            </a:r>
            <a:r>
              <a:rPr lang="en-AU" sz="1100" dirty="0">
                <a:solidFill>
                  <a:srgbClr val="000000"/>
                </a:solidFill>
                <a:highlight>
                  <a:srgbClr val="FFFFFF"/>
                </a:highlight>
                <a:latin typeface="Consolas"/>
              </a:rPr>
              <a:t>;</a:t>
            </a:r>
          </a:p>
          <a:p>
            <a:r>
              <a:rPr lang="en-AU" sz="1100" dirty="0" err="1">
                <a:solidFill>
                  <a:srgbClr val="000000"/>
                </a:solidFill>
                <a:highlight>
                  <a:srgbClr val="FFFFFF"/>
                </a:highlight>
                <a:latin typeface="Consolas"/>
              </a:rPr>
              <a:t>my_removal.erase</a:t>
            </a:r>
            <a:r>
              <a:rPr lang="en-AU" sz="1100" dirty="0">
                <a:solidFill>
                  <a:srgbClr val="000000"/>
                </a:solidFill>
                <a:highlight>
                  <a:srgbClr val="FFFFFF"/>
                </a:highlight>
                <a:latin typeface="Consolas"/>
              </a:rPr>
              <a:t>(7, 3); </a:t>
            </a:r>
            <a:r>
              <a:rPr lang="en-AU" sz="1100" dirty="0">
                <a:solidFill>
                  <a:srgbClr val="008000"/>
                </a:solidFill>
                <a:highlight>
                  <a:srgbClr val="FFFFFF"/>
                </a:highlight>
                <a:latin typeface="Consolas"/>
              </a:rPr>
              <a:t>// erases </a:t>
            </a:r>
            <a:r>
              <a:rPr lang="en-AU" sz="1100" dirty="0" err="1">
                <a:solidFill>
                  <a:srgbClr val="008000"/>
                </a:solidFill>
                <a:highlight>
                  <a:srgbClr val="FFFFFF"/>
                </a:highlight>
                <a:latin typeface="Consolas"/>
              </a:rPr>
              <a:t>aaa</a:t>
            </a:r>
            <a:endParaRPr lang="en-AU" sz="1100" dirty="0" smtClean="0">
              <a:solidFill>
                <a:schemeClr val="tx1"/>
              </a:solidFill>
              <a:latin typeface="Consolas" pitchFamily="49" charset="0"/>
              <a:cs typeface="Consolas" pitchFamily="49" charset="0"/>
            </a:endParaRPr>
          </a:p>
        </p:txBody>
      </p:sp>
      <p:sp>
        <p:nvSpPr>
          <p:cNvPr id="5" name="Rectangle 4"/>
          <p:cNvSpPr/>
          <p:nvPr/>
        </p:nvSpPr>
        <p:spPr>
          <a:xfrm>
            <a:off x="1511406" y="3015935"/>
            <a:ext cx="5987516"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str</a:t>
            </a:r>
            <a:r>
              <a:rPr lang="en-AU" sz="1100" dirty="0">
                <a:solidFill>
                  <a:srgbClr val="000000"/>
                </a:solidFill>
                <a:highlight>
                  <a:srgbClr val="FFFFFF"/>
                </a:highlight>
                <a:latin typeface="Consolas"/>
              </a:rPr>
              <a:t> = </a:t>
            </a:r>
            <a:r>
              <a:rPr lang="en-AU" sz="1100" dirty="0">
                <a:solidFill>
                  <a:srgbClr val="A31515"/>
                </a:solidFill>
                <a:highlight>
                  <a:srgbClr val="FFFFFF"/>
                </a:highlight>
                <a:latin typeface="Consolas"/>
              </a:rPr>
              <a:t>"whiskers"</a:t>
            </a:r>
            <a:r>
              <a:rPr lang="en-AU" sz="1100" dirty="0">
                <a:solidFill>
                  <a:srgbClr val="000000"/>
                </a:solidFill>
                <a:highlight>
                  <a:srgbClr val="FFFFFF"/>
                </a:highlight>
                <a:latin typeface="Consolas"/>
              </a:rPr>
              <a:t>;</a:t>
            </a:r>
          </a:p>
          <a:p>
            <a:r>
              <a:rPr lang="en-AU" sz="1100" dirty="0" err="1">
                <a:solidFill>
                  <a:srgbClr val="000000"/>
                </a:solidFill>
                <a:highlight>
                  <a:srgbClr val="FFFFFF"/>
                </a:highlight>
                <a:latin typeface="Consolas"/>
              </a:rPr>
              <a:t>str.erase</a:t>
            </a:r>
            <a:r>
              <a:rPr lang="en-AU" sz="1100" dirty="0">
                <a:solidFill>
                  <a:srgbClr val="000000"/>
                </a:solidFill>
                <a:highlight>
                  <a:srgbClr val="FFFFFF"/>
                </a:highlight>
                <a:latin typeface="Consolas"/>
              </a:rPr>
              <a:t>(0, </a:t>
            </a:r>
            <a:r>
              <a:rPr lang="en-AU" sz="1100" dirty="0" err="1">
                <a:solidFill>
                  <a:srgbClr val="000000"/>
                </a:solidFill>
                <a:highlight>
                  <a:srgbClr val="FFFFFF"/>
                </a:highlight>
                <a:latin typeface="Consolas"/>
              </a:rPr>
              <a:t>str.length</a:t>
            </a:r>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
        <p:nvSpPr>
          <p:cNvPr id="6" name="Rectangle 5"/>
          <p:cNvSpPr/>
          <p:nvPr/>
        </p:nvSpPr>
        <p:spPr>
          <a:xfrm>
            <a:off x="1511406" y="3892169"/>
            <a:ext cx="5987516"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 = </a:t>
            </a:r>
            <a:r>
              <a:rPr lang="en-AU" sz="1100" dirty="0">
                <a:solidFill>
                  <a:srgbClr val="A31515"/>
                </a:solidFill>
                <a:highlight>
                  <a:srgbClr val="FFFFFF"/>
                </a:highlight>
                <a:latin typeface="Consolas"/>
              </a:rPr>
              <a:t>"</a:t>
            </a:r>
            <a:r>
              <a:rPr lang="en-AU" sz="1100" dirty="0" err="1">
                <a:solidFill>
                  <a:srgbClr val="A31515"/>
                </a:solidFill>
                <a:highlight>
                  <a:srgbClr val="FFFFFF"/>
                </a:highlight>
                <a:latin typeface="Consolas"/>
              </a:rPr>
              <a:t>ade</a:t>
            </a:r>
            <a:r>
              <a:rPr lang="en-AU" sz="1100" dirty="0">
                <a:solidFill>
                  <a:srgbClr val="A31515"/>
                </a:solidFill>
                <a:highlight>
                  <a:srgbClr val="FFFFFF"/>
                </a:highlight>
                <a:latin typeface="Consolas"/>
              </a:rPr>
              <a:t>"</a:t>
            </a:r>
            <a:r>
              <a:rPr lang="en-AU" sz="1100" dirty="0">
                <a:solidFill>
                  <a:srgbClr val="000000"/>
                </a:solidFill>
                <a:highlight>
                  <a:srgbClr val="FFFFFF"/>
                </a:highlight>
                <a:latin typeface="Consolas"/>
              </a:rPr>
              <a:t>;</a:t>
            </a:r>
          </a:p>
          <a:p>
            <a:r>
              <a:rPr lang="en-AU" sz="1100" dirty="0" err="1">
                <a:solidFill>
                  <a:srgbClr val="000000"/>
                </a:solidFill>
                <a:highlight>
                  <a:srgbClr val="FFFFFF"/>
                </a:highlight>
                <a:latin typeface="Consolas"/>
              </a:rPr>
              <a:t>my_string.insert</a:t>
            </a:r>
            <a:r>
              <a:rPr lang="en-AU" sz="1100" dirty="0">
                <a:solidFill>
                  <a:srgbClr val="000000"/>
                </a:solidFill>
                <a:highlight>
                  <a:srgbClr val="FFFFFF"/>
                </a:highlight>
                <a:latin typeface="Consolas"/>
              </a:rPr>
              <a:t>(1, </a:t>
            </a:r>
            <a:r>
              <a:rPr lang="en-AU" sz="1100" dirty="0">
                <a:solidFill>
                  <a:srgbClr val="A31515"/>
                </a:solidFill>
                <a:highlight>
                  <a:srgbClr val="FFFFFF"/>
                </a:highlight>
                <a:latin typeface="Consolas"/>
              </a:rPr>
              <a:t>"</a:t>
            </a:r>
            <a:r>
              <a:rPr lang="en-AU" sz="1100" dirty="0" err="1">
                <a:solidFill>
                  <a:srgbClr val="A31515"/>
                </a:solidFill>
                <a:highlight>
                  <a:srgbClr val="FFFFFF"/>
                </a:highlight>
                <a:latin typeface="Consolas"/>
              </a:rPr>
              <a:t>bc</a:t>
            </a:r>
            <a:r>
              <a:rPr lang="en-AU" sz="1100" dirty="0">
                <a:solidFill>
                  <a:srgbClr val="A31515"/>
                </a:solidFill>
                <a:highlight>
                  <a:srgbClr val="FFFFFF"/>
                </a:highlight>
                <a:latin typeface="Consolas"/>
              </a:rPr>
              <a:t>"</a:t>
            </a:r>
            <a:r>
              <a:rPr lang="en-AU" sz="1100" dirty="0">
                <a:solidFill>
                  <a:srgbClr val="000000"/>
                </a:solidFill>
                <a:highlight>
                  <a:srgbClr val="FFFFFF"/>
                </a:highlight>
                <a:latin typeface="Consolas"/>
              </a:rPr>
              <a:t>);</a:t>
            </a:r>
          </a:p>
          <a:p>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cout</a:t>
            </a:r>
            <a:r>
              <a:rPr lang="en-AU" sz="1100" dirty="0">
                <a:solidFill>
                  <a:srgbClr val="000000"/>
                </a:solidFill>
                <a:highlight>
                  <a:srgbClr val="FFFFFF"/>
                </a:highlight>
                <a:latin typeface="Consolas"/>
              </a:rPr>
              <a:t> </a:t>
            </a:r>
            <a:r>
              <a:rPr lang="en-AU" sz="1100" dirty="0" smtClean="0">
                <a:solidFill>
                  <a:srgbClr val="000000"/>
                </a:solidFill>
                <a:highlight>
                  <a:srgbClr val="FFFFFF"/>
                </a:highlight>
                <a:latin typeface="Consolas"/>
              </a:rPr>
              <a:t>&lt;&lt; </a:t>
            </a:r>
            <a:r>
              <a:rPr lang="en-AU" sz="1100" dirty="0" err="1" smtClean="0">
                <a:solidFill>
                  <a:srgbClr val="000000"/>
                </a:solidFill>
                <a:highlight>
                  <a:srgbClr val="FFFFFF"/>
                </a:highlight>
                <a:latin typeface="Consolas"/>
              </a:rPr>
              <a:t>my_string</a:t>
            </a:r>
            <a:r>
              <a:rPr lang="en-AU" sz="1100" dirty="0" smtClean="0">
                <a:solidFill>
                  <a:srgbClr val="000000"/>
                </a:solidFill>
                <a:highlight>
                  <a:srgbClr val="FFFFFF"/>
                </a:highlight>
                <a:latin typeface="Consolas"/>
              </a:rPr>
              <a:t> </a:t>
            </a:r>
            <a:r>
              <a:rPr lang="en-AU" sz="1100" dirty="0">
                <a:solidFill>
                  <a:srgbClr val="000000"/>
                </a:solidFill>
                <a:highlight>
                  <a:srgbClr val="FFFFFF"/>
                </a:highlight>
                <a:latin typeface="Consolas"/>
              </a:rPr>
              <a:t>&lt;&lt; </a:t>
            </a:r>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endl</a:t>
            </a:r>
            <a:r>
              <a:rPr lang="en-AU" sz="1100" dirty="0">
                <a:solidFill>
                  <a:srgbClr val="000000"/>
                </a:solidFill>
                <a:highlight>
                  <a:srgbClr val="FFFFFF"/>
                </a:highlight>
                <a:latin typeface="Consolas"/>
              </a:rPr>
              <a:t>;</a:t>
            </a:r>
            <a:r>
              <a:rPr lang="en-AU" sz="1100" dirty="0">
                <a:solidFill>
                  <a:srgbClr val="008000"/>
                </a:solidFill>
                <a:highlight>
                  <a:srgbClr val="FFFFFF"/>
                </a:highlight>
                <a:latin typeface="Consolas"/>
              </a:rPr>
              <a:t>// </a:t>
            </a:r>
            <a:r>
              <a:rPr lang="en-AU" sz="1100" dirty="0" err="1">
                <a:solidFill>
                  <a:srgbClr val="008000"/>
                </a:solidFill>
                <a:highlight>
                  <a:srgbClr val="FFFFFF"/>
                </a:highlight>
                <a:latin typeface="Consolas"/>
              </a:rPr>
              <a:t>my_string</a:t>
            </a:r>
            <a:r>
              <a:rPr lang="en-AU" sz="1100" dirty="0">
                <a:solidFill>
                  <a:srgbClr val="008000"/>
                </a:solidFill>
                <a:highlight>
                  <a:srgbClr val="FFFFFF"/>
                </a:highlight>
                <a:latin typeface="Consolas"/>
              </a:rPr>
              <a:t> is now "</a:t>
            </a:r>
            <a:r>
              <a:rPr lang="en-AU" sz="1100" dirty="0" err="1">
                <a:solidFill>
                  <a:srgbClr val="008000"/>
                </a:solidFill>
                <a:highlight>
                  <a:srgbClr val="FFFFFF"/>
                </a:highlight>
                <a:latin typeface="Consolas"/>
              </a:rPr>
              <a:t>abcde</a:t>
            </a:r>
            <a:r>
              <a:rPr lang="en-AU" sz="1100" dirty="0">
                <a:solidFill>
                  <a:srgbClr val="008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92269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Retrieving a c-style string</a:t>
            </a:r>
            <a:endParaRPr lang="en-AU" dirty="0"/>
          </a:p>
        </p:txBody>
      </p:sp>
      <p:sp>
        <p:nvSpPr>
          <p:cNvPr id="3" name="Content Placeholder 2"/>
          <p:cNvSpPr>
            <a:spLocks noGrp="1"/>
          </p:cNvSpPr>
          <p:nvPr>
            <p:ph idx="10"/>
          </p:nvPr>
        </p:nvSpPr>
        <p:spPr/>
        <p:txBody>
          <a:bodyPr/>
          <a:lstStyle/>
          <a:p>
            <a:r>
              <a:rPr lang="en-US" dirty="0" smtClean="0"/>
              <a:t>You can retrieve a char* from an STL string</a:t>
            </a:r>
          </a:p>
          <a:p>
            <a:pPr lvl="1"/>
            <a:r>
              <a:rPr lang="en-US" dirty="0" smtClean="0"/>
              <a:t>Useful when working with C library functions</a:t>
            </a:r>
          </a:p>
          <a:p>
            <a:pPr lvl="1"/>
            <a:endParaRPr lang="en-US" dirty="0" smtClean="0"/>
          </a:p>
          <a:p>
            <a:r>
              <a:rPr lang="en-US" dirty="0" smtClean="0"/>
              <a:t>The </a:t>
            </a:r>
            <a:r>
              <a:rPr lang="en-US" dirty="0" err="1" smtClean="0"/>
              <a:t>c_str</a:t>
            </a:r>
            <a:r>
              <a:rPr lang="en-US" dirty="0" smtClean="0"/>
              <a:t>() member function returns the char*</a:t>
            </a:r>
          </a:p>
          <a:p>
            <a:pPr lvl="1"/>
            <a:r>
              <a:rPr lang="en-US" dirty="0" smtClean="0"/>
              <a:t>Returns a constant pointer</a:t>
            </a:r>
          </a:p>
          <a:p>
            <a:pPr lvl="1"/>
            <a:r>
              <a:rPr lang="en-US" dirty="0" smtClean="0"/>
              <a:t>Do not need to free/delete it</a:t>
            </a:r>
            <a:endParaRPr lang="en-AU" dirty="0"/>
          </a:p>
        </p:txBody>
      </p:sp>
      <p:sp>
        <p:nvSpPr>
          <p:cNvPr id="4" name="Rectangle 3"/>
          <p:cNvSpPr/>
          <p:nvPr/>
        </p:nvSpPr>
        <p:spPr>
          <a:xfrm>
            <a:off x="5004048" y="3151734"/>
            <a:ext cx="3672408" cy="788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 = </a:t>
            </a:r>
            <a:r>
              <a:rPr lang="en-AU" sz="1100" dirty="0">
                <a:solidFill>
                  <a:srgbClr val="A31515"/>
                </a:solidFill>
                <a:highlight>
                  <a:srgbClr val="FFFFFF"/>
                </a:highlight>
                <a:latin typeface="Consolas"/>
              </a:rPr>
              <a:t>"meow"</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cout</a:t>
            </a:r>
            <a:r>
              <a:rPr lang="en-AU" sz="1100" dirty="0">
                <a:solidFill>
                  <a:srgbClr val="000000"/>
                </a:solidFill>
                <a:highlight>
                  <a:srgbClr val="FFFFFF"/>
                </a:highlight>
                <a:latin typeface="Consolas"/>
              </a:rPr>
              <a:t> &lt;&lt; </a:t>
            </a:r>
            <a:r>
              <a:rPr lang="en-AU" sz="1100" dirty="0" err="1">
                <a:solidFill>
                  <a:srgbClr val="000000"/>
                </a:solidFill>
                <a:highlight>
                  <a:srgbClr val="FFFFFF"/>
                </a:highlight>
                <a:latin typeface="Consolas"/>
              </a:rPr>
              <a:t>strlen</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my_string.c_str</a:t>
            </a:r>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32387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0"/>
          </p:nvPr>
        </p:nvSpPr>
        <p:spPr/>
        <p:txBody>
          <a:bodyPr>
            <a:normAutofit fontScale="92500" lnSpcReduction="20000"/>
          </a:bodyPr>
          <a:lstStyle/>
          <a:p>
            <a:r>
              <a:rPr lang="en-US" dirty="0" smtClean="0"/>
              <a:t>STL strings are a simple alternative to c-style strings, and are easy to use</a:t>
            </a:r>
          </a:p>
          <a:p>
            <a:pPr lvl="1"/>
            <a:endParaRPr lang="en-US" dirty="0" smtClean="0"/>
          </a:p>
          <a:p>
            <a:r>
              <a:rPr lang="en-US" dirty="0" smtClean="0"/>
              <a:t>Provide many convenient functions</a:t>
            </a:r>
          </a:p>
          <a:p>
            <a:pPr lvl="1"/>
            <a:endParaRPr lang="en-US" dirty="0" smtClean="0"/>
          </a:p>
          <a:p>
            <a:r>
              <a:rPr lang="en-US" dirty="0" smtClean="0"/>
              <a:t>Relational operators work as expected</a:t>
            </a:r>
          </a:p>
          <a:p>
            <a:pPr lvl="1"/>
            <a:endParaRPr lang="en-US" dirty="0" smtClean="0"/>
          </a:p>
          <a:p>
            <a:r>
              <a:rPr lang="en-US" dirty="0" smtClean="0"/>
              <a:t>Can be used as input to C library functions requiring a char* via the </a:t>
            </a:r>
            <a:r>
              <a:rPr lang="en-US" dirty="0" err="1" smtClean="0"/>
              <a:t>c_str</a:t>
            </a:r>
            <a:r>
              <a:rPr lang="en-US" dirty="0" smtClean="0"/>
              <a:t>() function</a:t>
            </a:r>
            <a:endParaRPr lang="en-US" dirty="0" smtClean="0"/>
          </a:p>
        </p:txBody>
      </p:sp>
    </p:spTree>
    <p:extLst>
      <p:ext uri="{BB962C8B-B14F-4D97-AF65-F5344CB8AC3E}">
        <p14:creationId xmlns:p14="http://schemas.microsoft.com/office/powerpoint/2010/main" val="2956586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5" name="Content Placeholder 4"/>
          <p:cNvSpPr>
            <a:spLocks noGrp="1"/>
          </p:cNvSpPr>
          <p:nvPr>
            <p:ph idx="10"/>
          </p:nvPr>
        </p:nvSpPr>
        <p:spPr/>
        <p:txBody>
          <a:bodyPr>
            <a:normAutofit fontScale="92500" lnSpcReduction="20000"/>
          </a:bodyPr>
          <a:lstStyle/>
          <a:p>
            <a:r>
              <a:rPr lang="en-AU" i="1" dirty="0" err="1" smtClean="0"/>
              <a:t>std</a:t>
            </a:r>
            <a:r>
              <a:rPr lang="en-AU" i="1" dirty="0" smtClean="0"/>
              <a:t>::string - C++ standard library </a:t>
            </a:r>
            <a:r>
              <a:rPr lang="en-AU" dirty="0" smtClean="0"/>
              <a:t>–  cprogramming.com. [ONLINE] Available </a:t>
            </a:r>
            <a:r>
              <a:rPr lang="en-AU" dirty="0" err="1" smtClean="0"/>
              <a:t>at:</a:t>
            </a:r>
            <a:r>
              <a:rPr lang="en-AU" dirty="0" err="1" smtClean="0">
                <a:hlinkClick r:id="rId2"/>
              </a:rPr>
              <a:t>http</a:t>
            </a:r>
            <a:r>
              <a:rPr lang="en-AU" dirty="0" smtClean="0">
                <a:hlinkClick r:id="rId2"/>
              </a:rPr>
              <a:t>://www.cprogramming.com/tutorial/string.html</a:t>
            </a:r>
            <a:r>
              <a:rPr lang="en-AU" dirty="0" smtClean="0"/>
              <a:t>. [Accessed 15 April 2015]</a:t>
            </a:r>
          </a:p>
          <a:p>
            <a:pPr lvl="1"/>
            <a:endParaRPr lang="en-AU" dirty="0" smtClean="0"/>
          </a:p>
          <a:p>
            <a:r>
              <a:rPr lang="en-AU" i="1" dirty="0" smtClean="0"/>
              <a:t>string - C++ Reference</a:t>
            </a:r>
            <a:r>
              <a:rPr lang="en-AU" dirty="0" smtClean="0"/>
              <a:t> – cplusplus.com. [ONLINE] Available at: </a:t>
            </a:r>
            <a:r>
              <a:rPr lang="en-AU" dirty="0" smtClean="0">
                <a:hlinkClick r:id="rId3"/>
              </a:rPr>
              <a:t>http://www.cplusplus.com/reference/string/string/</a:t>
            </a:r>
            <a:r>
              <a:rPr lang="en-AU" dirty="0" smtClean="0"/>
              <a:t>. [Accessed 15 April 2015].</a:t>
            </a:r>
            <a:endParaRPr lang="en-US" dirty="0" smtClean="0"/>
          </a:p>
          <a:p>
            <a:endParaRPr lang="en-AU" dirty="0"/>
          </a:p>
        </p:txBody>
      </p:sp>
    </p:spTree>
    <p:extLst>
      <p:ext uri="{BB962C8B-B14F-4D97-AF65-F5344CB8AC3E}">
        <p14:creationId xmlns:p14="http://schemas.microsoft.com/office/powerpoint/2010/main" val="1113453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a:t>
            </a:r>
            <a:endParaRPr lang="en-AU" dirty="0"/>
          </a:p>
        </p:txBody>
      </p:sp>
      <p:sp>
        <p:nvSpPr>
          <p:cNvPr id="3" name="Content Placeholder 2"/>
          <p:cNvSpPr>
            <a:spLocks noGrp="1"/>
          </p:cNvSpPr>
          <p:nvPr>
            <p:ph idx="10"/>
          </p:nvPr>
        </p:nvSpPr>
        <p:spPr/>
        <p:txBody>
          <a:bodyPr>
            <a:normAutofit fontScale="55000" lnSpcReduction="20000"/>
          </a:bodyPr>
          <a:lstStyle/>
          <a:p>
            <a:r>
              <a:rPr lang="en-US" dirty="0" smtClean="0"/>
              <a:t>The STL String class</a:t>
            </a:r>
          </a:p>
          <a:p>
            <a:pPr lvl="1"/>
            <a:endParaRPr lang="en-US" dirty="0" smtClean="0"/>
          </a:p>
          <a:p>
            <a:r>
              <a:rPr lang="en-US" dirty="0" smtClean="0"/>
              <a:t>String I/O</a:t>
            </a:r>
          </a:p>
          <a:p>
            <a:pPr lvl="1"/>
            <a:endParaRPr lang="en-US" dirty="0" smtClean="0"/>
          </a:p>
          <a:p>
            <a:r>
              <a:rPr lang="en-US" dirty="0" smtClean="0"/>
              <a:t>Concatenation</a:t>
            </a:r>
          </a:p>
          <a:p>
            <a:pPr lvl="1"/>
            <a:endParaRPr lang="en-US" dirty="0" smtClean="0"/>
          </a:p>
          <a:p>
            <a:r>
              <a:rPr lang="en-US" dirty="0" smtClean="0"/>
              <a:t>Comparisons</a:t>
            </a:r>
          </a:p>
          <a:p>
            <a:pPr lvl="1"/>
            <a:endParaRPr lang="en-US" dirty="0" smtClean="0"/>
          </a:p>
          <a:p>
            <a:r>
              <a:rPr lang="en-US" dirty="0" smtClean="0"/>
              <a:t>String Length and Accessing Individual Elements</a:t>
            </a:r>
          </a:p>
          <a:p>
            <a:pPr lvl="1"/>
            <a:endParaRPr lang="en-US" dirty="0" smtClean="0"/>
          </a:p>
          <a:p>
            <a:r>
              <a:rPr lang="en-US" dirty="0" smtClean="0"/>
              <a:t>Searching and Substrings</a:t>
            </a:r>
          </a:p>
          <a:p>
            <a:pPr lvl="1"/>
            <a:endParaRPr lang="en-US" dirty="0" smtClean="0"/>
          </a:p>
          <a:p>
            <a:r>
              <a:rPr lang="en-US" dirty="0" smtClean="0"/>
              <a:t>Splicing and Erasure</a:t>
            </a:r>
          </a:p>
          <a:p>
            <a:pPr lvl="1"/>
            <a:endParaRPr lang="en-US" dirty="0" smtClean="0"/>
          </a:p>
          <a:p>
            <a:r>
              <a:rPr lang="en-US" dirty="0" smtClean="0"/>
              <a:t>Retrieving a C-style string</a:t>
            </a:r>
            <a:endParaRPr lang="en-AU" dirty="0" smtClean="0"/>
          </a:p>
        </p:txBody>
      </p:sp>
    </p:spTree>
    <p:extLst>
      <p:ext uri="{BB962C8B-B14F-4D97-AF65-F5344CB8AC3E}">
        <p14:creationId xmlns:p14="http://schemas.microsoft.com/office/powerpoint/2010/main" val="992694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STL String Class</a:t>
            </a:r>
            <a:endParaRPr lang="en-AU" dirty="0"/>
          </a:p>
        </p:txBody>
      </p:sp>
      <p:sp>
        <p:nvSpPr>
          <p:cNvPr id="3" name="Content Placeholder 2"/>
          <p:cNvSpPr>
            <a:spLocks noGrp="1"/>
          </p:cNvSpPr>
          <p:nvPr>
            <p:ph idx="10"/>
          </p:nvPr>
        </p:nvSpPr>
        <p:spPr/>
        <p:txBody>
          <a:bodyPr>
            <a:normAutofit fontScale="85000" lnSpcReduction="10000"/>
          </a:bodyPr>
          <a:lstStyle/>
          <a:p>
            <a:r>
              <a:rPr lang="en-AU" dirty="0" smtClean="0"/>
              <a:t>Strings are objects that represent sequences of characters</a:t>
            </a:r>
          </a:p>
          <a:p>
            <a:pPr lvl="1"/>
            <a:r>
              <a:rPr lang="en-US" dirty="0" smtClean="0"/>
              <a:t>Until now we’ve been doing this with C-style char arrays</a:t>
            </a:r>
          </a:p>
          <a:p>
            <a:pPr lvl="1"/>
            <a:endParaRPr lang="en-AU" dirty="0" smtClean="0"/>
          </a:p>
          <a:p>
            <a:r>
              <a:rPr lang="en-US" dirty="0" smtClean="0"/>
              <a:t>Part of the </a:t>
            </a:r>
            <a:r>
              <a:rPr lang="en-US" dirty="0" err="1" smtClean="0"/>
              <a:t>std</a:t>
            </a:r>
            <a:r>
              <a:rPr lang="en-US" dirty="0" smtClean="0"/>
              <a:t> namespace</a:t>
            </a:r>
          </a:p>
          <a:p>
            <a:pPr lvl="1"/>
            <a:endParaRPr lang="en-US" dirty="0" smtClean="0"/>
          </a:p>
          <a:p>
            <a:r>
              <a:rPr lang="en-US" dirty="0" smtClean="0"/>
              <a:t>Found inside the </a:t>
            </a:r>
            <a:r>
              <a:rPr lang="en-US" dirty="0" smtClean="0">
                <a:solidFill>
                  <a:srgbClr val="FFFF00"/>
                </a:solidFill>
              </a:rPr>
              <a:t>&lt;string&gt; </a:t>
            </a:r>
            <a:r>
              <a:rPr lang="en-US" dirty="0" smtClean="0"/>
              <a:t>header</a:t>
            </a:r>
          </a:p>
          <a:p>
            <a:pPr lvl="1"/>
            <a:endParaRPr lang="en-US" dirty="0" smtClean="0"/>
          </a:p>
          <a:p>
            <a:r>
              <a:rPr lang="en-AU" dirty="0" err="1" smtClean="0">
                <a:solidFill>
                  <a:srgbClr val="FFFF00"/>
                </a:solidFill>
              </a:rPr>
              <a:t>typedef</a:t>
            </a:r>
            <a:r>
              <a:rPr lang="en-AU" dirty="0" smtClean="0">
                <a:solidFill>
                  <a:srgbClr val="FFFF00"/>
                </a:solidFill>
              </a:rPr>
              <a:t> </a:t>
            </a:r>
            <a:r>
              <a:rPr lang="en-AU" dirty="0" err="1" smtClean="0">
                <a:solidFill>
                  <a:srgbClr val="FFFF00"/>
                </a:solidFill>
              </a:rPr>
              <a:t>basic_string</a:t>
            </a:r>
            <a:r>
              <a:rPr lang="en-AU" dirty="0" smtClean="0">
                <a:solidFill>
                  <a:srgbClr val="FFFF00"/>
                </a:solidFill>
              </a:rPr>
              <a:t>&lt;char&gt; string;</a:t>
            </a:r>
          </a:p>
          <a:p>
            <a:pPr lvl="1"/>
            <a:r>
              <a:rPr lang="en-US" dirty="0" smtClean="0"/>
              <a:t>Designed specifically to operate with single-byte chars</a:t>
            </a:r>
            <a:endParaRPr lang="en-US" dirty="0" smtClean="0"/>
          </a:p>
        </p:txBody>
      </p:sp>
    </p:spTree>
    <p:extLst>
      <p:ext uri="{BB962C8B-B14F-4D97-AF65-F5344CB8AC3E}">
        <p14:creationId xmlns:p14="http://schemas.microsoft.com/office/powerpoint/2010/main" val="304037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STL String advantages</a:t>
            </a:r>
            <a:endParaRPr lang="en-US" dirty="0"/>
          </a:p>
        </p:txBody>
      </p:sp>
      <p:sp>
        <p:nvSpPr>
          <p:cNvPr id="3" name="Content Placeholder 2"/>
          <p:cNvSpPr>
            <a:spLocks noGrp="1"/>
          </p:cNvSpPr>
          <p:nvPr>
            <p:ph idx="10"/>
          </p:nvPr>
        </p:nvSpPr>
        <p:spPr/>
        <p:txBody>
          <a:bodyPr>
            <a:normAutofit lnSpcReduction="10000"/>
          </a:bodyPr>
          <a:lstStyle/>
          <a:p>
            <a:r>
              <a:rPr lang="en-US" dirty="0" smtClean="0"/>
              <a:t>No fixed size</a:t>
            </a:r>
          </a:p>
          <a:p>
            <a:pPr lvl="1"/>
            <a:r>
              <a:rPr lang="en-US" dirty="0" smtClean="0"/>
              <a:t>STL strings will grow and shrink to fit the data that is contained within it</a:t>
            </a:r>
          </a:p>
          <a:p>
            <a:pPr lvl="1"/>
            <a:endParaRPr lang="en-US" dirty="0" smtClean="0"/>
          </a:p>
          <a:p>
            <a:r>
              <a:rPr lang="en-US" dirty="0" smtClean="0"/>
              <a:t>Helper functions</a:t>
            </a:r>
          </a:p>
          <a:p>
            <a:pPr lvl="1"/>
            <a:r>
              <a:rPr lang="en-US" dirty="0" smtClean="0"/>
              <a:t>STL strings have many features to help concatenating, comparing, and converting that improve on the simple </a:t>
            </a:r>
            <a:r>
              <a:rPr lang="en-US" dirty="0" err="1" smtClean="0">
                <a:solidFill>
                  <a:srgbClr val="FFFF00"/>
                </a:solidFill>
              </a:rPr>
              <a:t>str</a:t>
            </a:r>
            <a:r>
              <a:rPr lang="en-US" dirty="0" smtClean="0">
                <a:solidFill>
                  <a:srgbClr val="FFFF00"/>
                </a:solidFill>
              </a:rPr>
              <a:t> </a:t>
            </a:r>
            <a:r>
              <a:rPr lang="en-US" dirty="0" smtClean="0"/>
              <a:t>functions that work with C-style strings</a:t>
            </a:r>
            <a:endParaRPr lang="en-US" dirty="0"/>
          </a:p>
        </p:txBody>
      </p:sp>
    </p:spTree>
    <p:extLst>
      <p:ext uri="{BB962C8B-B14F-4D97-AF65-F5344CB8AC3E}">
        <p14:creationId xmlns:p14="http://schemas.microsoft.com/office/powerpoint/2010/main" val="285727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STL String disadvantages</a:t>
            </a:r>
            <a:endParaRPr lang="en-US" dirty="0"/>
          </a:p>
        </p:txBody>
      </p:sp>
      <p:sp>
        <p:nvSpPr>
          <p:cNvPr id="3" name="Content Placeholder 2"/>
          <p:cNvSpPr>
            <a:spLocks noGrp="1"/>
          </p:cNvSpPr>
          <p:nvPr>
            <p:ph idx="10"/>
          </p:nvPr>
        </p:nvSpPr>
        <p:spPr/>
        <p:txBody>
          <a:bodyPr/>
          <a:lstStyle/>
          <a:p>
            <a:r>
              <a:rPr lang="en-US" dirty="0" smtClean="0"/>
              <a:t>No fixed size</a:t>
            </a:r>
          </a:p>
          <a:p>
            <a:pPr lvl="1"/>
            <a:r>
              <a:rPr lang="en-US" dirty="0" smtClean="0"/>
              <a:t>Because strings have to change in size, they are slower to concatenate and append than pure C-style strings</a:t>
            </a:r>
            <a:endParaRPr lang="en-US" dirty="0"/>
          </a:p>
        </p:txBody>
      </p:sp>
    </p:spTree>
    <p:extLst>
      <p:ext uri="{BB962C8B-B14F-4D97-AF65-F5344CB8AC3E}">
        <p14:creationId xmlns:p14="http://schemas.microsoft.com/office/powerpoint/2010/main" val="1297653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Declaring a string</a:t>
            </a:r>
            <a:endParaRPr lang="en-AU" dirty="0"/>
          </a:p>
        </p:txBody>
      </p:sp>
      <p:sp>
        <p:nvSpPr>
          <p:cNvPr id="3" name="Content Placeholder 2"/>
          <p:cNvSpPr>
            <a:spLocks noGrp="1"/>
          </p:cNvSpPr>
          <p:nvPr>
            <p:ph idx="10"/>
          </p:nvPr>
        </p:nvSpPr>
        <p:spPr/>
        <p:txBody>
          <a:bodyPr/>
          <a:lstStyle/>
          <a:p>
            <a:r>
              <a:rPr lang="en-US" dirty="0" smtClean="0"/>
              <a:t>Include the </a:t>
            </a:r>
            <a:r>
              <a:rPr lang="en-US" dirty="0" smtClean="0">
                <a:solidFill>
                  <a:srgbClr val="FFFF00"/>
                </a:solidFill>
              </a:rPr>
              <a:t>&lt;string&gt; </a:t>
            </a:r>
            <a:r>
              <a:rPr lang="en-US" dirty="0" smtClean="0"/>
              <a:t>header</a:t>
            </a:r>
          </a:p>
        </p:txBody>
      </p:sp>
      <p:sp>
        <p:nvSpPr>
          <p:cNvPr id="4" name="Rectangle 3"/>
          <p:cNvSpPr/>
          <p:nvPr/>
        </p:nvSpPr>
        <p:spPr>
          <a:xfrm>
            <a:off x="467544" y="2201416"/>
            <a:ext cx="2659124" cy="12961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using</a:t>
            </a:r>
            <a:r>
              <a:rPr lang="en-AU" sz="1100" dirty="0">
                <a:solidFill>
                  <a:srgbClr val="000000"/>
                </a:solidFill>
                <a:highlight>
                  <a:srgbClr val="FFFFFF"/>
                </a:highlight>
                <a:latin typeface="Consolas"/>
              </a:rPr>
              <a:t> </a:t>
            </a:r>
            <a:r>
              <a:rPr lang="en-AU" sz="1100" dirty="0">
                <a:solidFill>
                  <a:srgbClr val="0000FF"/>
                </a:solidFill>
                <a:highlight>
                  <a:srgbClr val="FFFFFF"/>
                </a:highlight>
                <a:latin typeface="Consolas"/>
              </a:rPr>
              <a:t>namespace</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2B91AF"/>
                </a:solidFill>
                <a:highlight>
                  <a:srgbClr val="FFFFFF"/>
                </a:highlight>
                <a:latin typeface="Consolas"/>
              </a:rPr>
              <a:t>    string</a:t>
            </a:r>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my_string</a:t>
            </a:r>
            <a:r>
              <a:rPr lang="en-AU" sz="1100" dirty="0" smtClean="0">
                <a:solidFill>
                  <a:srgbClr val="000000"/>
                </a:solidFill>
                <a:highlight>
                  <a:srgbClr val="FFFFFF"/>
                </a:highlight>
                <a:latin typeface="Consolas"/>
              </a:rPr>
              <a:t>;</a:t>
            </a:r>
            <a:endParaRPr lang="en-AU" sz="1100" dirty="0">
              <a:solidFill>
                <a:srgbClr val="000000"/>
              </a:solidFill>
              <a:highlight>
                <a:srgbClr val="FFFFFF"/>
              </a:highlight>
              <a:latin typeface="Consolas"/>
            </a:endParaRP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
        <p:nvSpPr>
          <p:cNvPr id="5" name="Rectangle 4"/>
          <p:cNvSpPr/>
          <p:nvPr/>
        </p:nvSpPr>
        <p:spPr>
          <a:xfrm>
            <a:off x="6084168" y="2211710"/>
            <a:ext cx="2659124" cy="12858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endParaRPr lang="en-AU" sz="1100" dirty="0" smtClean="0">
              <a:solidFill>
                <a:srgbClr val="0000FF"/>
              </a:solidFill>
              <a:highlight>
                <a:srgbClr val="FFFFFF"/>
              </a:highlight>
              <a:latin typeface="Consolas"/>
            </a:endParaRPr>
          </a:p>
          <a:p>
            <a:r>
              <a:rPr lang="en-AU" sz="1100" dirty="0" smtClean="0">
                <a:solidFill>
                  <a:srgbClr val="0000FF"/>
                </a:solidFill>
                <a:highlight>
                  <a:srgbClr val="FFFFFF"/>
                </a:highlight>
                <a:latin typeface="Consolas"/>
              </a:rPr>
              <a:t>void</a:t>
            </a:r>
            <a:r>
              <a:rPr lang="en-AU" sz="1100" dirty="0" smtClean="0">
                <a:solidFill>
                  <a:srgbClr val="000000"/>
                </a:solidFill>
                <a:highlight>
                  <a:srgbClr val="FFFFFF"/>
                </a:highlight>
                <a:latin typeface="Consolas"/>
              </a:rPr>
              <a:t> </a:t>
            </a:r>
            <a:r>
              <a:rPr lang="en-AU" sz="1100" dirty="0">
                <a:solidFill>
                  <a:srgbClr val="000000"/>
                </a:solidFill>
                <a:highlight>
                  <a:srgbClr val="FFFFFF"/>
                </a:highlight>
                <a:latin typeface="Consolas"/>
              </a:rPr>
              <a:t>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
        <p:nvSpPr>
          <p:cNvPr id="8" name="Rectangle 7"/>
          <p:cNvSpPr/>
          <p:nvPr/>
        </p:nvSpPr>
        <p:spPr>
          <a:xfrm>
            <a:off x="3275856" y="2211710"/>
            <a:ext cx="2659124" cy="12961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using</a:t>
            </a:r>
            <a:r>
              <a:rPr lang="en-AU" sz="1100" dirty="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smtClean="0">
                <a:solidFill>
                  <a:srgbClr val="000000"/>
                </a:solidFill>
                <a:highlight>
                  <a:srgbClr val="FFFFFF"/>
                </a:highlight>
                <a:latin typeface="Consolas"/>
              </a:rPr>
              <a:t>::string;</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2B91AF"/>
                </a:solidFill>
                <a:highlight>
                  <a:srgbClr val="FFFFFF"/>
                </a:highlight>
                <a:latin typeface="Consolas"/>
              </a:rPr>
              <a:t>    string</a:t>
            </a:r>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my_string</a:t>
            </a:r>
            <a:r>
              <a:rPr lang="en-AU" sz="1100" dirty="0" smtClean="0">
                <a:solidFill>
                  <a:srgbClr val="000000"/>
                </a:solidFill>
                <a:highlight>
                  <a:srgbClr val="FFFFFF"/>
                </a:highlight>
                <a:latin typeface="Consolas"/>
              </a:rPr>
              <a:t>;</a:t>
            </a:r>
            <a:endParaRPr lang="en-AU" sz="1100" dirty="0">
              <a:solidFill>
                <a:srgbClr val="000000"/>
              </a:solidFill>
              <a:highlight>
                <a:srgbClr val="FFFFFF"/>
              </a:highlight>
              <a:latin typeface="Consolas"/>
            </a:endParaRP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08572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 I/O</a:t>
            </a:r>
            <a:endParaRPr lang="en-AU" dirty="0"/>
          </a:p>
        </p:txBody>
      </p:sp>
      <p:sp>
        <p:nvSpPr>
          <p:cNvPr id="3" name="Content Placeholder 2"/>
          <p:cNvSpPr>
            <a:spLocks noGrp="1"/>
          </p:cNvSpPr>
          <p:nvPr>
            <p:ph idx="10"/>
          </p:nvPr>
        </p:nvSpPr>
        <p:spPr/>
        <p:txBody>
          <a:bodyPr/>
          <a:lstStyle/>
          <a:p>
            <a:r>
              <a:rPr lang="en-US" dirty="0" smtClean="0"/>
              <a:t>Supported by </a:t>
            </a:r>
            <a:r>
              <a:rPr lang="en-US" dirty="0" err="1" smtClean="0">
                <a:solidFill>
                  <a:srgbClr val="FFFF00"/>
                </a:solidFill>
              </a:rPr>
              <a:t>cin</a:t>
            </a:r>
            <a:endParaRPr lang="en-US" dirty="0" smtClean="0">
              <a:solidFill>
                <a:srgbClr val="FFFF00"/>
              </a:solidFill>
            </a:endParaRPr>
          </a:p>
          <a:p>
            <a:pPr lvl="1"/>
            <a:endParaRPr lang="en-US" dirty="0" smtClean="0"/>
          </a:p>
          <a:p>
            <a:pPr lvl="1"/>
            <a:endParaRPr lang="en-US" dirty="0" smtClean="0"/>
          </a:p>
          <a:p>
            <a:r>
              <a:rPr lang="en-US" dirty="0" smtClean="0"/>
              <a:t>Passing an input stream to </a:t>
            </a:r>
            <a:r>
              <a:rPr lang="en-US" dirty="0" err="1" smtClean="0">
                <a:solidFill>
                  <a:srgbClr val="FFFF00"/>
                </a:solidFill>
              </a:rPr>
              <a:t>getline</a:t>
            </a:r>
            <a:r>
              <a:rPr lang="en-US" dirty="0" smtClean="0">
                <a:solidFill>
                  <a:srgbClr val="FFFF00"/>
                </a:solidFill>
              </a:rPr>
              <a:t> </a:t>
            </a:r>
            <a:r>
              <a:rPr lang="en-US" dirty="0" smtClean="0"/>
              <a:t>will read an entire line at a time</a:t>
            </a:r>
          </a:p>
          <a:p>
            <a:endParaRPr lang="en-AU" dirty="0"/>
          </a:p>
        </p:txBody>
      </p:sp>
      <p:sp>
        <p:nvSpPr>
          <p:cNvPr id="4" name="Rectangle 3"/>
          <p:cNvSpPr/>
          <p:nvPr/>
        </p:nvSpPr>
        <p:spPr>
          <a:xfrm>
            <a:off x="3491880" y="1275606"/>
            <a:ext cx="4896544" cy="12961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a:t>
            </a:r>
            <a:r>
              <a:rPr lang="en-AU" sz="1100" dirty="0" err="1">
                <a:solidFill>
                  <a:srgbClr val="A31515"/>
                </a:solidFill>
                <a:highlight>
                  <a:srgbClr val="FFFFFF"/>
                </a:highlight>
                <a:latin typeface="Consolas"/>
              </a:rPr>
              <a:t>iostream</a:t>
            </a:r>
            <a:r>
              <a:rPr lang="en-AU" sz="1100" dirty="0">
                <a:solidFill>
                  <a:srgbClr val="A31515"/>
                </a:solidFill>
                <a:highlight>
                  <a:srgbClr val="FFFFFF"/>
                </a:highlight>
                <a:latin typeface="Consolas"/>
              </a:rPr>
              <a:t>&gt;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cin</a:t>
            </a:r>
            <a:r>
              <a:rPr lang="en-AU" sz="1100" dirty="0">
                <a:solidFill>
                  <a:srgbClr val="000000"/>
                </a:solidFill>
                <a:highlight>
                  <a:srgbClr val="FFFFFF"/>
                </a:highlight>
                <a:latin typeface="Consolas"/>
              </a:rPr>
              <a:t> &gt;&gt;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
        <p:nvSpPr>
          <p:cNvPr id="5" name="Rectangle 4"/>
          <p:cNvSpPr/>
          <p:nvPr/>
        </p:nvSpPr>
        <p:spPr>
          <a:xfrm>
            <a:off x="1763688" y="3651870"/>
            <a:ext cx="4896544" cy="12961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a:t>
            </a:r>
            <a:r>
              <a:rPr lang="en-AU" sz="1100" dirty="0" err="1">
                <a:solidFill>
                  <a:srgbClr val="A31515"/>
                </a:solidFill>
                <a:highlight>
                  <a:srgbClr val="FFFFFF"/>
                </a:highlight>
                <a:latin typeface="Consolas"/>
              </a:rPr>
              <a:t>iostream</a:t>
            </a:r>
            <a:r>
              <a:rPr lang="en-AU" sz="1100" dirty="0">
                <a:solidFill>
                  <a:srgbClr val="A31515"/>
                </a:solidFill>
                <a:highlight>
                  <a:srgbClr val="FFFFFF"/>
                </a:highlight>
                <a:latin typeface="Consolas"/>
              </a:rPr>
              <a:t>&gt;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getline</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cin</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my_string</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'\n'</a:t>
            </a:r>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5742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Concatenation</a:t>
            </a:r>
            <a:endParaRPr lang="en-AU" dirty="0"/>
          </a:p>
        </p:txBody>
      </p:sp>
      <p:sp>
        <p:nvSpPr>
          <p:cNvPr id="3" name="Content Placeholder 2"/>
          <p:cNvSpPr>
            <a:spLocks noGrp="1"/>
          </p:cNvSpPr>
          <p:nvPr>
            <p:ph idx="10"/>
          </p:nvPr>
        </p:nvSpPr>
        <p:spPr/>
        <p:txBody>
          <a:bodyPr/>
          <a:lstStyle/>
          <a:p>
            <a:r>
              <a:rPr lang="en-US" dirty="0" smtClean="0"/>
              <a:t>Use the </a:t>
            </a:r>
            <a:r>
              <a:rPr lang="en-US" dirty="0" smtClean="0"/>
              <a:t>addition</a:t>
            </a:r>
            <a:r>
              <a:rPr lang="en-US" dirty="0" smtClean="0">
                <a:solidFill>
                  <a:srgbClr val="FFFF00"/>
                </a:solidFill>
              </a:rPr>
              <a:t> </a:t>
            </a:r>
            <a:r>
              <a:rPr lang="en-US" dirty="0" smtClean="0"/>
              <a:t>operator </a:t>
            </a:r>
            <a:r>
              <a:rPr lang="en-US" dirty="0" smtClean="0">
                <a:solidFill>
                  <a:srgbClr val="FFFF00"/>
                </a:solidFill>
              </a:rPr>
              <a:t>+</a:t>
            </a:r>
            <a:r>
              <a:rPr lang="en-US" dirty="0" smtClean="0"/>
              <a:t> for concatenation</a:t>
            </a:r>
          </a:p>
          <a:p>
            <a:pPr lvl="1"/>
            <a:r>
              <a:rPr lang="en-US" dirty="0" smtClean="0"/>
              <a:t>The </a:t>
            </a:r>
            <a:r>
              <a:rPr lang="en-US" dirty="0" smtClean="0">
                <a:solidFill>
                  <a:srgbClr val="FFFF00"/>
                </a:solidFill>
              </a:rPr>
              <a:t>+= </a:t>
            </a:r>
            <a:r>
              <a:rPr lang="en-US" dirty="0" smtClean="0"/>
              <a:t>operator can also be used</a:t>
            </a:r>
            <a:endParaRPr lang="en-AU" dirty="0"/>
          </a:p>
        </p:txBody>
      </p:sp>
      <p:sp>
        <p:nvSpPr>
          <p:cNvPr id="4" name="Rectangle 3"/>
          <p:cNvSpPr/>
          <p:nvPr/>
        </p:nvSpPr>
        <p:spPr>
          <a:xfrm>
            <a:off x="1084784" y="2283718"/>
            <a:ext cx="6840760" cy="20882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a:t>
            </a:r>
            <a:r>
              <a:rPr lang="en-AU" sz="1100" dirty="0" err="1">
                <a:solidFill>
                  <a:srgbClr val="A31515"/>
                </a:solidFill>
                <a:highlight>
                  <a:srgbClr val="FFFFFF"/>
                </a:highlight>
                <a:latin typeface="Consolas"/>
              </a:rPr>
              <a:t>iostream</a:t>
            </a:r>
            <a:r>
              <a:rPr lang="en-AU" sz="1100" dirty="0">
                <a:solidFill>
                  <a:srgbClr val="A31515"/>
                </a:solidFill>
                <a:highlight>
                  <a:srgbClr val="FFFFFF"/>
                </a:highlight>
                <a:latin typeface="Consolas"/>
              </a:rPr>
              <a:t>&gt;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my_string1 = </a:t>
            </a:r>
            <a:r>
              <a:rPr lang="en-AU" sz="1100" dirty="0">
                <a:solidFill>
                  <a:srgbClr val="A31515"/>
                </a:solidFill>
                <a:highlight>
                  <a:srgbClr val="FFFFFF"/>
                </a:highlight>
                <a:latin typeface="Consolas"/>
              </a:rPr>
              <a:t>"a string"</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my_string2 = </a:t>
            </a:r>
            <a:r>
              <a:rPr lang="en-AU" sz="1100" dirty="0">
                <a:solidFill>
                  <a:srgbClr val="A31515"/>
                </a:solidFill>
                <a:highlight>
                  <a:srgbClr val="FFFFFF"/>
                </a:highlight>
                <a:latin typeface="Consolas"/>
              </a:rPr>
              <a:t>" is this"</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my_string3 = my_string1 + my_string2;</a:t>
            </a:r>
          </a:p>
          <a:p>
            <a:endParaRPr lang="en-AU" sz="1100" dirty="0">
              <a:solidFill>
                <a:srgbClr val="000000"/>
              </a:solidFill>
              <a:highlight>
                <a:srgbClr val="FFFFFF"/>
              </a:highlight>
              <a:latin typeface="Consolas"/>
            </a:endParaRP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cout</a:t>
            </a:r>
            <a:r>
              <a:rPr lang="en-AU" sz="1100" dirty="0">
                <a:solidFill>
                  <a:srgbClr val="000000"/>
                </a:solidFill>
                <a:highlight>
                  <a:srgbClr val="FFFFFF"/>
                </a:highlight>
                <a:latin typeface="Consolas"/>
              </a:rPr>
              <a:t> &lt;&lt; my_string3 &lt;&lt; </a:t>
            </a:r>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endl</a:t>
            </a:r>
            <a:r>
              <a:rPr lang="en-AU" sz="1100" dirty="0" smtClean="0">
                <a:solidFill>
                  <a:srgbClr val="000000"/>
                </a:solidFill>
                <a:highlight>
                  <a:srgbClr val="FFFFFF"/>
                </a:highlight>
                <a:latin typeface="Consolas"/>
              </a:rPr>
              <a:t>;   </a:t>
            </a:r>
            <a:r>
              <a:rPr lang="en-AU" sz="1100" dirty="0" smtClean="0">
                <a:solidFill>
                  <a:srgbClr val="008000"/>
                </a:solidFill>
                <a:highlight>
                  <a:srgbClr val="FFFFFF"/>
                </a:highlight>
                <a:latin typeface="Consolas"/>
              </a:rPr>
              <a:t>// </a:t>
            </a:r>
            <a:r>
              <a:rPr lang="en-AU" sz="1100" dirty="0">
                <a:solidFill>
                  <a:srgbClr val="008000"/>
                </a:solidFill>
                <a:highlight>
                  <a:srgbClr val="FFFFFF"/>
                </a:highlight>
                <a:latin typeface="Consolas"/>
              </a:rPr>
              <a:t>Will </a:t>
            </a:r>
            <a:r>
              <a:rPr lang="en-AU" sz="1100" dirty="0" smtClean="0">
                <a:solidFill>
                  <a:srgbClr val="008000"/>
                </a:solidFill>
                <a:highlight>
                  <a:srgbClr val="FFFFFF"/>
                </a:highlight>
                <a:latin typeface="Consolas"/>
              </a:rPr>
              <a:t>output </a:t>
            </a:r>
            <a:r>
              <a:rPr lang="en-AU" sz="1100" dirty="0">
                <a:solidFill>
                  <a:srgbClr val="008000"/>
                </a:solidFill>
                <a:highlight>
                  <a:srgbClr val="FFFFFF"/>
                </a:highlight>
                <a:latin typeface="Consolas"/>
              </a:rPr>
              <a:t>"a string is this"</a:t>
            </a:r>
            <a:endParaRPr lang="en-AU" sz="1100" dirty="0">
              <a:solidFill>
                <a:srgbClr val="000000"/>
              </a:solidFill>
              <a:highlight>
                <a:srgbClr val="FFFFFF"/>
              </a:highlight>
              <a:latin typeface="Consolas"/>
            </a:endParaRP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85346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Comparisons</a:t>
            </a:r>
            <a:endParaRPr lang="en-AU" dirty="0"/>
          </a:p>
        </p:txBody>
      </p:sp>
      <p:sp>
        <p:nvSpPr>
          <p:cNvPr id="3" name="Content Placeholder 2"/>
          <p:cNvSpPr>
            <a:spLocks noGrp="1"/>
          </p:cNvSpPr>
          <p:nvPr>
            <p:ph idx="10"/>
          </p:nvPr>
        </p:nvSpPr>
        <p:spPr>
          <a:xfrm>
            <a:off x="323850" y="1203325"/>
            <a:ext cx="7776542" cy="2088505"/>
          </a:xfrm>
        </p:spPr>
        <p:txBody>
          <a:bodyPr>
            <a:normAutofit fontScale="77500" lnSpcReduction="20000"/>
          </a:bodyPr>
          <a:lstStyle/>
          <a:p>
            <a:r>
              <a:rPr lang="en-US" dirty="0" smtClean="0"/>
              <a:t>C-style string comparisons require special functions like </a:t>
            </a:r>
            <a:r>
              <a:rPr lang="en-US" dirty="0" err="1" smtClean="0">
                <a:solidFill>
                  <a:srgbClr val="FFFF00"/>
                </a:solidFill>
              </a:rPr>
              <a:t>strcmp</a:t>
            </a:r>
            <a:endParaRPr lang="en-US" dirty="0" smtClean="0">
              <a:solidFill>
                <a:srgbClr val="FFFF00"/>
              </a:solidFill>
            </a:endParaRPr>
          </a:p>
          <a:p>
            <a:pPr lvl="1"/>
            <a:endParaRPr lang="en-US" dirty="0" smtClean="0"/>
          </a:p>
          <a:p>
            <a:r>
              <a:rPr lang="en-US" dirty="0" smtClean="0"/>
              <a:t>For STL strings, all typical relational operators work as expected</a:t>
            </a:r>
          </a:p>
          <a:p>
            <a:pPr lvl="1"/>
            <a:endParaRPr lang="en-US" dirty="0" smtClean="0"/>
          </a:p>
          <a:p>
            <a:r>
              <a:rPr lang="en-US" dirty="0" smtClean="0"/>
              <a:t>Can compare 2 STL strings, or a STL string and a C string or static string</a:t>
            </a:r>
            <a:endParaRPr lang="en-AU" dirty="0"/>
          </a:p>
        </p:txBody>
      </p:sp>
      <p:sp>
        <p:nvSpPr>
          <p:cNvPr id="4" name="Rectangle 3"/>
          <p:cNvSpPr/>
          <p:nvPr/>
        </p:nvSpPr>
        <p:spPr>
          <a:xfrm>
            <a:off x="1084784" y="3147814"/>
            <a:ext cx="6840760" cy="1800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&lt;string&gt;</a:t>
            </a:r>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#include</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&lt;</a:t>
            </a:r>
            <a:r>
              <a:rPr lang="en-AU" sz="1100" dirty="0" err="1">
                <a:solidFill>
                  <a:srgbClr val="A31515"/>
                </a:solidFill>
                <a:highlight>
                  <a:srgbClr val="FFFFFF"/>
                </a:highlight>
                <a:latin typeface="Consolas"/>
              </a:rPr>
              <a:t>iostream</a:t>
            </a:r>
            <a:r>
              <a:rPr lang="en-AU" sz="1100" dirty="0">
                <a:solidFill>
                  <a:srgbClr val="A31515"/>
                </a:solidFill>
                <a:highlight>
                  <a:srgbClr val="FFFFFF"/>
                </a:highlight>
                <a:latin typeface="Consolas"/>
              </a:rPr>
              <a:t>&gt;</a:t>
            </a:r>
            <a:endParaRPr lang="en-AU" sz="1100" dirty="0">
              <a:solidFill>
                <a:srgbClr val="000000"/>
              </a:solidFill>
              <a:highlight>
                <a:srgbClr val="FFFFFF"/>
              </a:highlight>
              <a:latin typeface="Consolas"/>
            </a:endParaRPr>
          </a:p>
          <a:p>
            <a:endParaRPr lang="en-AU" sz="1100" dirty="0">
              <a:solidFill>
                <a:srgbClr val="000000"/>
              </a:solidFill>
              <a:highlight>
                <a:srgbClr val="FFFFFF"/>
              </a:highlight>
              <a:latin typeface="Consolas"/>
            </a:endParaRPr>
          </a:p>
          <a:p>
            <a:r>
              <a:rPr lang="en-AU" sz="1100" dirty="0">
                <a:solidFill>
                  <a:srgbClr val="0000FF"/>
                </a:solidFill>
                <a:highlight>
                  <a:srgbClr val="FFFFFF"/>
                </a:highlight>
                <a:latin typeface="Consolas"/>
              </a:rPr>
              <a:t>void</a:t>
            </a:r>
            <a:r>
              <a:rPr lang="en-AU" sz="1100" dirty="0">
                <a:solidFill>
                  <a:srgbClr val="000000"/>
                </a:solidFill>
                <a:highlight>
                  <a:srgbClr val="FFFFFF"/>
                </a:highlight>
                <a:latin typeface="Consolas"/>
              </a:rPr>
              <a:t> main()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a:solidFill>
                  <a:srgbClr val="2B91AF"/>
                </a:solidFill>
                <a:highlight>
                  <a:srgbClr val="FFFFFF"/>
                </a:highlight>
                <a:latin typeface="Consolas"/>
              </a:rPr>
              <a:t>string</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passwd</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getline</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cin</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passwd</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'\n'</a:t>
            </a:r>
            <a:r>
              <a:rPr lang="en-AU" sz="1100" dirty="0">
                <a:solidFill>
                  <a:srgbClr val="000000"/>
                </a:solidFill>
                <a:highlight>
                  <a:srgbClr val="FFFFFF"/>
                </a:highlight>
                <a:latin typeface="Consolas"/>
              </a:rPr>
              <a:t>);</a:t>
            </a:r>
          </a:p>
          <a:p>
            <a:r>
              <a:rPr lang="en-AU" sz="1100" dirty="0" smtClean="0">
                <a:solidFill>
                  <a:srgbClr val="0000FF"/>
                </a:solidFill>
                <a:highlight>
                  <a:srgbClr val="FFFFFF"/>
                </a:highlight>
                <a:latin typeface="Consolas"/>
              </a:rPr>
              <a:t>    if</a:t>
            </a:r>
            <a:r>
              <a:rPr lang="en-AU" sz="1100" dirty="0" smtClean="0">
                <a:solidFill>
                  <a:srgbClr val="000000"/>
                </a:solidFill>
                <a:highlight>
                  <a:srgbClr val="FFFFFF"/>
                </a:highlight>
                <a:latin typeface="Consolas"/>
              </a:rPr>
              <a:t>(</a:t>
            </a:r>
            <a:r>
              <a:rPr lang="en-AU" sz="1100" dirty="0" err="1" smtClean="0">
                <a:solidFill>
                  <a:srgbClr val="000000"/>
                </a:solidFill>
                <a:highlight>
                  <a:srgbClr val="FFFFFF"/>
                </a:highlight>
                <a:latin typeface="Consolas"/>
              </a:rPr>
              <a:t>passwd</a:t>
            </a:r>
            <a:r>
              <a:rPr lang="en-AU" sz="1100" dirty="0" smtClean="0">
                <a:solidFill>
                  <a:srgbClr val="000000"/>
                </a:solidFill>
                <a:highlight>
                  <a:srgbClr val="FFFFFF"/>
                </a:highlight>
                <a:latin typeface="Consolas"/>
              </a:rPr>
              <a:t> </a:t>
            </a:r>
            <a:r>
              <a:rPr lang="en-AU" sz="1100" dirty="0">
                <a:solidFill>
                  <a:srgbClr val="000000"/>
                </a:solidFill>
                <a:highlight>
                  <a:srgbClr val="FFFFFF"/>
                </a:highlight>
                <a:latin typeface="Consolas"/>
              </a:rPr>
              <a:t>== </a:t>
            </a:r>
            <a:r>
              <a:rPr lang="en-AU" sz="1100" dirty="0">
                <a:solidFill>
                  <a:srgbClr val="A31515"/>
                </a:solidFill>
                <a:highlight>
                  <a:srgbClr val="FFFFFF"/>
                </a:highlight>
                <a:latin typeface="Consolas"/>
              </a:rPr>
              <a:t>"</a:t>
            </a:r>
            <a:r>
              <a:rPr lang="en-AU" sz="1100" dirty="0" err="1">
                <a:solidFill>
                  <a:srgbClr val="A31515"/>
                </a:solidFill>
                <a:highlight>
                  <a:srgbClr val="FFFFFF"/>
                </a:highlight>
                <a:latin typeface="Consolas"/>
              </a:rPr>
              <a:t>xyzzy</a:t>
            </a:r>
            <a:r>
              <a:rPr lang="en-AU" sz="1100" dirty="0">
                <a:solidFill>
                  <a:srgbClr val="A31515"/>
                </a:solidFill>
                <a:highlight>
                  <a:srgbClr val="FFFFFF"/>
                </a:highlight>
                <a:latin typeface="Consolas"/>
              </a:rPr>
              <a:t>"</a:t>
            </a:r>
            <a:r>
              <a:rPr lang="en-AU" sz="1100" dirty="0">
                <a:solidFill>
                  <a:srgbClr val="000000"/>
                </a:solidFill>
                <a:highlight>
                  <a:srgbClr val="FFFFFF"/>
                </a:highlight>
                <a:latin typeface="Consolas"/>
              </a:rPr>
              <a:t>) {</a:t>
            </a:r>
          </a:p>
          <a:p>
            <a:r>
              <a:rPr lang="en-AU" sz="1100" dirty="0" smtClean="0">
                <a:solidFill>
                  <a:srgbClr val="000000"/>
                </a:solidFill>
                <a:highlight>
                  <a:srgbClr val="FFFFFF"/>
                </a:highlight>
                <a:latin typeface="Consolas"/>
              </a:rPr>
              <a:t>        </a:t>
            </a:r>
            <a:r>
              <a:rPr lang="en-AU" sz="1100" dirty="0" err="1" smtClean="0">
                <a:solidFill>
                  <a:srgbClr val="000000"/>
                </a:solidFill>
                <a:highlight>
                  <a:srgbClr val="FFFFFF"/>
                </a:highlight>
                <a:latin typeface="Consolas"/>
              </a:rPr>
              <a:t>std</a:t>
            </a:r>
            <a:r>
              <a:rPr lang="en-AU" sz="1100" dirty="0">
                <a:solidFill>
                  <a:srgbClr val="000000"/>
                </a:solidFill>
                <a:highlight>
                  <a:srgbClr val="FFFFFF"/>
                </a:highlight>
                <a:latin typeface="Consolas"/>
              </a:rPr>
              <a:t>::</a:t>
            </a:r>
            <a:r>
              <a:rPr lang="en-AU" sz="1100" dirty="0" err="1" smtClean="0">
                <a:solidFill>
                  <a:srgbClr val="000000"/>
                </a:solidFill>
                <a:highlight>
                  <a:srgbClr val="FFFFFF"/>
                </a:highlight>
                <a:latin typeface="Consolas"/>
              </a:rPr>
              <a:t>cout</a:t>
            </a:r>
            <a:r>
              <a:rPr lang="en-AU" sz="1100" dirty="0" smtClean="0">
                <a:solidFill>
                  <a:srgbClr val="000000"/>
                </a:solidFill>
                <a:highlight>
                  <a:srgbClr val="FFFFFF"/>
                </a:highlight>
                <a:latin typeface="Consolas"/>
              </a:rPr>
              <a:t> &lt;&lt; </a:t>
            </a:r>
            <a:r>
              <a:rPr lang="en-AU" sz="1100" dirty="0" smtClean="0">
                <a:solidFill>
                  <a:srgbClr val="A31515"/>
                </a:solidFill>
                <a:highlight>
                  <a:srgbClr val="FFFFFF"/>
                </a:highlight>
                <a:latin typeface="Consolas"/>
              </a:rPr>
              <a:t>"</a:t>
            </a:r>
            <a:r>
              <a:rPr lang="en-AU" sz="1100" dirty="0">
                <a:solidFill>
                  <a:srgbClr val="A31515"/>
                </a:solidFill>
                <a:highlight>
                  <a:srgbClr val="FFFFFF"/>
                </a:highlight>
                <a:latin typeface="Consolas"/>
              </a:rPr>
              <a:t>Access allowed"</a:t>
            </a:r>
            <a:r>
              <a:rPr lang="en-AU" sz="1100" dirty="0">
                <a:solidFill>
                  <a:srgbClr val="000000"/>
                </a:solidFill>
                <a:highlight>
                  <a:srgbClr val="FFFFFF"/>
                </a:highlight>
                <a:latin typeface="Consolas"/>
              </a:rPr>
              <a:t>;</a:t>
            </a:r>
          </a:p>
          <a:p>
            <a:r>
              <a:rPr lang="en-AU" sz="1100" dirty="0" smtClean="0">
                <a:solidFill>
                  <a:srgbClr val="000000"/>
                </a:solidFill>
                <a:highlight>
                  <a:srgbClr val="FFFFFF"/>
                </a:highlight>
                <a:latin typeface="Consolas"/>
              </a:rPr>
              <a:t>    }</a:t>
            </a:r>
            <a:endParaRPr lang="en-AU" sz="1100" dirty="0">
              <a:solidFill>
                <a:srgbClr val="000000"/>
              </a:solidFill>
              <a:highlight>
                <a:srgbClr val="FFFFFF"/>
              </a:highlight>
              <a:latin typeface="Consolas"/>
            </a:endParaRPr>
          </a:p>
          <a:p>
            <a:r>
              <a:rPr lang="en-AU" sz="1100" dirty="0">
                <a:solidFill>
                  <a:srgbClr val="000000"/>
                </a:solidFill>
                <a:highlight>
                  <a:srgbClr val="FFFFFF"/>
                </a:highlight>
                <a:latin typeface="Consolas"/>
              </a:rPr>
              <a:t>}</a:t>
            </a:r>
            <a:endParaRPr lang="en-AU" sz="11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12797657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1597</Words>
  <Application>Microsoft Office PowerPoint</Application>
  <PresentationFormat>On-screen Show (16:9)</PresentationFormat>
  <Paragraphs>253</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Consolas</vt:lpstr>
      <vt:lpstr>Office Theme</vt:lpstr>
      <vt:lpstr>STL String</vt:lpstr>
      <vt:lpstr>Contents</vt:lpstr>
      <vt:lpstr>The STL String Class</vt:lpstr>
      <vt:lpstr>STL String advantages</vt:lpstr>
      <vt:lpstr>STL String disadvantages</vt:lpstr>
      <vt:lpstr>Declaring a string</vt:lpstr>
      <vt:lpstr>String I/O</vt:lpstr>
      <vt:lpstr>Concatenation</vt:lpstr>
      <vt:lpstr>Comparisons</vt:lpstr>
      <vt:lpstr>String Length and Accessing Individual Elements</vt:lpstr>
      <vt:lpstr>String Length and Accessing Individual Elements</vt:lpstr>
      <vt:lpstr>Searching and Substrings</vt:lpstr>
      <vt:lpstr>Searching and Substrings</vt:lpstr>
      <vt:lpstr>Splicing and Erasure</vt:lpstr>
      <vt:lpstr>Retrieving a c-style string</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Conan Bourke</cp:lastModifiedBy>
  <cp:revision>45</cp:revision>
  <dcterms:created xsi:type="dcterms:W3CDTF">2014-07-14T04:04:52Z</dcterms:created>
  <dcterms:modified xsi:type="dcterms:W3CDTF">2016-02-04T23:28:14Z</dcterms:modified>
</cp:coreProperties>
</file>