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3" r:id="rId2"/>
    <p:sldId id="264" r:id="rId3"/>
    <p:sldId id="265" r:id="rId4"/>
    <p:sldId id="266" r:id="rId5"/>
    <p:sldId id="267" r:id="rId6"/>
    <p:sldId id="268" r:id="rId7"/>
    <p:sldId id="271" r:id="rId8"/>
    <p:sldId id="272" r:id="rId9"/>
    <p:sldId id="269" r:id="rId10"/>
    <p:sldId id="270" r:id="rId11"/>
    <p:sldId id="283" r:id="rId12"/>
    <p:sldId id="284" r:id="rId13"/>
    <p:sldId id="273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2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91" autoAdjust="0"/>
  </p:normalViewPr>
  <p:slideViewPr>
    <p:cSldViewPr>
      <p:cViewPr varScale="1">
        <p:scale>
          <a:sx n="136" d="100"/>
          <a:sy n="136" d="100"/>
        </p:scale>
        <p:origin x="89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03/03/2017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An integer is not always 4 bytes – some computers</a:t>
            </a:r>
            <a:r>
              <a:rPr lang="en-AU" baseline="0" dirty="0" smtClean="0"/>
              <a:t> only use 2 bytes. We’ll see why this is a problem in a few slides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62747-9C73-4DAD-9B0F-8F8ADB063471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63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62747-9C73-4DAD-9B0F-8F8ADB063471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9546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62747-9C73-4DAD-9B0F-8F8ADB063471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944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62747-9C73-4DAD-9B0F-8F8ADB063471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0574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62747-9C73-4DAD-9B0F-8F8ADB063471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9779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62747-9C73-4DAD-9B0F-8F8ADB063471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4256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How to remember: 	</a:t>
            </a:r>
            <a:r>
              <a:rPr lang="en-AU" dirty="0" err="1" smtClean="0"/>
              <a:t>tellg</a:t>
            </a:r>
            <a:r>
              <a:rPr lang="en-AU" dirty="0" smtClean="0"/>
              <a:t> = tell GET (get from a file)</a:t>
            </a:r>
          </a:p>
          <a:p>
            <a:r>
              <a:rPr lang="en-AU" dirty="0" smtClean="0"/>
              <a:t>		</a:t>
            </a:r>
            <a:r>
              <a:rPr lang="en-AU" dirty="0" err="1" smtClean="0"/>
              <a:t>tellp</a:t>
            </a:r>
            <a:r>
              <a:rPr lang="en-AU" dirty="0" smtClean="0"/>
              <a:t> = tell PUT (put into a file)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62747-9C73-4DAD-9B0F-8F8ADB063471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875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294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smtClean="0">
                <a:solidFill>
                  <a:schemeClr val="bg1"/>
                </a:solidFill>
              </a:rPr>
              <a:t>EXCERCISE</a:t>
            </a:r>
            <a:endParaRPr lang="en-GB" sz="360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smtClean="0">
                <a:solidFill>
                  <a:schemeClr val="bg1"/>
                </a:solidFill>
              </a:rPr>
              <a:t>EXCERCISE</a:t>
            </a:r>
            <a:endParaRPr lang="en-GB" sz="360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cs.vt.edu/cs2604/fall02/binio.html" TargetMode="External"/><Relationship Id="rId2" Type="http://schemas.openxmlformats.org/officeDocument/2006/relationships/hyperlink" Target="http://www.cplusplus.com/reference/istream/iostrea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File I/O - Binary </a:t>
            </a:r>
            <a:r>
              <a:rPr lang="en-AU" dirty="0" smtClean="0"/>
              <a:t>Files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Reading and writing data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</a:t>
            </a:r>
            <a:r>
              <a:rPr lang="en-AU" dirty="0" smtClean="0"/>
              <a:t>3/3/17 </a:t>
            </a:r>
            <a:r>
              <a:rPr lang="en-AU" dirty="0" smtClean="0"/>
              <a:t>by </a:t>
            </a:r>
            <a:r>
              <a:rPr lang="en-AU" dirty="0" smtClean="0"/>
              <a:t>Richard Stern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smtClean="0"/>
              <a:t>Programming – Introduction to C++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reading from a file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1200151"/>
            <a:ext cx="7992888" cy="65151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0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782415"/>
            <a:ext cx="3960440" cy="2877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4008" y="1779662"/>
            <a:ext cx="3528392" cy="20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1200388"/>
            <a:ext cx="6408712" cy="3308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int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health;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int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attack;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Data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file;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file.open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“data.dat"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1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 |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1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binary);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file.read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*)&amp;data,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file.close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1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7152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</a:t>
            </a:r>
            <a:r>
              <a:rPr lang="en-AU" dirty="0" smtClean="0"/>
              <a:t>writing multiple records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1200151"/>
            <a:ext cx="7992888" cy="65151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0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782415"/>
            <a:ext cx="3960440" cy="2877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4008" y="1779662"/>
            <a:ext cx="3528392" cy="20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19572" y="1200151"/>
            <a:ext cx="7344816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Data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enemies[] = {{100, 15}, {50, 5}, {200, 40}, {300, 10}, {70, 30}};</a:t>
            </a:r>
          </a:p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int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 =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(enemies) /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file;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file.open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"data.dat"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ios_base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::out |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ios_base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::binary);</a:t>
            </a:r>
          </a:p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file.is_open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for</a:t>
            </a:r>
            <a:r>
              <a:rPr lang="nn-NO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= 0; i &lt; count; ++i)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file.write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*)&amp;enemies[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file.close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1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1350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</a:t>
            </a:r>
            <a:r>
              <a:rPr lang="en-AU" dirty="0" smtClean="0"/>
              <a:t>reading multiple records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1200151"/>
            <a:ext cx="7992888" cy="65151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0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782415"/>
            <a:ext cx="3960440" cy="2877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4008" y="1779662"/>
            <a:ext cx="3528392" cy="20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91580" y="1220175"/>
            <a:ext cx="7416824" cy="2970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file;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file.open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"data.dat"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ios_base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::in |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ios_base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::binary);</a:t>
            </a:r>
          </a:p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file.is_open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while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file.eof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&amp;&amp;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file.peek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!= </a:t>
            </a:r>
            <a:r>
              <a:rPr lang="en-US" sz="11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EOF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Data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enemy;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file.read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*)&amp;enemy,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enemy.health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enemy.attack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file.close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1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996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Writing to a file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In that last example, we could have written out the whole array in one go:</a:t>
            </a:r>
          </a:p>
          <a:p>
            <a:pPr lvl="1"/>
            <a:r>
              <a:rPr lang="en-AU" dirty="0" err="1" smtClean="0">
                <a:solidFill>
                  <a:srgbClr val="FFFF00"/>
                </a:solidFill>
              </a:rPr>
              <a:t>file.write</a:t>
            </a:r>
            <a:r>
              <a:rPr lang="en-AU" dirty="0" smtClean="0">
                <a:solidFill>
                  <a:srgbClr val="FFFF00"/>
                </a:solidFill>
              </a:rPr>
              <a:t>((char*)</a:t>
            </a:r>
            <a:r>
              <a:rPr lang="en-AU" dirty="0" err="1" smtClean="0">
                <a:solidFill>
                  <a:srgbClr val="FFFF00"/>
                </a:solidFill>
              </a:rPr>
              <a:t>myVec</a:t>
            </a:r>
            <a:r>
              <a:rPr lang="en-AU" dirty="0" smtClean="0">
                <a:solidFill>
                  <a:srgbClr val="FFFF00"/>
                </a:solidFill>
              </a:rPr>
              <a:t>, </a:t>
            </a:r>
            <a:r>
              <a:rPr lang="en-AU" dirty="0" err="1" smtClean="0">
                <a:solidFill>
                  <a:srgbClr val="FFFF00"/>
                </a:solidFill>
              </a:rPr>
              <a:t>sizeof</a:t>
            </a:r>
            <a:r>
              <a:rPr lang="en-AU" dirty="0" smtClean="0">
                <a:solidFill>
                  <a:srgbClr val="FFFF00"/>
                </a:solidFill>
              </a:rPr>
              <a:t>(Vector3) * </a:t>
            </a:r>
            <a:r>
              <a:rPr lang="en-AU" dirty="0" err="1" smtClean="0">
                <a:solidFill>
                  <a:srgbClr val="FFFF00"/>
                </a:solidFill>
              </a:rPr>
              <a:t>arraySize</a:t>
            </a:r>
            <a:r>
              <a:rPr lang="en-AU" dirty="0" smtClean="0">
                <a:solidFill>
                  <a:srgbClr val="FFFF00"/>
                </a:solidFill>
              </a:rPr>
              <a:t>)</a:t>
            </a:r>
          </a:p>
          <a:p>
            <a:pPr lvl="1"/>
            <a:endParaRPr lang="en-AU" dirty="0" smtClean="0">
              <a:solidFill>
                <a:srgbClr val="FFFF00"/>
              </a:solidFill>
            </a:endParaRPr>
          </a:p>
          <a:p>
            <a:r>
              <a:rPr lang="en-AU" dirty="0" smtClean="0"/>
              <a:t>This method is more efficient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8359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Error checking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err="1" smtClean="0">
                <a:solidFill>
                  <a:srgbClr val="FFFF00"/>
                </a:solidFill>
              </a:rPr>
              <a:t>ifstream</a:t>
            </a:r>
            <a:r>
              <a:rPr lang="en-AU" dirty="0" smtClean="0">
                <a:solidFill>
                  <a:srgbClr val="FFFF00"/>
                </a:solidFill>
              </a:rPr>
              <a:t>::read </a:t>
            </a:r>
            <a:r>
              <a:rPr lang="en-AU" dirty="0" smtClean="0"/>
              <a:t>and </a:t>
            </a:r>
            <a:r>
              <a:rPr lang="en-AU" dirty="0" err="1" smtClean="0">
                <a:solidFill>
                  <a:srgbClr val="FFFF00"/>
                </a:solidFill>
              </a:rPr>
              <a:t>ofstream</a:t>
            </a:r>
            <a:r>
              <a:rPr lang="en-AU" dirty="0" smtClean="0">
                <a:solidFill>
                  <a:srgbClr val="FFFF00"/>
                </a:solidFill>
              </a:rPr>
              <a:t>::write </a:t>
            </a:r>
            <a:r>
              <a:rPr lang="en-AU" dirty="0" smtClean="0"/>
              <a:t>don’t return error codes</a:t>
            </a:r>
          </a:p>
          <a:p>
            <a:pPr lvl="1"/>
            <a:r>
              <a:rPr lang="en-US" dirty="0" smtClean="0"/>
              <a:t>Errors are signaled by the internal state flags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23528" y="2805470"/>
          <a:ext cx="8352928" cy="2142544"/>
        </p:xfrm>
        <a:graphic>
          <a:graphicData uri="http://schemas.openxmlformats.org/drawingml/2006/table">
            <a:tbl>
              <a:tblPr/>
              <a:tblGrid>
                <a:gridCol w="1566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3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0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0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0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3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0782">
                <a:tc rowSpan="2">
                  <a:txBody>
                    <a:bodyPr/>
                    <a:lstStyle/>
                    <a:p>
                      <a:r>
                        <a:rPr lang="en-AU" sz="1200" u="sng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iostate</a:t>
                      </a: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br>
                        <a:rPr lang="en-AU" sz="1200" b="1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AU" sz="1200" b="1" dirty="0">
                          <a:solidFill>
                            <a:schemeClr val="tx1"/>
                          </a:solidFill>
                          <a:effectLst/>
                        </a:rPr>
                        <a:t>(member constant)</a:t>
                      </a:r>
                    </a:p>
                  </a:txBody>
                  <a:tcPr marL="52217" marR="52217" marT="26108" marB="261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  <a:effectLst/>
                        </a:rPr>
                        <a:t>indicates</a:t>
                      </a:r>
                    </a:p>
                  </a:txBody>
                  <a:tcPr marL="52217" marR="52217" marT="26108" marB="261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  <a:effectLst/>
                        </a:rPr>
                        <a:t>functions to check state flags</a:t>
                      </a:r>
                    </a:p>
                  </a:txBody>
                  <a:tcPr marL="52217" marR="52217" marT="26108" marB="261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29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u="sng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good()</a:t>
                      </a:r>
                      <a:endParaRPr lang="en-AU" sz="1200" u="sn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2217" marR="52217" marT="26108" marB="261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u="sng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eof</a:t>
                      </a:r>
                      <a:r>
                        <a:rPr lang="en-AU" sz="1200" u="sng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AU" sz="1200" u="sn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2217" marR="52217" marT="26108" marB="261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u="sng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fail()</a:t>
                      </a:r>
                      <a:endParaRPr lang="en-AU" sz="1200" u="sn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2217" marR="52217" marT="26108" marB="261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u="sng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bad()</a:t>
                      </a:r>
                      <a:endParaRPr lang="en-AU" sz="1200" u="sn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2217" marR="52217" marT="26108" marB="261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u="sng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rdstate</a:t>
                      </a:r>
                      <a:r>
                        <a:rPr lang="en-AU" sz="1200" u="sng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AU" sz="1200" u="sn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2217" marR="52217" marT="26108" marB="261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98"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</a:rPr>
                        <a:t>goodbit</a:t>
                      </a:r>
                      <a:endParaRPr lang="en-AU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2217" marR="52217" marT="26108" marB="261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</a:rPr>
                        <a:t>No errors (zero value </a:t>
                      </a:r>
                      <a:r>
                        <a:rPr lang="en-AU" sz="1200" u="sng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iostate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AU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2217" marR="52217" marT="26108" marB="261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</a:p>
                  </a:txBody>
                  <a:tcPr marL="52217" marR="52217" marT="26108" marB="261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</a:p>
                  </a:txBody>
                  <a:tcPr marL="52217" marR="52217" marT="26108" marB="261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AU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2217" marR="52217" marT="26108" marB="261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</a:p>
                  </a:txBody>
                  <a:tcPr marL="52217" marR="52217" marT="26108" marB="261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goodbit</a:t>
                      </a:r>
                      <a:endParaRPr lang="en-AU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2217" marR="52217" marT="26108" marB="261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78">
                <a:tc>
                  <a:txBody>
                    <a:bodyPr/>
                    <a:lstStyle/>
                    <a:p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</a:rPr>
                        <a:t>eofbit</a:t>
                      </a:r>
                    </a:p>
                  </a:txBody>
                  <a:tcPr marL="52217" marR="52217" marT="26108" marB="261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</a:rPr>
                        <a:t>End-of-File reached on input operation</a:t>
                      </a:r>
                    </a:p>
                  </a:txBody>
                  <a:tcPr marL="52217" marR="52217" marT="26108" marB="261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</a:p>
                  </a:txBody>
                  <a:tcPr marL="52217" marR="52217" marT="26108" marB="261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</a:p>
                  </a:txBody>
                  <a:tcPr marL="52217" marR="52217" marT="26108" marB="261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AU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2217" marR="52217" marT="26108" marB="261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</a:p>
                  </a:txBody>
                  <a:tcPr marL="52217" marR="52217" marT="26108" marB="261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</a:rPr>
                        <a:t>eofbit</a:t>
                      </a:r>
                      <a:endParaRPr lang="en-AU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2217" marR="52217" marT="26108" marB="261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98">
                <a:tc>
                  <a:txBody>
                    <a:bodyPr/>
                    <a:lstStyle/>
                    <a:p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</a:rPr>
                        <a:t>failbit</a:t>
                      </a:r>
                    </a:p>
                  </a:txBody>
                  <a:tcPr marL="52217" marR="52217" marT="26108" marB="261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</a:rPr>
                        <a:t>Logical error on i/o operation</a:t>
                      </a:r>
                    </a:p>
                  </a:txBody>
                  <a:tcPr marL="52217" marR="52217" marT="26108" marB="261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</a:p>
                  </a:txBody>
                  <a:tcPr marL="52217" marR="52217" marT="26108" marB="261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</a:p>
                  </a:txBody>
                  <a:tcPr marL="52217" marR="52217" marT="26108" marB="261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AU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2217" marR="52217" marT="26108" marB="261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</a:p>
                  </a:txBody>
                  <a:tcPr marL="52217" marR="52217" marT="26108" marB="261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</a:rPr>
                        <a:t>failbit</a:t>
                      </a:r>
                    </a:p>
                  </a:txBody>
                  <a:tcPr marL="52217" marR="52217" marT="26108" marB="261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78"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</a:rPr>
                        <a:t>badbit</a:t>
                      </a:r>
                      <a:endParaRPr lang="en-AU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2217" marR="52217" marT="26108" marB="261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</a:rPr>
                        <a:t>Read/writing error on i/o operation</a:t>
                      </a:r>
                    </a:p>
                  </a:txBody>
                  <a:tcPr marL="52217" marR="52217" marT="26108" marB="261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</a:p>
                  </a:txBody>
                  <a:tcPr marL="52217" marR="52217" marT="26108" marB="261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AU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2217" marR="52217" marT="26108" marB="261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AU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2217" marR="52217" marT="26108" marB="261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</a:p>
                  </a:txBody>
                  <a:tcPr marL="52217" marR="52217" marT="26108" marB="261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</a:rPr>
                        <a:t>badbit</a:t>
                      </a:r>
                      <a:endParaRPr lang="en-AU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2217" marR="52217" marT="26108" marB="261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412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Random Access - positioning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 smtClean="0"/>
              <a:t>Binary files allow us to read and write from/to anywhere in the file – not just from the beginning or end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We can move the read and write markers (a pointer to the position of the file we’re currently writing to or reading from) around within our file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Files are accessed like arrays – the 0th position is the start of the first byte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026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Tellp, tellg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These functions tell us the current positions of the read and write markers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They return an integer representing the current byte where the marker is positioned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Read:</a:t>
            </a:r>
          </a:p>
          <a:p>
            <a:pPr lvl="1"/>
            <a:r>
              <a:rPr lang="en-AU" dirty="0" err="1" smtClean="0">
                <a:solidFill>
                  <a:srgbClr val="FFFF00"/>
                </a:solidFill>
              </a:rPr>
              <a:t>tellg</a:t>
            </a:r>
            <a:r>
              <a:rPr lang="en-AU" dirty="0" smtClean="0">
                <a:solidFill>
                  <a:srgbClr val="FFFF00"/>
                </a:solidFill>
              </a:rPr>
              <a:t>()</a:t>
            </a:r>
          </a:p>
          <a:p>
            <a:r>
              <a:rPr lang="en-AU" dirty="0" smtClean="0"/>
              <a:t>Write:</a:t>
            </a:r>
          </a:p>
          <a:p>
            <a:pPr lvl="1"/>
            <a:r>
              <a:rPr lang="en-AU" dirty="0" err="1" smtClean="0">
                <a:solidFill>
                  <a:srgbClr val="FFFF00"/>
                </a:solidFill>
              </a:rPr>
              <a:t>tellp</a:t>
            </a:r>
            <a:r>
              <a:rPr lang="en-AU" dirty="0" smtClean="0">
                <a:solidFill>
                  <a:srgbClr val="FFFF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67973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Seekg, seekp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These functions will move the read and write markers to a specific byte in a file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This is useful for replacing one record that’s in the middle of the file</a:t>
            </a:r>
          </a:p>
          <a:p>
            <a:pPr lvl="1"/>
            <a:endParaRPr lang="en-AU" dirty="0" smtClean="0"/>
          </a:p>
          <a:p>
            <a:r>
              <a:rPr lang="en-US" dirty="0" smtClean="0"/>
              <a:t>Read:</a:t>
            </a:r>
            <a:endParaRPr lang="en-AU" dirty="0" smtClean="0"/>
          </a:p>
          <a:p>
            <a:pPr lvl="1"/>
            <a:r>
              <a:rPr lang="en-AU" dirty="0" err="1" smtClean="0">
                <a:solidFill>
                  <a:srgbClr val="FFFF00"/>
                </a:solidFill>
              </a:rPr>
              <a:t>seekg</a:t>
            </a:r>
            <a:r>
              <a:rPr lang="en-AU" dirty="0" smtClean="0">
                <a:solidFill>
                  <a:srgbClr val="FFFF00"/>
                </a:solidFill>
              </a:rPr>
              <a:t>(</a:t>
            </a:r>
            <a:r>
              <a:rPr lang="en-AU" dirty="0" err="1" smtClean="0">
                <a:solidFill>
                  <a:srgbClr val="FFFF00"/>
                </a:solidFill>
              </a:rPr>
              <a:t>int</a:t>
            </a:r>
            <a:r>
              <a:rPr lang="en-AU" dirty="0" smtClean="0">
                <a:solidFill>
                  <a:srgbClr val="FFFF00"/>
                </a:solidFill>
              </a:rPr>
              <a:t> offset, </a:t>
            </a:r>
            <a:r>
              <a:rPr lang="en-AU" dirty="0" err="1" smtClean="0">
                <a:solidFill>
                  <a:srgbClr val="FFFF00"/>
                </a:solidFill>
              </a:rPr>
              <a:t>seekdir</a:t>
            </a:r>
            <a:r>
              <a:rPr lang="en-AU" dirty="0" smtClean="0">
                <a:solidFill>
                  <a:srgbClr val="FFFF00"/>
                </a:solidFill>
              </a:rPr>
              <a:t> </a:t>
            </a:r>
            <a:r>
              <a:rPr lang="en-AU" dirty="0" err="1" smtClean="0">
                <a:solidFill>
                  <a:srgbClr val="FFFF00"/>
                </a:solidFill>
              </a:rPr>
              <a:t>fromWhere</a:t>
            </a:r>
            <a:r>
              <a:rPr lang="en-AU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US" dirty="0" smtClean="0"/>
              <a:t>Write:</a:t>
            </a:r>
            <a:endParaRPr lang="en-AU" dirty="0" smtClean="0"/>
          </a:p>
          <a:p>
            <a:pPr lvl="1"/>
            <a:r>
              <a:rPr lang="en-AU" dirty="0" err="1" smtClean="0">
                <a:solidFill>
                  <a:srgbClr val="FFFF00"/>
                </a:solidFill>
              </a:rPr>
              <a:t>seekp</a:t>
            </a:r>
            <a:r>
              <a:rPr lang="en-AU" dirty="0" smtClean="0">
                <a:solidFill>
                  <a:srgbClr val="FFFF00"/>
                </a:solidFill>
              </a:rPr>
              <a:t>(</a:t>
            </a:r>
            <a:r>
              <a:rPr lang="en-AU" dirty="0" err="1" smtClean="0">
                <a:solidFill>
                  <a:srgbClr val="FFFF00"/>
                </a:solidFill>
              </a:rPr>
              <a:t>int</a:t>
            </a:r>
            <a:r>
              <a:rPr lang="en-AU" dirty="0" smtClean="0">
                <a:solidFill>
                  <a:srgbClr val="FFFF00"/>
                </a:solidFill>
              </a:rPr>
              <a:t> offset, </a:t>
            </a:r>
            <a:r>
              <a:rPr lang="en-AU" dirty="0" err="1" smtClean="0">
                <a:solidFill>
                  <a:srgbClr val="FFFF00"/>
                </a:solidFill>
              </a:rPr>
              <a:t>seekdir</a:t>
            </a:r>
            <a:r>
              <a:rPr lang="en-AU" dirty="0" smtClean="0">
                <a:solidFill>
                  <a:srgbClr val="FFFF00"/>
                </a:solidFill>
              </a:rPr>
              <a:t> </a:t>
            </a:r>
            <a:r>
              <a:rPr lang="en-AU" dirty="0" err="1" smtClean="0">
                <a:solidFill>
                  <a:srgbClr val="FFFF00"/>
                </a:solidFill>
              </a:rPr>
              <a:t>fromWhere</a:t>
            </a:r>
            <a:r>
              <a:rPr lang="en-AU" dirty="0" smtClean="0">
                <a:solidFill>
                  <a:srgbClr val="FFFF00"/>
                </a:solidFill>
              </a:rPr>
              <a:t>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1527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Seekdir?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An enumeration with three values:</a:t>
            </a:r>
          </a:p>
          <a:p>
            <a:pPr lvl="1"/>
            <a:r>
              <a:rPr lang="en-AU" dirty="0" smtClean="0"/>
              <a:t>seek from the beginning</a:t>
            </a:r>
          </a:p>
          <a:p>
            <a:pPr lvl="2"/>
            <a:r>
              <a:rPr lang="en-AU" dirty="0" err="1" smtClean="0">
                <a:solidFill>
                  <a:srgbClr val="FFFF00"/>
                </a:solidFill>
              </a:rPr>
              <a:t>ios</a:t>
            </a:r>
            <a:r>
              <a:rPr lang="en-AU" dirty="0" smtClean="0">
                <a:solidFill>
                  <a:srgbClr val="FFFF00"/>
                </a:solidFill>
              </a:rPr>
              <a:t>::beg</a:t>
            </a:r>
          </a:p>
          <a:p>
            <a:pPr lvl="1"/>
            <a:r>
              <a:rPr lang="en-AU" dirty="0" smtClean="0"/>
              <a:t>seek from the current location</a:t>
            </a:r>
          </a:p>
          <a:p>
            <a:pPr lvl="2"/>
            <a:r>
              <a:rPr lang="en-AU" dirty="0" err="1" smtClean="0">
                <a:solidFill>
                  <a:srgbClr val="FFFF00"/>
                </a:solidFill>
              </a:rPr>
              <a:t>ios</a:t>
            </a:r>
            <a:r>
              <a:rPr lang="en-AU" dirty="0" smtClean="0">
                <a:solidFill>
                  <a:srgbClr val="FFFF00"/>
                </a:solidFill>
              </a:rPr>
              <a:t>::cur </a:t>
            </a:r>
          </a:p>
          <a:p>
            <a:pPr lvl="1"/>
            <a:r>
              <a:rPr lang="en-AU" dirty="0" smtClean="0"/>
              <a:t>seek from the end of file</a:t>
            </a:r>
          </a:p>
          <a:p>
            <a:pPr lvl="2"/>
            <a:r>
              <a:rPr lang="en-AU" dirty="0" err="1" smtClean="0">
                <a:solidFill>
                  <a:srgbClr val="FFFF00"/>
                </a:solidFill>
              </a:rPr>
              <a:t>ios</a:t>
            </a:r>
            <a:r>
              <a:rPr lang="en-AU" dirty="0" smtClean="0">
                <a:solidFill>
                  <a:srgbClr val="FFFF00"/>
                </a:solidFill>
              </a:rPr>
              <a:t>::end </a:t>
            </a:r>
            <a:endParaRPr lang="en-A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910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Examples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 err="1" smtClean="0"/>
              <a:t>file.seekg</a:t>
            </a:r>
            <a:r>
              <a:rPr lang="en-AU" dirty="0" smtClean="0"/>
              <a:t>(</a:t>
            </a:r>
            <a:r>
              <a:rPr lang="en-AU" dirty="0" smtClean="0">
                <a:solidFill>
                  <a:srgbClr val="FFFF00"/>
                </a:solidFill>
              </a:rPr>
              <a:t>10</a:t>
            </a:r>
            <a:r>
              <a:rPr lang="en-AU" dirty="0" smtClean="0"/>
              <a:t>, </a:t>
            </a:r>
            <a:r>
              <a:rPr lang="en-AU" dirty="0" err="1" smtClean="0">
                <a:solidFill>
                  <a:srgbClr val="FFFF00"/>
                </a:solidFill>
              </a:rPr>
              <a:t>ios</a:t>
            </a:r>
            <a:r>
              <a:rPr lang="en-AU" dirty="0" smtClean="0">
                <a:solidFill>
                  <a:srgbClr val="FFFF00"/>
                </a:solidFill>
              </a:rPr>
              <a:t>::beg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Set the reading position of </a:t>
            </a:r>
            <a:r>
              <a:rPr lang="en-AU" dirty="0" smtClean="0"/>
              <a:t>file </a:t>
            </a:r>
            <a:r>
              <a:rPr lang="en-AU" dirty="0" smtClean="0"/>
              <a:t>to the 11th byte</a:t>
            </a:r>
          </a:p>
          <a:p>
            <a:pPr lvl="1"/>
            <a:endParaRPr lang="en-AU" dirty="0" smtClean="0"/>
          </a:p>
          <a:p>
            <a:r>
              <a:rPr lang="en-AU" dirty="0" err="1" smtClean="0"/>
              <a:t>file.seekp</a:t>
            </a:r>
            <a:r>
              <a:rPr lang="en-AU" dirty="0" smtClean="0"/>
              <a:t>(</a:t>
            </a:r>
            <a:r>
              <a:rPr lang="en-AU" dirty="0" smtClean="0">
                <a:solidFill>
                  <a:srgbClr val="FFFF00"/>
                </a:solidFill>
              </a:rPr>
              <a:t>5</a:t>
            </a:r>
            <a:r>
              <a:rPr lang="en-AU" dirty="0" smtClean="0"/>
              <a:t>, </a:t>
            </a:r>
            <a:r>
              <a:rPr lang="en-AU" dirty="0" err="1" smtClean="0">
                <a:solidFill>
                  <a:srgbClr val="FFFF00"/>
                </a:solidFill>
              </a:rPr>
              <a:t>ios</a:t>
            </a:r>
            <a:r>
              <a:rPr lang="en-AU" dirty="0" smtClean="0">
                <a:solidFill>
                  <a:srgbClr val="FFFF00"/>
                </a:solidFill>
              </a:rPr>
              <a:t>::cur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Moves the writing position of </a:t>
            </a:r>
            <a:r>
              <a:rPr lang="en-AU" dirty="0" smtClean="0"/>
              <a:t>file </a:t>
            </a:r>
            <a:r>
              <a:rPr lang="en-AU" dirty="0" smtClean="0"/>
              <a:t>five bytes to the right of its current position</a:t>
            </a:r>
          </a:p>
          <a:p>
            <a:pPr lvl="1"/>
            <a:endParaRPr lang="en-AU" dirty="0" smtClean="0"/>
          </a:p>
          <a:p>
            <a:r>
              <a:rPr lang="en-AU" dirty="0" err="1" smtClean="0"/>
              <a:t>file.seekp</a:t>
            </a:r>
            <a:r>
              <a:rPr lang="en-AU" dirty="0" smtClean="0"/>
              <a:t>(</a:t>
            </a:r>
            <a:r>
              <a:rPr lang="en-AU" dirty="0" smtClean="0">
                <a:solidFill>
                  <a:srgbClr val="FFFF00"/>
                </a:solidFill>
              </a:rPr>
              <a:t>-8</a:t>
            </a:r>
            <a:r>
              <a:rPr lang="en-AU" dirty="0" smtClean="0"/>
              <a:t>, </a:t>
            </a:r>
            <a:r>
              <a:rPr lang="en-AU" dirty="0" err="1" smtClean="0">
                <a:solidFill>
                  <a:srgbClr val="FFFF00"/>
                </a:solidFill>
              </a:rPr>
              <a:t>ios</a:t>
            </a:r>
            <a:r>
              <a:rPr lang="en-AU" dirty="0" smtClean="0">
                <a:solidFill>
                  <a:srgbClr val="FFFF00"/>
                </a:solidFill>
              </a:rPr>
              <a:t>::end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Moves the write position of </a:t>
            </a:r>
            <a:r>
              <a:rPr lang="en-AU" dirty="0" smtClean="0"/>
              <a:t>file </a:t>
            </a:r>
            <a:r>
              <a:rPr lang="en-AU" dirty="0" smtClean="0"/>
              <a:t>8 places before the end of the file</a:t>
            </a:r>
          </a:p>
        </p:txBody>
      </p:sp>
    </p:spTree>
    <p:extLst>
      <p:ext uri="{BB962C8B-B14F-4D97-AF65-F5344CB8AC3E}">
        <p14:creationId xmlns:p14="http://schemas.microsoft.com/office/powerpoint/2010/main" val="51695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Opening a file for binary read/write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Reading a binary file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Writing to a binary file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Positioning the read and write markers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2141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Reading/Writing in binary is very similar to text</a:t>
            </a:r>
          </a:p>
          <a:p>
            <a:pPr lvl="1"/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Easy to use with structures</a:t>
            </a:r>
          </a:p>
          <a:p>
            <a:pPr lvl="1"/>
            <a:r>
              <a:rPr lang="en-US" dirty="0" smtClean="0"/>
              <a:t>Can write/read many records at the same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 the </a:t>
            </a:r>
            <a:r>
              <a:rPr lang="en-US" dirty="0" err="1" smtClean="0">
                <a:solidFill>
                  <a:srgbClr val="FFFF00"/>
                </a:solidFill>
              </a:rPr>
              <a:t>std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ifstream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FFFF00"/>
                </a:solidFill>
              </a:rPr>
              <a:t>ofstream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classes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Error states are written as internal class flags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I/O streams can be randomly accessed via the tell/seek functions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354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References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i="1" dirty="0" err="1" smtClean="0"/>
              <a:t>iostream</a:t>
            </a:r>
            <a:r>
              <a:rPr lang="en-AU" i="1" dirty="0" smtClean="0"/>
              <a:t> - C++ Reference</a:t>
            </a:r>
            <a:r>
              <a:rPr lang="en-AU" dirty="0" smtClean="0"/>
              <a:t>. 2015. </a:t>
            </a:r>
            <a:r>
              <a:rPr lang="en-AU" dirty="0" err="1" smtClean="0"/>
              <a:t>iostream</a:t>
            </a:r>
            <a:r>
              <a:rPr lang="en-AU" dirty="0" smtClean="0"/>
              <a:t> - C++ Reference. [ONLINE] Available at: </a:t>
            </a:r>
            <a:r>
              <a:rPr lang="en-AU" dirty="0" smtClean="0">
                <a:hlinkClick r:id="rId2"/>
              </a:rPr>
              <a:t>http://www.cplusplus.com/reference/istream/iostream/</a:t>
            </a:r>
            <a:r>
              <a:rPr lang="en-AU" dirty="0" smtClean="0"/>
              <a:t>. [Accessed 14 April 2015].</a:t>
            </a:r>
          </a:p>
          <a:p>
            <a:endParaRPr lang="en-AU" dirty="0" smtClean="0"/>
          </a:p>
          <a:p>
            <a:r>
              <a:rPr lang="en-AU" i="1" dirty="0" smtClean="0"/>
              <a:t>C++ Binary File I/O</a:t>
            </a:r>
            <a:r>
              <a:rPr lang="en-AU" dirty="0" smtClean="0"/>
              <a:t>. 2015. C++ Binary File I/O. [ONLINE] Available </a:t>
            </a:r>
            <a:r>
              <a:rPr lang="en-AU" dirty="0" err="1" smtClean="0"/>
              <a:t>at:</a:t>
            </a:r>
            <a:r>
              <a:rPr lang="en-AU" dirty="0" err="1" smtClean="0">
                <a:hlinkClick r:id="rId3"/>
              </a:rPr>
              <a:t>http</a:t>
            </a:r>
            <a:r>
              <a:rPr lang="en-AU" dirty="0" smtClean="0">
                <a:hlinkClick r:id="rId3"/>
              </a:rPr>
              <a:t>://courses.cs.vt.edu/cs2604/fall02/binio.html</a:t>
            </a:r>
            <a:r>
              <a:rPr lang="en-AU" dirty="0" smtClean="0"/>
              <a:t>. [Accessed 14 April 2015].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283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Binary Files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Unlike text files, binary files are not human readable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They store data using the internal format of the computer (binary numbers/bits)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Basically we store data as it appears in memory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Often referred to as </a:t>
            </a:r>
            <a:r>
              <a:rPr lang="en-AU" dirty="0" smtClean="0">
                <a:solidFill>
                  <a:srgbClr val="FFFF00"/>
                </a:solidFill>
              </a:rPr>
              <a:t>Random Access Files</a:t>
            </a:r>
            <a:endParaRPr lang="en-A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13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Binary Files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6542" cy="2016497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Binary files are most often used with structures and classes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This is because the file is organised into fixed length records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219822"/>
            <a:ext cx="710184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81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Pros and Cons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Pros</a:t>
            </a:r>
          </a:p>
          <a:p>
            <a:pPr lvl="1"/>
            <a:r>
              <a:rPr lang="en-AU" dirty="0" smtClean="0"/>
              <a:t>More compact</a:t>
            </a:r>
          </a:p>
          <a:p>
            <a:pPr lvl="1"/>
            <a:r>
              <a:rPr lang="en-AU" dirty="0" smtClean="0"/>
              <a:t>Easier to modify</a:t>
            </a:r>
          </a:p>
          <a:p>
            <a:r>
              <a:rPr lang="en-AU" dirty="0" smtClean="0"/>
              <a:t>Cons</a:t>
            </a:r>
          </a:p>
          <a:p>
            <a:pPr lvl="1"/>
            <a:r>
              <a:rPr lang="en-AU" dirty="0" smtClean="0"/>
              <a:t>Not human readable (possibly a good thing)</a:t>
            </a:r>
          </a:p>
          <a:p>
            <a:pPr lvl="1"/>
            <a:r>
              <a:rPr lang="en-AU" dirty="0" smtClean="0"/>
              <a:t>Less portable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037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Opening a binary file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Very similar to opening text files</a:t>
            </a:r>
          </a:p>
          <a:p>
            <a:pPr lvl="1"/>
            <a:r>
              <a:rPr lang="en-AU" dirty="0" smtClean="0"/>
              <a:t>We need to use the parameter </a:t>
            </a:r>
            <a:r>
              <a:rPr lang="en-AU" dirty="0" err="1" smtClean="0">
                <a:solidFill>
                  <a:srgbClr val="FFFF00"/>
                </a:solidFill>
              </a:rPr>
              <a:t>std</a:t>
            </a:r>
            <a:r>
              <a:rPr lang="en-AU" dirty="0" smtClean="0">
                <a:solidFill>
                  <a:srgbClr val="FFFF00"/>
                </a:solidFill>
              </a:rPr>
              <a:t>::</a:t>
            </a:r>
            <a:r>
              <a:rPr lang="en-AU" dirty="0" err="1" smtClean="0">
                <a:solidFill>
                  <a:srgbClr val="FFFF00"/>
                </a:solidFill>
              </a:rPr>
              <a:t>ios</a:t>
            </a:r>
            <a:r>
              <a:rPr lang="en-AU" dirty="0" smtClean="0">
                <a:solidFill>
                  <a:srgbClr val="FFFF00"/>
                </a:solidFill>
              </a:rPr>
              <a:t>::</a:t>
            </a:r>
            <a:r>
              <a:rPr lang="en-AU" dirty="0" smtClean="0">
                <a:solidFill>
                  <a:srgbClr val="FFFF00"/>
                </a:solidFill>
              </a:rPr>
              <a:t>binary</a:t>
            </a:r>
          </a:p>
          <a:p>
            <a:pPr lvl="1"/>
            <a:endParaRPr lang="en-AU" dirty="0" smtClean="0">
              <a:solidFill>
                <a:srgbClr val="FFFF00"/>
              </a:solidFill>
            </a:endParaRPr>
          </a:p>
          <a:p>
            <a:r>
              <a:rPr lang="en-AU" dirty="0" smtClean="0"/>
              <a:t>Open a file for </a:t>
            </a:r>
            <a:r>
              <a:rPr lang="en-AU" dirty="0" smtClean="0"/>
              <a:t>writing </a:t>
            </a:r>
            <a:r>
              <a:rPr lang="en-AU" dirty="0" smtClean="0"/>
              <a:t>in binary mode:</a:t>
            </a:r>
          </a:p>
          <a:p>
            <a:pPr lvl="1"/>
            <a:r>
              <a:rPr lang="en-AU" dirty="0" err="1">
                <a:solidFill>
                  <a:srgbClr val="FFFF00"/>
                </a:solidFill>
              </a:rPr>
              <a:t>file.open</a:t>
            </a:r>
            <a:r>
              <a:rPr lang="en-AU" dirty="0" smtClean="0">
                <a:solidFill>
                  <a:srgbClr val="FFFF00"/>
                </a:solidFill>
              </a:rPr>
              <a:t>(“data.dat", </a:t>
            </a:r>
            <a:r>
              <a:rPr lang="en-AU" dirty="0" err="1">
                <a:solidFill>
                  <a:srgbClr val="FFFF00"/>
                </a:solidFill>
              </a:rPr>
              <a:t>std</a:t>
            </a:r>
            <a:r>
              <a:rPr lang="en-AU" dirty="0">
                <a:solidFill>
                  <a:srgbClr val="FFFF00"/>
                </a:solidFill>
              </a:rPr>
              <a:t>::</a:t>
            </a:r>
            <a:r>
              <a:rPr lang="en-AU" dirty="0" err="1" smtClean="0">
                <a:solidFill>
                  <a:srgbClr val="FFFF00"/>
                </a:solidFill>
              </a:rPr>
              <a:t>ios</a:t>
            </a:r>
            <a:r>
              <a:rPr lang="en-AU" dirty="0" smtClean="0">
                <a:solidFill>
                  <a:srgbClr val="FFFF00"/>
                </a:solidFill>
              </a:rPr>
              <a:t>::</a:t>
            </a:r>
            <a:r>
              <a:rPr lang="en-AU" dirty="0">
                <a:solidFill>
                  <a:srgbClr val="FFFF00"/>
                </a:solidFill>
              </a:rPr>
              <a:t>out | </a:t>
            </a:r>
            <a:r>
              <a:rPr lang="en-AU" dirty="0" err="1">
                <a:solidFill>
                  <a:srgbClr val="FFFF00"/>
                </a:solidFill>
              </a:rPr>
              <a:t>std</a:t>
            </a:r>
            <a:r>
              <a:rPr lang="en-AU" dirty="0">
                <a:solidFill>
                  <a:srgbClr val="FFFF00"/>
                </a:solidFill>
              </a:rPr>
              <a:t>::</a:t>
            </a:r>
            <a:r>
              <a:rPr lang="en-AU" dirty="0" err="1" smtClean="0">
                <a:solidFill>
                  <a:srgbClr val="FFFF00"/>
                </a:solidFill>
              </a:rPr>
              <a:t>ios</a:t>
            </a:r>
            <a:r>
              <a:rPr lang="en-AU" dirty="0" smtClean="0">
                <a:solidFill>
                  <a:srgbClr val="FFFF00"/>
                </a:solidFill>
              </a:rPr>
              <a:t>::</a:t>
            </a:r>
            <a:r>
              <a:rPr lang="en-AU" dirty="0">
                <a:solidFill>
                  <a:srgbClr val="FFFF00"/>
                </a:solidFill>
              </a:rPr>
              <a:t>binary);</a:t>
            </a:r>
            <a:endParaRPr lang="en-AU" dirty="0" smtClean="0">
              <a:solidFill>
                <a:srgbClr val="FFFF00"/>
              </a:solidFill>
            </a:endParaRPr>
          </a:p>
          <a:p>
            <a:pPr lvl="1"/>
            <a:endParaRPr lang="en-AU" dirty="0" smtClean="0">
              <a:solidFill>
                <a:srgbClr val="FFFF00"/>
              </a:solidFill>
            </a:endParaRPr>
          </a:p>
          <a:p>
            <a:r>
              <a:rPr lang="en-AU" dirty="0" smtClean="0"/>
              <a:t>Open a file for </a:t>
            </a:r>
            <a:r>
              <a:rPr lang="en-AU" dirty="0" smtClean="0"/>
              <a:t>reading </a:t>
            </a:r>
            <a:r>
              <a:rPr lang="en-AU" dirty="0" smtClean="0"/>
              <a:t>in binary mode:</a:t>
            </a:r>
          </a:p>
          <a:p>
            <a:pPr lvl="1"/>
            <a:r>
              <a:rPr lang="en-AU" dirty="0" err="1">
                <a:solidFill>
                  <a:srgbClr val="FFFF00"/>
                </a:solidFill>
              </a:rPr>
              <a:t>file.open</a:t>
            </a:r>
            <a:r>
              <a:rPr lang="en-AU" dirty="0">
                <a:solidFill>
                  <a:srgbClr val="FFFF00"/>
                </a:solidFill>
              </a:rPr>
              <a:t>(“data.dat", </a:t>
            </a:r>
            <a:r>
              <a:rPr lang="en-AU" dirty="0" err="1">
                <a:solidFill>
                  <a:srgbClr val="FFFF00"/>
                </a:solidFill>
              </a:rPr>
              <a:t>std</a:t>
            </a:r>
            <a:r>
              <a:rPr lang="en-AU" dirty="0">
                <a:solidFill>
                  <a:srgbClr val="FFFF00"/>
                </a:solidFill>
              </a:rPr>
              <a:t>::</a:t>
            </a:r>
            <a:r>
              <a:rPr lang="en-AU" dirty="0" err="1">
                <a:solidFill>
                  <a:srgbClr val="FFFF00"/>
                </a:solidFill>
              </a:rPr>
              <a:t>ios</a:t>
            </a:r>
            <a:r>
              <a:rPr lang="en-AU" dirty="0" smtClean="0">
                <a:solidFill>
                  <a:srgbClr val="FFFF00"/>
                </a:solidFill>
              </a:rPr>
              <a:t>::in </a:t>
            </a:r>
            <a:r>
              <a:rPr lang="en-AU" dirty="0">
                <a:solidFill>
                  <a:srgbClr val="FFFF00"/>
                </a:solidFill>
              </a:rPr>
              <a:t>| </a:t>
            </a:r>
            <a:r>
              <a:rPr lang="en-AU" dirty="0" err="1">
                <a:solidFill>
                  <a:srgbClr val="FFFF00"/>
                </a:solidFill>
              </a:rPr>
              <a:t>std</a:t>
            </a:r>
            <a:r>
              <a:rPr lang="en-AU" dirty="0">
                <a:solidFill>
                  <a:srgbClr val="FFFF00"/>
                </a:solidFill>
              </a:rPr>
              <a:t>::</a:t>
            </a:r>
            <a:r>
              <a:rPr lang="en-AU" dirty="0" err="1">
                <a:solidFill>
                  <a:srgbClr val="FFFF00"/>
                </a:solidFill>
              </a:rPr>
              <a:t>ios</a:t>
            </a:r>
            <a:r>
              <a:rPr lang="en-AU" dirty="0">
                <a:solidFill>
                  <a:srgbClr val="FFFF00"/>
                </a:solidFill>
              </a:rPr>
              <a:t>::binary);</a:t>
            </a:r>
          </a:p>
        </p:txBody>
      </p:sp>
    </p:spTree>
    <p:extLst>
      <p:ext uri="{BB962C8B-B14F-4D97-AF65-F5344CB8AC3E}">
        <p14:creationId xmlns:p14="http://schemas.microsoft.com/office/powerpoint/2010/main" val="8715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Writing to a file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Rather than using the </a:t>
            </a:r>
            <a:r>
              <a:rPr lang="en-AU" dirty="0" smtClean="0">
                <a:solidFill>
                  <a:srgbClr val="FFFF00"/>
                </a:solidFill>
              </a:rPr>
              <a:t>&lt;&lt;</a:t>
            </a:r>
            <a:r>
              <a:rPr lang="en-AU" dirty="0" smtClean="0"/>
              <a:t> </a:t>
            </a:r>
            <a:r>
              <a:rPr lang="en-AU" dirty="0"/>
              <a:t>operator, we want to </a:t>
            </a:r>
            <a:r>
              <a:rPr lang="en-AU" dirty="0" smtClean="0"/>
              <a:t>write </a:t>
            </a:r>
            <a:r>
              <a:rPr lang="en-AU" dirty="0"/>
              <a:t>an entire record, or an entire chunk of data at once</a:t>
            </a:r>
          </a:p>
          <a:p>
            <a:endParaRPr lang="en-AU" dirty="0"/>
          </a:p>
          <a:p>
            <a:r>
              <a:rPr lang="en-AU" dirty="0"/>
              <a:t>We will use the following function</a:t>
            </a:r>
          </a:p>
          <a:p>
            <a:pPr lvl="1"/>
            <a:r>
              <a:rPr lang="en-AU" dirty="0" err="1">
                <a:solidFill>
                  <a:srgbClr val="FFFF00"/>
                </a:solidFill>
              </a:rPr>
              <a:t>file.write</a:t>
            </a:r>
            <a:r>
              <a:rPr lang="en-AU" dirty="0">
                <a:solidFill>
                  <a:srgbClr val="FFFF00"/>
                </a:solidFill>
              </a:rPr>
              <a:t>(</a:t>
            </a:r>
            <a:r>
              <a:rPr lang="en-AU" dirty="0" err="1">
                <a:solidFill>
                  <a:srgbClr val="FFFF00"/>
                </a:solidFill>
              </a:rPr>
              <a:t>const</a:t>
            </a:r>
            <a:r>
              <a:rPr lang="en-AU" dirty="0">
                <a:solidFill>
                  <a:srgbClr val="FFFF00"/>
                </a:solidFill>
              </a:rPr>
              <a:t> char* buffer, </a:t>
            </a:r>
            <a:r>
              <a:rPr lang="en-AU" dirty="0" err="1">
                <a:solidFill>
                  <a:srgbClr val="FFFF00"/>
                </a:solidFill>
              </a:rPr>
              <a:t>streamsize</a:t>
            </a:r>
            <a:r>
              <a:rPr lang="en-AU" dirty="0">
                <a:solidFill>
                  <a:srgbClr val="FFFF00"/>
                </a:solidFill>
              </a:rPr>
              <a:t> size</a:t>
            </a:r>
            <a:r>
              <a:rPr lang="en-AU" dirty="0" smtClean="0">
                <a:solidFill>
                  <a:srgbClr val="FFFF00"/>
                </a:solidFill>
              </a:rPr>
              <a:t>)</a:t>
            </a:r>
          </a:p>
          <a:p>
            <a:pPr lvl="1"/>
            <a:endParaRPr lang="en-AU" dirty="0"/>
          </a:p>
          <a:p>
            <a:r>
              <a:rPr lang="en-AU" dirty="0">
                <a:solidFill>
                  <a:srgbClr val="FFFF00"/>
                </a:solidFill>
              </a:rPr>
              <a:t>buffer</a:t>
            </a:r>
            <a:r>
              <a:rPr lang="en-AU" dirty="0"/>
              <a:t> is usually a class or structure instance, passed as a char </a:t>
            </a:r>
            <a:r>
              <a:rPr lang="en-AU" dirty="0" smtClean="0"/>
              <a:t>pointer (use a </a:t>
            </a:r>
            <a:r>
              <a:rPr lang="en-AU" dirty="0" smtClean="0">
                <a:solidFill>
                  <a:srgbClr val="FFFF00"/>
                </a:solidFill>
              </a:rPr>
              <a:t>cast</a:t>
            </a:r>
            <a:r>
              <a:rPr lang="en-AU" dirty="0" smtClean="0"/>
              <a:t>)</a:t>
            </a:r>
            <a:endParaRPr lang="en-AU" dirty="0"/>
          </a:p>
          <a:p>
            <a:pPr lvl="1"/>
            <a:endParaRPr lang="en-AU" dirty="0"/>
          </a:p>
          <a:p>
            <a:r>
              <a:rPr lang="en-AU" dirty="0">
                <a:solidFill>
                  <a:srgbClr val="FFFF00"/>
                </a:solidFill>
              </a:rPr>
              <a:t>size</a:t>
            </a:r>
            <a:r>
              <a:rPr lang="en-AU" dirty="0"/>
              <a:t> determines how many bytes are to be </a:t>
            </a:r>
            <a:r>
              <a:rPr lang="en-AU" dirty="0" smtClean="0"/>
              <a:t>read (use the </a:t>
            </a:r>
            <a:r>
              <a:rPr lang="en-AU" dirty="0" err="1" smtClean="0">
                <a:solidFill>
                  <a:srgbClr val="FFFF00"/>
                </a:solidFill>
              </a:rPr>
              <a:t>sizeof</a:t>
            </a:r>
            <a:r>
              <a:rPr lang="en-AU" dirty="0" smtClean="0">
                <a:solidFill>
                  <a:srgbClr val="FFFF00"/>
                </a:solidFill>
              </a:rPr>
              <a:t>()</a:t>
            </a:r>
            <a:r>
              <a:rPr lang="en-AU" dirty="0" smtClean="0"/>
              <a:t> function)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5637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writing to a file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1200151"/>
            <a:ext cx="7992888" cy="65151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0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782415"/>
            <a:ext cx="3960440" cy="2877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4008" y="1779662"/>
            <a:ext cx="3528392" cy="20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1200151"/>
            <a:ext cx="6480720" cy="3647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int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health;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int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attack;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Data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data.health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data.strength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file;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file.open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“data.dat"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1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 |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1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binary);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file.write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*)&amp;data,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file.close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1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3139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Reading a binary file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Likewise when reading we want to read </a:t>
            </a:r>
            <a:r>
              <a:rPr lang="en-AU" dirty="0" smtClean="0"/>
              <a:t>an entire record, or an entire chunk of data at once</a:t>
            </a:r>
          </a:p>
          <a:p>
            <a:endParaRPr lang="en-AU" dirty="0" smtClean="0"/>
          </a:p>
          <a:p>
            <a:r>
              <a:rPr lang="en-AU" dirty="0" smtClean="0"/>
              <a:t>We will use the following function</a:t>
            </a:r>
          </a:p>
          <a:p>
            <a:pPr lvl="1"/>
            <a:r>
              <a:rPr lang="en-AU" dirty="0" err="1">
                <a:solidFill>
                  <a:srgbClr val="FFFF00"/>
                </a:solidFill>
              </a:rPr>
              <a:t>f</a:t>
            </a:r>
            <a:r>
              <a:rPr lang="en-AU" dirty="0" err="1" smtClean="0">
                <a:solidFill>
                  <a:srgbClr val="FFFF00"/>
                </a:solidFill>
              </a:rPr>
              <a:t>ile.read</a:t>
            </a:r>
            <a:r>
              <a:rPr lang="en-AU" dirty="0" smtClean="0">
                <a:solidFill>
                  <a:srgbClr val="FFFF00"/>
                </a:solidFill>
              </a:rPr>
              <a:t>(char</a:t>
            </a:r>
            <a:r>
              <a:rPr lang="en-AU" dirty="0" smtClean="0">
                <a:solidFill>
                  <a:srgbClr val="FFFF00"/>
                </a:solidFill>
              </a:rPr>
              <a:t>* buffer, </a:t>
            </a:r>
            <a:r>
              <a:rPr lang="en-AU" dirty="0" err="1" smtClean="0">
                <a:solidFill>
                  <a:srgbClr val="FFFF00"/>
                </a:solidFill>
              </a:rPr>
              <a:t>streamsize</a:t>
            </a:r>
            <a:r>
              <a:rPr lang="en-AU" dirty="0" smtClean="0">
                <a:solidFill>
                  <a:srgbClr val="FFFF00"/>
                </a:solidFill>
              </a:rPr>
              <a:t> size)</a:t>
            </a:r>
            <a:endParaRPr lang="en-AU" dirty="0"/>
          </a:p>
          <a:p>
            <a:pPr lvl="1"/>
            <a:endParaRPr lang="en-AU" dirty="0" smtClean="0"/>
          </a:p>
          <a:p>
            <a:r>
              <a:rPr lang="en-AU" dirty="0" smtClean="0"/>
              <a:t>We read the data (bytes) in and store it in buffer</a:t>
            </a:r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07750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</TotalTime>
  <Words>1139</Words>
  <Application>Microsoft Office PowerPoint</Application>
  <PresentationFormat>On-screen Show (16:9)</PresentationFormat>
  <Paragraphs>246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Consolas</vt:lpstr>
      <vt:lpstr>Office Theme</vt:lpstr>
      <vt:lpstr>File I/O - Binary Files</vt:lpstr>
      <vt:lpstr>Contents</vt:lpstr>
      <vt:lpstr>Binary Files</vt:lpstr>
      <vt:lpstr>Binary Files</vt:lpstr>
      <vt:lpstr>Pros and Cons</vt:lpstr>
      <vt:lpstr>Opening a binary file</vt:lpstr>
      <vt:lpstr>Writing to a file</vt:lpstr>
      <vt:lpstr>Example writing to a file</vt:lpstr>
      <vt:lpstr>Reading a binary file</vt:lpstr>
      <vt:lpstr>Example reading from a file</vt:lpstr>
      <vt:lpstr>Example writing multiple records</vt:lpstr>
      <vt:lpstr>Example reading multiple records</vt:lpstr>
      <vt:lpstr>Writing to a file</vt:lpstr>
      <vt:lpstr>Error checking </vt:lpstr>
      <vt:lpstr>Random Access - positioning</vt:lpstr>
      <vt:lpstr>Tellp, tellg</vt:lpstr>
      <vt:lpstr>Seekg, seekp</vt:lpstr>
      <vt:lpstr>Seekdir?</vt:lpstr>
      <vt:lpstr>Examples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Richard Stern</cp:lastModifiedBy>
  <cp:revision>48</cp:revision>
  <dcterms:created xsi:type="dcterms:W3CDTF">2014-07-14T04:04:52Z</dcterms:created>
  <dcterms:modified xsi:type="dcterms:W3CDTF">2017-03-03T01:24:31Z</dcterms:modified>
</cp:coreProperties>
</file>