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7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operato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Operator Overloading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0</a:t>
            </a:r>
            <a:r>
              <a:rPr lang="en-AU" dirty="0" smtClean="0"/>
              <a:t>3</a:t>
            </a:r>
            <a:r>
              <a:rPr lang="en-AU" dirty="0" smtClean="0"/>
              <a:t>/03/17 </a:t>
            </a:r>
            <a:r>
              <a:rPr lang="en-AU" dirty="0" smtClean="0"/>
              <a:t>by </a:t>
            </a:r>
            <a:r>
              <a:rPr lang="en-AU" smtClean="0"/>
              <a:t>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Operator Overloading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Example: Overloading the </a:t>
            </a:r>
            <a:r>
              <a:rPr lang="en-AU" dirty="0" smtClean="0">
                <a:solidFill>
                  <a:srgbClr val="FFFF00"/>
                </a:solidFill>
              </a:rPr>
              <a:t>==</a:t>
            </a:r>
            <a:r>
              <a:rPr lang="en-AU" dirty="0" smtClean="0"/>
              <a:t> operator in the Position class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Note the use of the reference </a:t>
            </a:r>
            <a:r>
              <a:rPr lang="en-AU" dirty="0" smtClean="0">
                <a:solidFill>
                  <a:srgbClr val="FFFF00"/>
                </a:solidFill>
              </a:rPr>
              <a:t>&amp;</a:t>
            </a:r>
            <a:r>
              <a:rPr lang="en-AU" dirty="0" smtClean="0"/>
              <a:t> is not essential in this case but it is good practice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4924" y="1563638"/>
            <a:ext cx="4320480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Point2D</a:t>
            </a:r>
            <a:endParaRPr lang="en-AU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Overload the == operator</a:t>
            </a:r>
            <a:endParaRPr lang="en-AU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operator == (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Point2D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other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== </a:t>
            </a:r>
            <a:r>
              <a:rPr lang="en-AU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other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y == </a:t>
            </a:r>
            <a:r>
              <a:rPr lang="en-AU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other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.y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36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Arithmetic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Arithmetic Operators (+, -, /, *) can be overloaded</a:t>
            </a:r>
          </a:p>
          <a:p>
            <a:pPr lvl="1"/>
            <a:r>
              <a:rPr lang="en-AU" dirty="0" smtClean="0"/>
              <a:t>Allows arithmetic operations to be performed on user defined data types</a:t>
            </a:r>
          </a:p>
          <a:p>
            <a:pPr lvl="1"/>
            <a:r>
              <a:rPr lang="en-AU" dirty="0" smtClean="0"/>
              <a:t>If operator </a:t>
            </a:r>
            <a:r>
              <a:rPr lang="en-AU" dirty="0" smtClean="0">
                <a:solidFill>
                  <a:srgbClr val="FFFF00"/>
                </a:solidFill>
              </a:rPr>
              <a:t>+</a:t>
            </a:r>
            <a:r>
              <a:rPr lang="en-AU" dirty="0" smtClean="0"/>
              <a:t> is overloaded, then it is good practice to </a:t>
            </a:r>
            <a:r>
              <a:rPr lang="en-AU" dirty="0" smtClean="0"/>
              <a:t>overload </a:t>
            </a:r>
            <a:r>
              <a:rPr lang="en-AU" dirty="0" smtClean="0"/>
              <a:t>the operator </a:t>
            </a:r>
            <a:r>
              <a:rPr lang="en-AU" dirty="0" smtClean="0">
                <a:solidFill>
                  <a:srgbClr val="FFFF00"/>
                </a:solidFill>
              </a:rPr>
              <a:t>+=</a:t>
            </a:r>
            <a:r>
              <a:rPr lang="en-AU" dirty="0" smtClean="0"/>
              <a:t> as well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912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Arithmetic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Example of overloading the </a:t>
            </a:r>
            <a:r>
              <a:rPr lang="en-AU" dirty="0" smtClean="0">
                <a:solidFill>
                  <a:srgbClr val="FFFF00"/>
                </a:solidFill>
              </a:rPr>
              <a:t>+</a:t>
            </a:r>
            <a:r>
              <a:rPr lang="en-AU" dirty="0" smtClean="0"/>
              <a:t> operator 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Note the use of a temporary value when performing the addition inside the function</a:t>
            </a:r>
          </a:p>
          <a:p>
            <a:pPr lvl="1"/>
            <a:r>
              <a:rPr lang="en-AU" dirty="0" smtClean="0"/>
              <a:t>What would happen if we modified the parameter which was passed into the function or the values of the object being referenced by the function?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4924" y="1707654"/>
            <a:ext cx="432048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Point2D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operator + (</a:t>
            </a:r>
            <a:r>
              <a:rPr lang="en-AU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Point2D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 </a:t>
            </a:r>
            <a:r>
              <a:rPr lang="en-AU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other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Point2D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temp;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temp.x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 + </a:t>
            </a:r>
            <a:r>
              <a:rPr lang="en-AU" sz="11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other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temp.y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 + </a:t>
            </a:r>
            <a:r>
              <a:rPr lang="en-AU" sz="11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other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.y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temp;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92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Operator Parameters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As with functions, any complex </a:t>
            </a:r>
            <a:r>
              <a:rPr lang="en-AU" dirty="0" err="1" smtClean="0">
                <a:solidFill>
                  <a:srgbClr val="FFFF00"/>
                </a:solidFill>
              </a:rPr>
              <a:t>struct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or </a:t>
            </a:r>
            <a:r>
              <a:rPr lang="en-AU" dirty="0" smtClean="0">
                <a:solidFill>
                  <a:srgbClr val="FFFF00"/>
                </a:solidFill>
              </a:rPr>
              <a:t>class</a:t>
            </a:r>
            <a:r>
              <a:rPr lang="en-AU" dirty="0" smtClean="0"/>
              <a:t> should be passed as a reference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If the parameter is not to be modified by the operator, pass it as a </a:t>
            </a:r>
            <a:r>
              <a:rPr lang="en-AU" dirty="0" err="1" smtClean="0">
                <a:solidFill>
                  <a:srgbClr val="FFFF00"/>
                </a:solidFill>
              </a:rPr>
              <a:t>const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reference</a:t>
            </a:r>
          </a:p>
          <a:p>
            <a:endParaRPr lang="en-AU" dirty="0" smtClean="0"/>
          </a:p>
          <a:p>
            <a:r>
              <a:rPr lang="en-AU" dirty="0" smtClean="0"/>
              <a:t>For binary operators such as </a:t>
            </a:r>
            <a:r>
              <a:rPr lang="en-AU" dirty="0" smtClean="0">
                <a:solidFill>
                  <a:srgbClr val="FFFF00"/>
                </a:solidFill>
              </a:rPr>
              <a:t>=</a:t>
            </a:r>
          </a:p>
          <a:p>
            <a:pPr lvl="1"/>
            <a:r>
              <a:rPr lang="en-AU" dirty="0" smtClean="0"/>
              <a:t>The </a:t>
            </a:r>
            <a:r>
              <a:rPr lang="en-AU" dirty="0" smtClean="0">
                <a:solidFill>
                  <a:srgbClr val="FFFF00"/>
                </a:solidFill>
              </a:rPr>
              <a:t>lhs</a:t>
            </a:r>
            <a:r>
              <a:rPr lang="en-AU" dirty="0" smtClean="0"/>
              <a:t> (</a:t>
            </a:r>
            <a:r>
              <a:rPr lang="en-AU" dirty="0" smtClean="0">
                <a:solidFill>
                  <a:srgbClr val="FFFF00"/>
                </a:solidFill>
              </a:rPr>
              <a:t>left hand side</a:t>
            </a:r>
            <a:r>
              <a:rPr lang="en-AU" dirty="0" smtClean="0"/>
              <a:t>) of the operator is the first parameter</a:t>
            </a:r>
          </a:p>
          <a:p>
            <a:pPr lvl="1"/>
            <a:r>
              <a:rPr lang="en-AU" dirty="0" smtClean="0"/>
              <a:t>The </a:t>
            </a:r>
            <a:r>
              <a:rPr lang="en-AU" dirty="0" smtClean="0">
                <a:solidFill>
                  <a:srgbClr val="FFFF00"/>
                </a:solidFill>
              </a:rPr>
              <a:t>rhs</a:t>
            </a:r>
            <a:r>
              <a:rPr lang="en-AU" dirty="0" smtClean="0"/>
              <a:t> (</a:t>
            </a:r>
            <a:r>
              <a:rPr lang="en-AU" dirty="0" smtClean="0">
                <a:solidFill>
                  <a:srgbClr val="FFFF00"/>
                </a:solidFill>
              </a:rPr>
              <a:t>right hand side</a:t>
            </a:r>
            <a:r>
              <a:rPr lang="en-AU" dirty="0" smtClean="0"/>
              <a:t>) is the second parameter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550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Overloading operators can make life more convenient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Overload related sets of operands if you decide to overload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Don’t overload an operator and make it do something unintuitive!</a:t>
            </a:r>
          </a:p>
        </p:txBody>
      </p:sp>
    </p:spTree>
    <p:extLst>
      <p:ext uri="{BB962C8B-B14F-4D97-AF65-F5344CB8AC3E}">
        <p14:creationId xmlns:p14="http://schemas.microsoft.com/office/powerpoint/2010/main" val="142001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err="1" smtClean="0"/>
              <a:t>Prata</a:t>
            </a:r>
            <a:r>
              <a:rPr lang="en-AU" dirty="0" smtClean="0"/>
              <a:t>, S, 2011,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Edition, Addison-Wesley Professional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60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Operators</a:t>
            </a:r>
          </a:p>
          <a:p>
            <a:pPr lvl="1"/>
            <a:endParaRPr lang="en-AU" dirty="0"/>
          </a:p>
          <a:p>
            <a:r>
              <a:rPr lang="en-AU" dirty="0" smtClean="0"/>
              <a:t>Overloading</a:t>
            </a:r>
          </a:p>
          <a:p>
            <a:pPr lvl="1"/>
            <a:r>
              <a:rPr lang="en-AU" dirty="0" smtClean="0"/>
              <a:t>Examples</a:t>
            </a:r>
          </a:p>
          <a:p>
            <a:pPr lvl="1"/>
            <a:endParaRPr lang="en-AU" dirty="0"/>
          </a:p>
          <a:p>
            <a:r>
              <a:rPr lang="en-AU" dirty="0" smtClean="0"/>
              <a:t>Unary and Binary Operators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789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C++ provides a rich set of operators and defines what these operators do when applied to operands of built in types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There are various types of operators</a:t>
            </a:r>
          </a:p>
          <a:p>
            <a:pPr lvl="1"/>
            <a:r>
              <a:rPr lang="en-AU" dirty="0" smtClean="0"/>
              <a:t>Arithmetical operators</a:t>
            </a:r>
          </a:p>
          <a:p>
            <a:pPr lvl="1"/>
            <a:r>
              <a:rPr lang="en-AU" dirty="0" smtClean="0"/>
              <a:t>Logical and relational operators</a:t>
            </a:r>
          </a:p>
          <a:p>
            <a:pPr lvl="1"/>
            <a:r>
              <a:rPr lang="en-AU" dirty="0" smtClean="0"/>
              <a:t>Others (see </a:t>
            </a:r>
            <a:r>
              <a:rPr lang="en-AU" dirty="0" smtClean="0">
                <a:hlinkClick r:id="rId2"/>
              </a:rPr>
              <a:t>http://www.cplusplus.com/doc/tutorial/operators/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969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Operator Overloading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These operations are limited to basic data types</a:t>
            </a:r>
          </a:p>
          <a:p>
            <a:pPr lvl="1"/>
            <a:r>
              <a:rPr lang="en-AU" dirty="0" smtClean="0"/>
              <a:t>For example, </a:t>
            </a:r>
            <a:r>
              <a:rPr lang="en-AU" dirty="0" err="1" smtClean="0"/>
              <a:t>int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FF00"/>
                </a:solidFill>
              </a:rPr>
              <a:t>*</a:t>
            </a:r>
            <a:r>
              <a:rPr lang="en-AU" dirty="0" smtClean="0"/>
              <a:t> </a:t>
            </a:r>
            <a:r>
              <a:rPr lang="en-AU" dirty="0" err="1" smtClean="0"/>
              <a:t>int</a:t>
            </a:r>
            <a:r>
              <a:rPr lang="en-AU" dirty="0" smtClean="0"/>
              <a:t>, float </a:t>
            </a:r>
            <a:r>
              <a:rPr lang="en-AU" dirty="0" smtClean="0">
                <a:solidFill>
                  <a:srgbClr val="FFFF00"/>
                </a:solidFill>
              </a:rPr>
              <a:t>+</a:t>
            </a:r>
            <a:r>
              <a:rPr lang="en-AU" dirty="0" smtClean="0"/>
              <a:t> float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What can be applied for user-defined data classes?</a:t>
            </a:r>
          </a:p>
          <a:p>
            <a:pPr lvl="1"/>
            <a:r>
              <a:rPr lang="en-AU" dirty="0" smtClean="0"/>
              <a:t>Can we do Car </a:t>
            </a:r>
            <a:r>
              <a:rPr lang="en-AU" dirty="0" smtClean="0">
                <a:solidFill>
                  <a:srgbClr val="FFFF00"/>
                </a:solidFill>
              </a:rPr>
              <a:t>+</a:t>
            </a:r>
            <a:r>
              <a:rPr lang="en-AU" dirty="0" smtClean="0"/>
              <a:t> Driver? Character </a:t>
            </a:r>
            <a:r>
              <a:rPr lang="en-AU" dirty="0" smtClean="0">
                <a:solidFill>
                  <a:srgbClr val="FFFF00"/>
                </a:solidFill>
              </a:rPr>
              <a:t>-</a:t>
            </a:r>
            <a:r>
              <a:rPr lang="en-AU" dirty="0" smtClean="0"/>
              <a:t> </a:t>
            </a:r>
            <a:r>
              <a:rPr lang="en-AU" dirty="0" smtClean="0"/>
              <a:t>Health?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technique known as operator overloading allows us to customise the behaviour of operators within our classes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allows for very concise syntax and helps make code which uses custom classes, much more readable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08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 first look...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Consider this class</a:t>
            </a:r>
          </a:p>
          <a:p>
            <a:pPr lvl="1"/>
            <a:r>
              <a:rPr lang="en-AU" dirty="0" smtClean="0"/>
              <a:t>How can we compare if </a:t>
            </a:r>
            <a:r>
              <a:rPr lang="en-AU" dirty="0" smtClean="0">
                <a:solidFill>
                  <a:srgbClr val="FFFF00"/>
                </a:solidFill>
              </a:rPr>
              <a:t>a</a:t>
            </a:r>
            <a:r>
              <a:rPr lang="en-AU" dirty="0" smtClean="0"/>
              <a:t> equals </a:t>
            </a:r>
            <a:r>
              <a:rPr lang="en-AU" dirty="0" smtClean="0">
                <a:solidFill>
                  <a:srgbClr val="FFFF00"/>
                </a:solidFill>
              </a:rPr>
              <a:t>b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11710"/>
            <a:ext cx="1656184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Position2D</a:t>
            </a:r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792" y="2211710"/>
            <a:ext cx="4248472" cy="1954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Position2D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b;</a:t>
            </a:r>
          </a:p>
          <a:p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//One way to check if two positions are equal</a:t>
            </a:r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 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a.x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b.x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a.y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b.y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//Do something</a:t>
            </a:r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77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 first look...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Would be nice if we can do this: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344924" y="2211710"/>
            <a:ext cx="4320480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Position2D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b;</a:t>
            </a:r>
          </a:p>
          <a:p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//Error: no operator "==" matches these operands</a:t>
            </a:r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== b)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//Do something</a:t>
            </a:r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887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Operator Overloading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We can do this by overloading the operator </a:t>
            </a:r>
            <a:r>
              <a:rPr lang="en-AU" dirty="0" smtClean="0">
                <a:solidFill>
                  <a:srgbClr val="FFFF00"/>
                </a:solidFill>
              </a:rPr>
              <a:t>==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The syntax is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return type </a:t>
            </a:r>
            <a:r>
              <a:rPr lang="en-AU" dirty="0" smtClean="0"/>
              <a:t>operator </a:t>
            </a:r>
            <a:r>
              <a:rPr lang="en-AU" dirty="0" smtClean="0">
                <a:solidFill>
                  <a:srgbClr val="FFFF00"/>
                </a:solidFill>
              </a:rPr>
              <a:t>operator-symbol 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FFFF00"/>
                </a:solidFill>
              </a:rPr>
              <a:t>parameters</a:t>
            </a:r>
            <a:r>
              <a:rPr lang="en-AU" dirty="0" smtClean="0"/>
              <a:t>);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The parameters depend on the type of operator</a:t>
            </a:r>
          </a:p>
          <a:p>
            <a:pPr lvl="1"/>
            <a:r>
              <a:rPr lang="en-AU" dirty="0" smtClean="0"/>
              <a:t>Binary operators require two parameters</a:t>
            </a:r>
          </a:p>
          <a:p>
            <a:pPr lvl="1"/>
            <a:r>
              <a:rPr lang="en-AU" dirty="0" smtClean="0"/>
              <a:t>Unary operators require one parameter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547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Unary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! </a:t>
            </a:r>
            <a:r>
              <a:rPr lang="en-AU" dirty="0" smtClean="0"/>
              <a:t> 	Logical NOT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&amp; </a:t>
            </a:r>
            <a:r>
              <a:rPr lang="en-AU" dirty="0" smtClean="0"/>
              <a:t>	address-of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~ </a:t>
            </a:r>
            <a:r>
              <a:rPr lang="en-AU" dirty="0" smtClean="0"/>
              <a:t>	one’s complement </a:t>
            </a:r>
          </a:p>
          <a:p>
            <a:pPr lvl="1"/>
            <a:endParaRPr lang="en-AU" dirty="0" smtClean="0">
              <a:solidFill>
                <a:srgbClr val="FFFF00"/>
              </a:solidFill>
            </a:endParaRPr>
          </a:p>
          <a:p>
            <a:r>
              <a:rPr lang="en-AU" dirty="0" smtClean="0">
                <a:solidFill>
                  <a:srgbClr val="FFFF00"/>
                </a:solidFill>
              </a:rPr>
              <a:t>* </a:t>
            </a:r>
            <a:r>
              <a:rPr lang="en-AU" dirty="0" smtClean="0"/>
              <a:t>	pointer dereference 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+</a:t>
            </a:r>
            <a:r>
              <a:rPr lang="en-AU" dirty="0" smtClean="0"/>
              <a:t> 	unary plus 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- </a:t>
            </a:r>
            <a:r>
              <a:rPr lang="en-AU" dirty="0" smtClean="0"/>
              <a:t>	unary negative 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++</a:t>
            </a:r>
            <a:r>
              <a:rPr lang="en-AU" dirty="0" smtClean="0"/>
              <a:t> 	increment 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-- </a:t>
            </a:r>
            <a:r>
              <a:rPr lang="en-AU" dirty="0" smtClean="0"/>
              <a:t>	decrement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987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Common Binary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== </a:t>
            </a:r>
            <a:r>
              <a:rPr lang="en-AU" dirty="0" smtClean="0"/>
              <a:t>	Equality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!= </a:t>
            </a:r>
            <a:r>
              <a:rPr lang="en-AU" dirty="0" smtClean="0"/>
              <a:t>	Inequality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* </a:t>
            </a:r>
            <a:r>
              <a:rPr lang="en-AU" dirty="0" smtClean="0"/>
              <a:t>	Multiplication 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*=</a:t>
            </a:r>
            <a:r>
              <a:rPr lang="en-AU" dirty="0" smtClean="0"/>
              <a:t> 	Multiplication / Assignment 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+ </a:t>
            </a:r>
            <a:r>
              <a:rPr lang="en-AU" dirty="0" smtClean="0"/>
              <a:t>	Addition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+= </a:t>
            </a:r>
            <a:r>
              <a:rPr lang="en-AU" dirty="0" smtClean="0"/>
              <a:t>	Addition / Assignment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&lt;</a:t>
            </a:r>
            <a:r>
              <a:rPr lang="en-AU" dirty="0" smtClean="0"/>
              <a:t>	Less Than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Etc…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88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613</Words>
  <Application>Microsoft Office PowerPoint</Application>
  <PresentationFormat>On-screen Show (16:9)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Operator Overloading</vt:lpstr>
      <vt:lpstr>Contents</vt:lpstr>
      <vt:lpstr>Operators</vt:lpstr>
      <vt:lpstr>Operator Overloading</vt:lpstr>
      <vt:lpstr>A first look...</vt:lpstr>
      <vt:lpstr>A first look...</vt:lpstr>
      <vt:lpstr>Operator Overloading</vt:lpstr>
      <vt:lpstr>Unary operators</vt:lpstr>
      <vt:lpstr>Common Binary operators</vt:lpstr>
      <vt:lpstr>Operator Overloading</vt:lpstr>
      <vt:lpstr>Arithmetic Operators</vt:lpstr>
      <vt:lpstr>Arithmetic Operators</vt:lpstr>
      <vt:lpstr>Operator Parameters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53</cp:revision>
  <dcterms:created xsi:type="dcterms:W3CDTF">2014-07-14T04:04:52Z</dcterms:created>
  <dcterms:modified xsi:type="dcterms:W3CDTF">2017-03-03T05:05:11Z</dcterms:modified>
</cp:coreProperties>
</file>