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28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Although get() and </a:t>
            </a:r>
            <a:r>
              <a:rPr lang="en-AU" dirty="0" err="1" smtClean="0"/>
              <a:t>getline</a:t>
            </a:r>
            <a:r>
              <a:rPr lang="en-AU" dirty="0" smtClean="0"/>
              <a:t>() both take a parameter specifying</a:t>
            </a:r>
            <a:r>
              <a:rPr lang="en-AU" baseline="0" dirty="0" smtClean="0"/>
              <a:t> how many characters to read, get() is intended to read just that many characters, while for </a:t>
            </a:r>
            <a:r>
              <a:rPr lang="en-AU" baseline="0" dirty="0" err="1" smtClean="0"/>
              <a:t>getline</a:t>
            </a:r>
            <a:r>
              <a:rPr lang="en-AU" baseline="0" dirty="0" smtClean="0"/>
              <a:t>() it’s a safety net. </a:t>
            </a:r>
            <a:r>
              <a:rPr lang="en-AU" baseline="0" dirty="0" err="1" smtClean="0"/>
              <a:t>getline</a:t>
            </a:r>
            <a:r>
              <a:rPr lang="en-AU" baseline="0" dirty="0" smtClean="0"/>
              <a:t>() actually considers it an error condition if it reaches the specified number of characters before reaching the end of the line.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50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libra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File I/O - Text 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Reading and writing text files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3/3/17 by 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Combining Open Parameters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We can use the operator </a:t>
            </a:r>
            <a:r>
              <a:rPr lang="en-AU" dirty="0" smtClean="0">
                <a:solidFill>
                  <a:srgbClr val="FFFF00"/>
                </a:solidFill>
              </a:rPr>
              <a:t>|</a:t>
            </a:r>
            <a:r>
              <a:rPr lang="en-AU" dirty="0" smtClean="0"/>
              <a:t> to specify multiple options:</a:t>
            </a:r>
          </a:p>
          <a:p>
            <a:pPr lvl="1"/>
            <a:r>
              <a:rPr lang="en-AU" dirty="0" smtClean="0"/>
              <a:t>Examples:</a:t>
            </a:r>
          </a:p>
          <a:p>
            <a:pPr lvl="2"/>
            <a:r>
              <a:rPr lang="en-AU" dirty="0" smtClean="0"/>
              <a:t>Open for writing, but don’t create if file doesn’t exist:</a:t>
            </a:r>
          </a:p>
          <a:p>
            <a:pPr lvl="1"/>
            <a:endParaRPr lang="en-AU" dirty="0" smtClean="0"/>
          </a:p>
          <a:p>
            <a:pPr lvl="2"/>
            <a:r>
              <a:rPr lang="en-AU" dirty="0" smtClean="0"/>
              <a:t>Open for reading and read binary data:</a:t>
            </a:r>
          </a:p>
          <a:p>
            <a:pPr lvl="1"/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47664" y="3003798"/>
            <a:ext cx="5472608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file.open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"File.txt"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ios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out |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ios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::_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Nocreate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AU" dirty="0"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7664" y="3799210"/>
            <a:ext cx="5472608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file.open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"File.txt"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ios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|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ios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binary);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64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Safety First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736577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Always check that the file opened successfully before reading or writing</a:t>
            </a:r>
          </a:p>
          <a:p>
            <a:pPr lvl="1"/>
            <a:r>
              <a:rPr lang="en-AU" dirty="0"/>
              <a:t>Opening a file can fail for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many </a:t>
            </a:r>
            <a:r>
              <a:rPr lang="en-AU" dirty="0"/>
              <a:t>reasons:</a:t>
            </a:r>
          </a:p>
          <a:p>
            <a:pPr lvl="2"/>
            <a:r>
              <a:rPr lang="en-AU" dirty="0"/>
              <a:t>File does not exist</a:t>
            </a:r>
          </a:p>
          <a:p>
            <a:pPr lvl="2"/>
            <a:r>
              <a:rPr lang="en-AU" dirty="0"/>
              <a:t>File is already open</a:t>
            </a:r>
          </a:p>
          <a:p>
            <a:pPr lvl="2"/>
            <a:r>
              <a:rPr lang="en-AU" dirty="0"/>
              <a:t>User account does not have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sufficient </a:t>
            </a:r>
            <a:r>
              <a:rPr lang="en-AU" dirty="0"/>
              <a:t>permissions</a:t>
            </a:r>
          </a:p>
          <a:p>
            <a:endParaRPr lang="en-AU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05164" y="1779662"/>
            <a:ext cx="3667236" cy="2376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file.open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"File.txt"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ios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out);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file.is_open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//Safe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 write to file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file &lt;&lt; 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"Hello World"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&lt;&lt;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//Something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went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wrong</a:t>
            </a:r>
            <a:endParaRPr lang="en-AU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76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Writing text to a file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Same thing as writing to the console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Any object that has an overloaded </a:t>
            </a:r>
            <a:r>
              <a:rPr lang="en-AU" dirty="0" smtClean="0">
                <a:solidFill>
                  <a:srgbClr val="FFFF00"/>
                </a:solidFill>
              </a:rPr>
              <a:t>&lt;&lt;</a:t>
            </a:r>
            <a:r>
              <a:rPr lang="en-AU" dirty="0" smtClean="0"/>
              <a:t> can send data to a stream, in our case, a file stream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If we can print an object out to the console window, we can write it to a file</a:t>
            </a:r>
          </a:p>
          <a:p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68860" y="1817267"/>
            <a:ext cx="5472608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 &lt;&lt; 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"Hello World"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&lt;&lt;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80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Reading in from a file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Typically, to read a file, we need to know the </a:t>
            </a:r>
            <a:br>
              <a:rPr lang="en-AU" dirty="0" smtClean="0"/>
            </a:br>
            <a:r>
              <a:rPr lang="en-AU" dirty="0" smtClean="0"/>
              <a:t>exact format it was written in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file must have been opened using either </a:t>
            </a:r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smtClean="0">
                <a:solidFill>
                  <a:srgbClr val="FFFF00"/>
                </a:solidFill>
              </a:rPr>
              <a:t>in</a:t>
            </a:r>
            <a:r>
              <a:rPr lang="en-AU" dirty="0" smtClean="0"/>
              <a:t>, or </a:t>
            </a:r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smtClean="0">
                <a:solidFill>
                  <a:srgbClr val="FFFF00"/>
                </a:solidFill>
              </a:rPr>
              <a:t>app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We have many more options to choose from for reading than just the operator </a:t>
            </a:r>
            <a:r>
              <a:rPr lang="en-AU" dirty="0" smtClean="0">
                <a:solidFill>
                  <a:srgbClr val="FFFF00"/>
                </a:solidFill>
              </a:rPr>
              <a:t>&gt;&gt;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805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Reading in from a file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632848" cy="309979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Here are some other methods for reading from a file:</a:t>
            </a:r>
          </a:p>
          <a:p>
            <a:pPr lvl="1"/>
            <a:r>
              <a:rPr lang="en-AU" dirty="0" smtClean="0"/>
              <a:t>Reading up to the first space character: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Reading a single character: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Reading </a:t>
            </a:r>
            <a:r>
              <a:rPr lang="en-AU" dirty="0"/>
              <a:t>a specified number of characters</a:t>
            </a:r>
            <a:r>
              <a:rPr lang="en-AU" dirty="0" smtClean="0"/>
              <a:t>: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Reading a whole line:</a:t>
            </a:r>
          </a:p>
          <a:p>
            <a:pPr lvl="1"/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70860" y="3579862"/>
            <a:ext cx="2622309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get(char* s,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streamsize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n);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048" y="2249315"/>
            <a:ext cx="1902229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 &gt;&gt;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0860" y="2897387"/>
            <a:ext cx="1470181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get(char&amp; c);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860" y="4227934"/>
            <a:ext cx="2838333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getline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(char* s,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streamsize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30177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Closing files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Always close files after use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When writing to a file, chunks of data are committed to a buffer in RAM</a:t>
            </a:r>
          </a:p>
          <a:p>
            <a:pPr lvl="1"/>
            <a:r>
              <a:rPr lang="en-AU" dirty="0" smtClean="0"/>
              <a:t>When the buffer is full, the data is written to the file and the buffer is cleared</a:t>
            </a:r>
          </a:p>
          <a:p>
            <a:pPr lvl="1"/>
            <a:r>
              <a:rPr lang="en-AU" dirty="0" smtClean="0"/>
              <a:t>Closing ensures this process completes before the program exits</a:t>
            </a:r>
          </a:p>
          <a:p>
            <a:pPr lvl="1"/>
            <a:r>
              <a:rPr lang="en-AU" dirty="0" smtClean="0"/>
              <a:t>Closing frees the file to be opened by other software</a:t>
            </a:r>
          </a:p>
          <a:p>
            <a:pPr lvl="1"/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76972" y="1635646"/>
            <a:ext cx="3456384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file.close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25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We can easily read and write text files using the </a:t>
            </a:r>
            <a:r>
              <a:rPr lang="en-AU" dirty="0" smtClean="0">
                <a:solidFill>
                  <a:srgbClr val="FFFF00"/>
                </a:solidFill>
              </a:rPr>
              <a:t>&lt;&lt;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FF00"/>
                </a:solidFill>
              </a:rPr>
              <a:t>&gt;&gt;</a:t>
            </a:r>
            <a:r>
              <a:rPr lang="en-AU" dirty="0" smtClean="0"/>
              <a:t> operators, just remember to:</a:t>
            </a:r>
          </a:p>
          <a:p>
            <a:pPr lvl="1"/>
            <a:r>
              <a:rPr lang="en-AU" dirty="0" smtClean="0"/>
              <a:t>Include the </a:t>
            </a:r>
            <a:r>
              <a:rPr lang="en-AU" dirty="0" err="1" smtClean="0">
                <a:solidFill>
                  <a:srgbClr val="FFFF00"/>
                </a:solidFill>
              </a:rPr>
              <a:t>fstream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header</a:t>
            </a:r>
          </a:p>
          <a:p>
            <a:pPr lvl="2"/>
            <a:r>
              <a:rPr lang="en-AU" dirty="0" smtClean="0"/>
              <a:t>Part of the </a:t>
            </a:r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namespace</a:t>
            </a:r>
          </a:p>
          <a:p>
            <a:pPr lvl="1"/>
            <a:r>
              <a:rPr lang="en-AU" dirty="0" smtClean="0"/>
              <a:t>Create a file stream handle</a:t>
            </a:r>
          </a:p>
          <a:p>
            <a:pPr lvl="1"/>
            <a:r>
              <a:rPr lang="en-AU" dirty="0" smtClean="0"/>
              <a:t>Open the file</a:t>
            </a:r>
          </a:p>
          <a:p>
            <a:pPr lvl="1"/>
            <a:r>
              <a:rPr lang="en-AU" dirty="0" smtClean="0"/>
              <a:t>Read or write the file</a:t>
            </a:r>
          </a:p>
          <a:p>
            <a:pPr lvl="1"/>
            <a:r>
              <a:rPr lang="en-AU" dirty="0" smtClean="0"/>
              <a:t>Always close the open file after use!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1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smtClean="0"/>
              <a:t>For in depth function definitions on all the C++ stream input and output operations:</a:t>
            </a:r>
          </a:p>
          <a:p>
            <a:pPr lvl="1"/>
            <a:r>
              <a:rPr lang="en-AU" smtClean="0"/>
              <a:t>cplusplus.com. IO Library. </a:t>
            </a:r>
            <a:r>
              <a:rPr lang="en-AU" smtClean="0">
                <a:hlinkClick r:id="rId2"/>
              </a:rPr>
              <a:t>http://www.cplusplus.com/reference/iolibrary</a:t>
            </a:r>
            <a:endParaRPr lang="en-AU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22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Text Files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C++ Streams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File Streams</a:t>
            </a:r>
          </a:p>
          <a:p>
            <a:pPr lvl="1"/>
            <a:r>
              <a:rPr lang="en-AU" dirty="0" smtClean="0"/>
              <a:t>Open Files</a:t>
            </a:r>
          </a:p>
          <a:p>
            <a:pPr lvl="1"/>
            <a:r>
              <a:rPr lang="en-AU" dirty="0" smtClean="0"/>
              <a:t>Writing Files</a:t>
            </a:r>
          </a:p>
          <a:p>
            <a:pPr lvl="1"/>
            <a:r>
              <a:rPr lang="en-AU" dirty="0" smtClean="0"/>
              <a:t>Reading Files</a:t>
            </a:r>
          </a:p>
          <a:p>
            <a:pPr lvl="1"/>
            <a:r>
              <a:rPr lang="en-AU" dirty="0" smtClean="0"/>
              <a:t>Closing Files</a:t>
            </a:r>
          </a:p>
        </p:txBody>
      </p:sp>
    </p:spTree>
    <p:extLst>
      <p:ext uri="{BB962C8B-B14F-4D97-AF65-F5344CB8AC3E}">
        <p14:creationId xmlns:p14="http://schemas.microsoft.com/office/powerpoint/2010/main" val="5762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Text Files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Text files are human readable files that can be opened with any text editor.</a:t>
            </a:r>
          </a:p>
          <a:p>
            <a:endParaRPr lang="en-AU" dirty="0" smtClean="0"/>
          </a:p>
          <a:p>
            <a:r>
              <a:rPr lang="en-AU" dirty="0" smtClean="0"/>
              <a:t>Pros of Text Files:</a:t>
            </a:r>
          </a:p>
          <a:p>
            <a:pPr lvl="1"/>
            <a:r>
              <a:rPr lang="en-AU" dirty="0" smtClean="0"/>
              <a:t>Portable – Supported on all platforms</a:t>
            </a:r>
          </a:p>
          <a:p>
            <a:pPr lvl="1"/>
            <a:r>
              <a:rPr lang="en-AU" dirty="0" smtClean="0"/>
              <a:t>Useful for saving pure text data (log files, conversation history)</a:t>
            </a:r>
          </a:p>
          <a:p>
            <a:pPr lvl="1"/>
            <a:r>
              <a:rPr lang="en-AU" dirty="0" smtClean="0"/>
              <a:t>Used to save settings that can be edited by humans</a:t>
            </a:r>
          </a:p>
          <a:p>
            <a:pPr lvl="1"/>
            <a:r>
              <a:rPr lang="en-AU" dirty="0" smtClean="0"/>
              <a:t>Used for a few save game formats</a:t>
            </a:r>
          </a:p>
          <a:p>
            <a:pPr lvl="1"/>
            <a:r>
              <a:rPr lang="en-AU" dirty="0" smtClean="0"/>
              <a:t>Easy to parse when using a standardised format</a:t>
            </a:r>
          </a:p>
          <a:p>
            <a:pPr lvl="2"/>
            <a:r>
              <a:rPr lang="en-AU" dirty="0" smtClean="0">
                <a:solidFill>
                  <a:srgbClr val="FFFF00"/>
                </a:solidFill>
              </a:rPr>
              <a:t>JSON, CSV, XML, YAML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444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Text Files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Cons of Text files</a:t>
            </a:r>
          </a:p>
          <a:p>
            <a:pPr lvl="1"/>
            <a:r>
              <a:rPr lang="en-AU" dirty="0" smtClean="0"/>
              <a:t>Need to convert binary to text and text to binary when used to store non-text data</a:t>
            </a:r>
          </a:p>
          <a:p>
            <a:pPr lvl="1"/>
            <a:r>
              <a:rPr lang="en-AU" dirty="0" smtClean="0"/>
              <a:t>Need to write a custom parser when not using a standard format</a:t>
            </a:r>
          </a:p>
          <a:p>
            <a:pPr lvl="1"/>
            <a:r>
              <a:rPr lang="en-AU" dirty="0" smtClean="0"/>
              <a:t>Doesn’t work well for chunks of pure data</a:t>
            </a:r>
          </a:p>
          <a:p>
            <a:pPr lvl="2"/>
            <a:r>
              <a:rPr lang="en-AU" dirty="0" smtClean="0"/>
              <a:t>i.e. Images, sounds, videos</a:t>
            </a:r>
          </a:p>
          <a:p>
            <a:pPr lvl="1"/>
            <a:r>
              <a:rPr lang="en-AU" dirty="0" smtClean="0"/>
              <a:t>The user can edit them! Save games stored as text files could be easily changed to cheat in the game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180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C++ Streams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6"/>
            <a:ext cx="7776542" cy="2023217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C++ uses streams for transferring a sequence of bytes using the </a:t>
            </a:r>
            <a:r>
              <a:rPr lang="en-AU" dirty="0" smtClean="0">
                <a:solidFill>
                  <a:srgbClr val="FFFF00"/>
                </a:solidFill>
              </a:rPr>
              <a:t>stream operators &lt;&lt;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rgbClr val="FFFF00"/>
                </a:solidFill>
              </a:rPr>
              <a:t>&gt;&gt;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are two types of streams: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Input streams </a:t>
            </a:r>
            <a:r>
              <a:rPr lang="en-AU" dirty="0" smtClean="0"/>
              <a:t>receive a sequence of bytes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Output streams </a:t>
            </a:r>
            <a:r>
              <a:rPr lang="en-AU" dirty="0" smtClean="0"/>
              <a:t>send a sequence of bytes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19870" y="3147814"/>
            <a:ext cx="4504260" cy="720152"/>
            <a:chOff x="2299988" y="3556940"/>
            <a:chExt cx="4504260" cy="948435"/>
          </a:xfrm>
        </p:grpSpPr>
        <p:sp>
          <p:nvSpPr>
            <p:cNvPr id="9" name="Freeform 8"/>
            <p:cNvSpPr/>
            <p:nvPr/>
          </p:nvSpPr>
          <p:spPr>
            <a:xfrm>
              <a:off x="2299988" y="3660626"/>
              <a:ext cx="1407916" cy="844749"/>
            </a:xfrm>
            <a:custGeom>
              <a:avLst/>
              <a:gdLst>
                <a:gd name="connsiteX0" fmla="*/ 0 w 1407916"/>
                <a:gd name="connsiteY0" fmla="*/ 84475 h 844749"/>
                <a:gd name="connsiteX1" fmla="*/ 84475 w 1407916"/>
                <a:gd name="connsiteY1" fmla="*/ 0 h 844749"/>
                <a:gd name="connsiteX2" fmla="*/ 1323441 w 1407916"/>
                <a:gd name="connsiteY2" fmla="*/ 0 h 844749"/>
                <a:gd name="connsiteX3" fmla="*/ 1407916 w 1407916"/>
                <a:gd name="connsiteY3" fmla="*/ 84475 h 844749"/>
                <a:gd name="connsiteX4" fmla="*/ 1407916 w 1407916"/>
                <a:gd name="connsiteY4" fmla="*/ 760274 h 844749"/>
                <a:gd name="connsiteX5" fmla="*/ 1323441 w 1407916"/>
                <a:gd name="connsiteY5" fmla="*/ 844749 h 844749"/>
                <a:gd name="connsiteX6" fmla="*/ 84475 w 1407916"/>
                <a:gd name="connsiteY6" fmla="*/ 844749 h 844749"/>
                <a:gd name="connsiteX7" fmla="*/ 0 w 1407916"/>
                <a:gd name="connsiteY7" fmla="*/ 760274 h 844749"/>
                <a:gd name="connsiteX8" fmla="*/ 0 w 1407916"/>
                <a:gd name="connsiteY8" fmla="*/ 84475 h 84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7916" h="844749">
                  <a:moveTo>
                    <a:pt x="0" y="84475"/>
                  </a:moveTo>
                  <a:cubicBezTo>
                    <a:pt x="0" y="37821"/>
                    <a:pt x="37821" y="0"/>
                    <a:pt x="84475" y="0"/>
                  </a:cubicBezTo>
                  <a:lnTo>
                    <a:pt x="1323441" y="0"/>
                  </a:lnTo>
                  <a:cubicBezTo>
                    <a:pt x="1370095" y="0"/>
                    <a:pt x="1407916" y="37821"/>
                    <a:pt x="1407916" y="84475"/>
                  </a:cubicBezTo>
                  <a:lnTo>
                    <a:pt x="1407916" y="760274"/>
                  </a:lnTo>
                  <a:cubicBezTo>
                    <a:pt x="1407916" y="806928"/>
                    <a:pt x="1370095" y="844749"/>
                    <a:pt x="1323441" y="844749"/>
                  </a:cubicBezTo>
                  <a:lnTo>
                    <a:pt x="84475" y="844749"/>
                  </a:lnTo>
                  <a:cubicBezTo>
                    <a:pt x="37821" y="844749"/>
                    <a:pt x="0" y="806928"/>
                    <a:pt x="0" y="760274"/>
                  </a:cubicBezTo>
                  <a:lnTo>
                    <a:pt x="0" y="844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902" tIns="161902" rIns="161902" bIns="16190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3600" kern="1200" dirty="0" smtClean="0"/>
                <a:t>File</a:t>
              </a:r>
              <a:endParaRPr lang="en-AU" sz="36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615284" y="4063342"/>
              <a:ext cx="244747" cy="325331"/>
            </a:xfrm>
            <a:custGeom>
              <a:avLst/>
              <a:gdLst>
                <a:gd name="connsiteX0" fmla="*/ 0 w 244747"/>
                <a:gd name="connsiteY0" fmla="*/ 0 h 325331"/>
                <a:gd name="connsiteX1" fmla="*/ 122374 w 244747"/>
                <a:gd name="connsiteY1" fmla="*/ 0 h 325331"/>
                <a:gd name="connsiteX2" fmla="*/ 244747 w 244747"/>
                <a:gd name="connsiteY2" fmla="*/ 162666 h 325331"/>
                <a:gd name="connsiteX3" fmla="*/ 122374 w 244747"/>
                <a:gd name="connsiteY3" fmla="*/ 325331 h 325331"/>
                <a:gd name="connsiteX4" fmla="*/ 0 w 244747"/>
                <a:gd name="connsiteY4" fmla="*/ 325331 h 325331"/>
                <a:gd name="connsiteX5" fmla="*/ 122374 w 244747"/>
                <a:gd name="connsiteY5" fmla="*/ 162666 h 325331"/>
                <a:gd name="connsiteX6" fmla="*/ 0 w 244747"/>
                <a:gd name="connsiteY6" fmla="*/ 0 h 32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747" h="325331">
                  <a:moveTo>
                    <a:pt x="0" y="0"/>
                  </a:moveTo>
                  <a:lnTo>
                    <a:pt x="122374" y="0"/>
                  </a:lnTo>
                  <a:lnTo>
                    <a:pt x="244747" y="162666"/>
                  </a:lnTo>
                  <a:lnTo>
                    <a:pt x="122374" y="325331"/>
                  </a:lnTo>
                  <a:lnTo>
                    <a:pt x="0" y="325331"/>
                  </a:lnTo>
                  <a:lnTo>
                    <a:pt x="122374" y="1626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66" rIns="73424" bIns="6506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AU" sz="13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11309" y="3665112"/>
              <a:ext cx="1392939" cy="835777"/>
            </a:xfrm>
            <a:custGeom>
              <a:avLst/>
              <a:gdLst>
                <a:gd name="connsiteX0" fmla="*/ 0 w 1392939"/>
                <a:gd name="connsiteY0" fmla="*/ 83578 h 835777"/>
                <a:gd name="connsiteX1" fmla="*/ 83578 w 1392939"/>
                <a:gd name="connsiteY1" fmla="*/ 0 h 835777"/>
                <a:gd name="connsiteX2" fmla="*/ 1309361 w 1392939"/>
                <a:gd name="connsiteY2" fmla="*/ 0 h 835777"/>
                <a:gd name="connsiteX3" fmla="*/ 1392939 w 1392939"/>
                <a:gd name="connsiteY3" fmla="*/ 83578 h 835777"/>
                <a:gd name="connsiteX4" fmla="*/ 1392939 w 1392939"/>
                <a:gd name="connsiteY4" fmla="*/ 752199 h 835777"/>
                <a:gd name="connsiteX5" fmla="*/ 1309361 w 1392939"/>
                <a:gd name="connsiteY5" fmla="*/ 835777 h 835777"/>
                <a:gd name="connsiteX6" fmla="*/ 83578 w 1392939"/>
                <a:gd name="connsiteY6" fmla="*/ 835777 h 835777"/>
                <a:gd name="connsiteX7" fmla="*/ 0 w 1392939"/>
                <a:gd name="connsiteY7" fmla="*/ 752199 h 835777"/>
                <a:gd name="connsiteX8" fmla="*/ 0 w 1392939"/>
                <a:gd name="connsiteY8" fmla="*/ 83578 h 83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39" h="835777">
                  <a:moveTo>
                    <a:pt x="0" y="83578"/>
                  </a:moveTo>
                  <a:cubicBezTo>
                    <a:pt x="0" y="37419"/>
                    <a:pt x="37419" y="0"/>
                    <a:pt x="83578" y="0"/>
                  </a:cubicBezTo>
                  <a:lnTo>
                    <a:pt x="1309361" y="0"/>
                  </a:lnTo>
                  <a:cubicBezTo>
                    <a:pt x="1355520" y="0"/>
                    <a:pt x="1392939" y="37419"/>
                    <a:pt x="1392939" y="83578"/>
                  </a:cubicBezTo>
                  <a:lnTo>
                    <a:pt x="1392939" y="752199"/>
                  </a:lnTo>
                  <a:cubicBezTo>
                    <a:pt x="1392939" y="798358"/>
                    <a:pt x="1355520" y="835777"/>
                    <a:pt x="1309361" y="835777"/>
                  </a:cubicBezTo>
                  <a:lnTo>
                    <a:pt x="83578" y="835777"/>
                  </a:lnTo>
                  <a:cubicBezTo>
                    <a:pt x="37419" y="835777"/>
                    <a:pt x="0" y="798358"/>
                    <a:pt x="0" y="752199"/>
                  </a:cubicBezTo>
                  <a:lnTo>
                    <a:pt x="0" y="835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639" tIns="161639" rIns="161639" bIns="16163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3600" kern="1200" dirty="0" smtClean="0"/>
                <a:t>CPU</a:t>
              </a:r>
              <a:endParaRPr lang="en-AU" sz="3600" kern="1200" dirty="0"/>
            </a:p>
          </p:txBody>
        </p:sp>
        <p:sp>
          <p:nvSpPr>
            <p:cNvPr id="7" name="Chevron 6"/>
            <p:cNvSpPr/>
            <p:nvPr/>
          </p:nvSpPr>
          <p:spPr>
            <a:xfrm>
              <a:off x="4355977" y="4063407"/>
              <a:ext cx="244800" cy="324000"/>
            </a:xfrm>
            <a:prstGeom prst="chevron">
              <a:avLst/>
            </a:prstGeom>
            <a:solidFill>
              <a:srgbClr val="B2C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39526" y="355694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rgbClr val="FFFF00"/>
                  </a:solidFill>
                </a:rPr>
                <a:t>Input Stream</a:t>
              </a:r>
              <a:endParaRPr lang="en-AU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19870" y="4011911"/>
            <a:ext cx="4504260" cy="720080"/>
            <a:chOff x="2299988" y="3566661"/>
            <a:chExt cx="4504260" cy="938714"/>
          </a:xfrm>
        </p:grpSpPr>
        <p:sp>
          <p:nvSpPr>
            <p:cNvPr id="16" name="Freeform 15"/>
            <p:cNvSpPr/>
            <p:nvPr/>
          </p:nvSpPr>
          <p:spPr>
            <a:xfrm>
              <a:off x="2299988" y="3660626"/>
              <a:ext cx="1407916" cy="844749"/>
            </a:xfrm>
            <a:custGeom>
              <a:avLst/>
              <a:gdLst>
                <a:gd name="connsiteX0" fmla="*/ 0 w 1407916"/>
                <a:gd name="connsiteY0" fmla="*/ 84475 h 844749"/>
                <a:gd name="connsiteX1" fmla="*/ 84475 w 1407916"/>
                <a:gd name="connsiteY1" fmla="*/ 0 h 844749"/>
                <a:gd name="connsiteX2" fmla="*/ 1323441 w 1407916"/>
                <a:gd name="connsiteY2" fmla="*/ 0 h 844749"/>
                <a:gd name="connsiteX3" fmla="*/ 1407916 w 1407916"/>
                <a:gd name="connsiteY3" fmla="*/ 84475 h 844749"/>
                <a:gd name="connsiteX4" fmla="*/ 1407916 w 1407916"/>
                <a:gd name="connsiteY4" fmla="*/ 760274 h 844749"/>
                <a:gd name="connsiteX5" fmla="*/ 1323441 w 1407916"/>
                <a:gd name="connsiteY5" fmla="*/ 844749 h 844749"/>
                <a:gd name="connsiteX6" fmla="*/ 84475 w 1407916"/>
                <a:gd name="connsiteY6" fmla="*/ 844749 h 844749"/>
                <a:gd name="connsiteX7" fmla="*/ 0 w 1407916"/>
                <a:gd name="connsiteY7" fmla="*/ 760274 h 844749"/>
                <a:gd name="connsiteX8" fmla="*/ 0 w 1407916"/>
                <a:gd name="connsiteY8" fmla="*/ 84475 h 84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7916" h="844749">
                  <a:moveTo>
                    <a:pt x="0" y="84475"/>
                  </a:moveTo>
                  <a:cubicBezTo>
                    <a:pt x="0" y="37821"/>
                    <a:pt x="37821" y="0"/>
                    <a:pt x="84475" y="0"/>
                  </a:cubicBezTo>
                  <a:lnTo>
                    <a:pt x="1323441" y="0"/>
                  </a:lnTo>
                  <a:cubicBezTo>
                    <a:pt x="1370095" y="0"/>
                    <a:pt x="1407916" y="37821"/>
                    <a:pt x="1407916" y="84475"/>
                  </a:cubicBezTo>
                  <a:lnTo>
                    <a:pt x="1407916" y="760274"/>
                  </a:lnTo>
                  <a:cubicBezTo>
                    <a:pt x="1407916" y="806928"/>
                    <a:pt x="1370095" y="844749"/>
                    <a:pt x="1323441" y="844749"/>
                  </a:cubicBezTo>
                  <a:lnTo>
                    <a:pt x="84475" y="844749"/>
                  </a:lnTo>
                  <a:cubicBezTo>
                    <a:pt x="37821" y="844749"/>
                    <a:pt x="0" y="806928"/>
                    <a:pt x="0" y="760274"/>
                  </a:cubicBezTo>
                  <a:lnTo>
                    <a:pt x="0" y="844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902" tIns="161902" rIns="161902" bIns="16190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3600" kern="1200" dirty="0" smtClean="0"/>
                <a:t>File</a:t>
              </a:r>
              <a:endParaRPr lang="en-AU" sz="3600" kern="1200" dirty="0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4615284" y="4063342"/>
              <a:ext cx="244747" cy="325331"/>
            </a:xfrm>
            <a:custGeom>
              <a:avLst/>
              <a:gdLst>
                <a:gd name="connsiteX0" fmla="*/ 0 w 244747"/>
                <a:gd name="connsiteY0" fmla="*/ 0 h 325331"/>
                <a:gd name="connsiteX1" fmla="*/ 122374 w 244747"/>
                <a:gd name="connsiteY1" fmla="*/ 0 h 325331"/>
                <a:gd name="connsiteX2" fmla="*/ 244747 w 244747"/>
                <a:gd name="connsiteY2" fmla="*/ 162666 h 325331"/>
                <a:gd name="connsiteX3" fmla="*/ 122374 w 244747"/>
                <a:gd name="connsiteY3" fmla="*/ 325331 h 325331"/>
                <a:gd name="connsiteX4" fmla="*/ 0 w 244747"/>
                <a:gd name="connsiteY4" fmla="*/ 325331 h 325331"/>
                <a:gd name="connsiteX5" fmla="*/ 122374 w 244747"/>
                <a:gd name="connsiteY5" fmla="*/ 162666 h 325331"/>
                <a:gd name="connsiteX6" fmla="*/ 0 w 244747"/>
                <a:gd name="connsiteY6" fmla="*/ 0 h 32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747" h="325331">
                  <a:moveTo>
                    <a:pt x="0" y="0"/>
                  </a:moveTo>
                  <a:lnTo>
                    <a:pt x="122374" y="0"/>
                  </a:lnTo>
                  <a:lnTo>
                    <a:pt x="244747" y="162666"/>
                  </a:lnTo>
                  <a:lnTo>
                    <a:pt x="122374" y="325331"/>
                  </a:lnTo>
                  <a:lnTo>
                    <a:pt x="0" y="325331"/>
                  </a:lnTo>
                  <a:lnTo>
                    <a:pt x="122374" y="1626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66" rIns="73424" bIns="6506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AU" sz="13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411309" y="3665112"/>
              <a:ext cx="1392939" cy="835777"/>
            </a:xfrm>
            <a:custGeom>
              <a:avLst/>
              <a:gdLst>
                <a:gd name="connsiteX0" fmla="*/ 0 w 1392939"/>
                <a:gd name="connsiteY0" fmla="*/ 83578 h 835777"/>
                <a:gd name="connsiteX1" fmla="*/ 83578 w 1392939"/>
                <a:gd name="connsiteY1" fmla="*/ 0 h 835777"/>
                <a:gd name="connsiteX2" fmla="*/ 1309361 w 1392939"/>
                <a:gd name="connsiteY2" fmla="*/ 0 h 835777"/>
                <a:gd name="connsiteX3" fmla="*/ 1392939 w 1392939"/>
                <a:gd name="connsiteY3" fmla="*/ 83578 h 835777"/>
                <a:gd name="connsiteX4" fmla="*/ 1392939 w 1392939"/>
                <a:gd name="connsiteY4" fmla="*/ 752199 h 835777"/>
                <a:gd name="connsiteX5" fmla="*/ 1309361 w 1392939"/>
                <a:gd name="connsiteY5" fmla="*/ 835777 h 835777"/>
                <a:gd name="connsiteX6" fmla="*/ 83578 w 1392939"/>
                <a:gd name="connsiteY6" fmla="*/ 835777 h 835777"/>
                <a:gd name="connsiteX7" fmla="*/ 0 w 1392939"/>
                <a:gd name="connsiteY7" fmla="*/ 752199 h 835777"/>
                <a:gd name="connsiteX8" fmla="*/ 0 w 1392939"/>
                <a:gd name="connsiteY8" fmla="*/ 83578 h 83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39" h="835777">
                  <a:moveTo>
                    <a:pt x="0" y="83578"/>
                  </a:moveTo>
                  <a:cubicBezTo>
                    <a:pt x="0" y="37419"/>
                    <a:pt x="37419" y="0"/>
                    <a:pt x="83578" y="0"/>
                  </a:cubicBezTo>
                  <a:lnTo>
                    <a:pt x="1309361" y="0"/>
                  </a:lnTo>
                  <a:cubicBezTo>
                    <a:pt x="1355520" y="0"/>
                    <a:pt x="1392939" y="37419"/>
                    <a:pt x="1392939" y="83578"/>
                  </a:cubicBezTo>
                  <a:lnTo>
                    <a:pt x="1392939" y="752199"/>
                  </a:lnTo>
                  <a:cubicBezTo>
                    <a:pt x="1392939" y="798358"/>
                    <a:pt x="1355520" y="835777"/>
                    <a:pt x="1309361" y="835777"/>
                  </a:cubicBezTo>
                  <a:lnTo>
                    <a:pt x="83578" y="835777"/>
                  </a:lnTo>
                  <a:cubicBezTo>
                    <a:pt x="37419" y="835777"/>
                    <a:pt x="0" y="798358"/>
                    <a:pt x="0" y="752199"/>
                  </a:cubicBezTo>
                  <a:lnTo>
                    <a:pt x="0" y="835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639" tIns="161639" rIns="161639" bIns="16163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3600" kern="1200" dirty="0" smtClean="0"/>
                <a:t>CPU</a:t>
              </a:r>
              <a:endParaRPr lang="en-AU" sz="3600" kern="1200" dirty="0"/>
            </a:p>
          </p:txBody>
        </p:sp>
        <p:sp>
          <p:nvSpPr>
            <p:cNvPr id="19" name="Chevron 18"/>
            <p:cNvSpPr/>
            <p:nvPr/>
          </p:nvSpPr>
          <p:spPr>
            <a:xfrm rot="10800000">
              <a:off x="4355977" y="4063407"/>
              <a:ext cx="244800" cy="324000"/>
            </a:xfrm>
            <a:prstGeom prst="chevron">
              <a:avLst/>
            </a:prstGeom>
            <a:solidFill>
              <a:srgbClr val="B2C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2385" y="3566661"/>
              <a:ext cx="157178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rgbClr val="FFFF00"/>
                  </a:solidFill>
                </a:rPr>
                <a:t>Output Stream</a:t>
              </a:r>
              <a:endParaRPr lang="en-AU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C++ Streams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808585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We have been using streams for sending and receiving information to the console window already.</a:t>
            </a:r>
          </a:p>
          <a:p>
            <a:pPr lvl="1"/>
            <a:r>
              <a:rPr lang="en-AU" dirty="0" smtClean="0"/>
              <a:t>Use the </a:t>
            </a:r>
            <a:r>
              <a:rPr lang="en-AU" dirty="0" smtClean="0">
                <a:solidFill>
                  <a:srgbClr val="FFFF00"/>
                </a:solidFill>
              </a:rPr>
              <a:t>&lt;&lt; </a:t>
            </a:r>
            <a:r>
              <a:rPr lang="en-AU" dirty="0" smtClean="0"/>
              <a:t>operator to send information through a stream 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Use the </a:t>
            </a:r>
            <a:r>
              <a:rPr lang="en-AU" dirty="0" smtClean="0">
                <a:solidFill>
                  <a:srgbClr val="FFFF00"/>
                </a:solidFill>
              </a:rPr>
              <a:t>&gt;&gt;</a:t>
            </a:r>
            <a:r>
              <a:rPr lang="en-AU" dirty="0" smtClean="0"/>
              <a:t> operator to receive information waiting to be retrieved </a:t>
            </a:r>
          </a:p>
          <a:p>
            <a:pPr lvl="2"/>
            <a:endParaRPr lang="en-AU" dirty="0" smtClean="0"/>
          </a:p>
          <a:p>
            <a:pPr lvl="1"/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66962" y="2607617"/>
            <a:ext cx="5076403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AU" sz="1200" dirty="0">
                <a:solidFill>
                  <a:srgbClr val="C02000"/>
                </a:solidFill>
                <a:latin typeface="Consolas" pitchFamily="49" charset="0"/>
                <a:cs typeface="Consolas" pitchFamily="49" charset="0"/>
              </a:rPr>
              <a:t>"Outputting a string to the console"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6640" y="3579862"/>
            <a:ext cx="2677046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&gt;&gt;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myVariable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8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File Streams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952601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To write to a file, we need to:</a:t>
            </a:r>
          </a:p>
          <a:p>
            <a:pPr lvl="1"/>
            <a:r>
              <a:rPr lang="en-AU" dirty="0" smtClean="0"/>
              <a:t>Include the </a:t>
            </a:r>
            <a:r>
              <a:rPr lang="en-AU" dirty="0" err="1" smtClean="0">
                <a:solidFill>
                  <a:srgbClr val="FFFF00"/>
                </a:solidFill>
              </a:rPr>
              <a:t>fstream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header</a:t>
            </a:r>
          </a:p>
          <a:p>
            <a:pPr lvl="2"/>
            <a:r>
              <a:rPr lang="en-AU" dirty="0" smtClean="0"/>
              <a:t>Part of the </a:t>
            </a:r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namespace</a:t>
            </a:r>
          </a:p>
          <a:p>
            <a:pPr lvl="1"/>
            <a:r>
              <a:rPr lang="en-AU" dirty="0" smtClean="0"/>
              <a:t>Create a variable of type </a:t>
            </a:r>
            <a:r>
              <a:rPr lang="en-AU" dirty="0" err="1" smtClean="0">
                <a:solidFill>
                  <a:srgbClr val="FFFF00"/>
                </a:solidFill>
              </a:rPr>
              <a:t>fstream</a:t>
            </a:r>
            <a:r>
              <a:rPr lang="en-AU" dirty="0" smtClean="0"/>
              <a:t>:</a:t>
            </a:r>
          </a:p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Open a file:</a:t>
            </a:r>
          </a:p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Write to file using the </a:t>
            </a:r>
            <a:r>
              <a:rPr lang="en-AU" dirty="0" smtClean="0">
                <a:solidFill>
                  <a:srgbClr val="FFFF00"/>
                </a:solidFill>
              </a:rPr>
              <a:t>&lt;&lt;</a:t>
            </a:r>
            <a:r>
              <a:rPr lang="en-AU" dirty="0" smtClean="0"/>
              <a:t> operator.</a:t>
            </a:r>
          </a:p>
          <a:p>
            <a:pPr lvl="1"/>
            <a:r>
              <a:rPr lang="en-AU" dirty="0" smtClean="0"/>
              <a:t>Read from a file using the </a:t>
            </a:r>
            <a:r>
              <a:rPr lang="en-AU" dirty="0" smtClean="0">
                <a:solidFill>
                  <a:srgbClr val="FFFF00"/>
                </a:solidFill>
              </a:rPr>
              <a:t>&gt;&gt;</a:t>
            </a:r>
            <a:r>
              <a:rPr lang="en-AU" dirty="0" smtClean="0"/>
              <a:t> operator.</a:t>
            </a:r>
          </a:p>
          <a:p>
            <a:pPr lvl="1"/>
            <a:r>
              <a:rPr lang="en-AU" dirty="0" smtClean="0"/>
              <a:t>Always close the open file after use!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8920" y="2808177"/>
            <a:ext cx="4392488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file.open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"File.txt"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ios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::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out);</a:t>
            </a:r>
            <a:endParaRPr lang="en-AU" sz="1200" dirty="0"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920" y="3905499"/>
            <a:ext cx="4392488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file.close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AU" sz="1200" dirty="0"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8920" y="2211710"/>
            <a:ext cx="4392488" cy="250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5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File Streams - Example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952601"/>
          </a:xfrm>
        </p:spPr>
        <p:txBody>
          <a:bodyPr>
            <a:normAutofit/>
          </a:bodyPr>
          <a:lstStyle/>
          <a:p>
            <a:r>
              <a:rPr lang="en-AU" dirty="0" smtClean="0"/>
              <a:t>Example of file writing: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5877" y="1851670"/>
            <a:ext cx="4392488" cy="2160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file.open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file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file.close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36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Open File – Parameter Flags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The open() function’s parameters tell it how to open the file: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smtClean="0">
                <a:solidFill>
                  <a:srgbClr val="FFFF00"/>
                </a:solidFill>
              </a:rPr>
              <a:t>out</a:t>
            </a:r>
          </a:p>
          <a:p>
            <a:pPr lvl="2"/>
            <a:r>
              <a:rPr lang="en-AU" dirty="0" smtClean="0"/>
              <a:t>Open file for writing only, creates a new one if it does not exist and overrides any existing file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smtClean="0">
                <a:solidFill>
                  <a:srgbClr val="FFFF00"/>
                </a:solidFill>
              </a:rPr>
              <a:t>in</a:t>
            </a:r>
          </a:p>
          <a:p>
            <a:pPr lvl="2"/>
            <a:r>
              <a:rPr lang="en-AU" dirty="0" smtClean="0"/>
              <a:t>Open a file for reading only, file must exist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::_</a:t>
            </a:r>
            <a:r>
              <a:rPr lang="en-AU" dirty="0" err="1" smtClean="0">
                <a:solidFill>
                  <a:srgbClr val="FFFF00"/>
                </a:solidFill>
              </a:rPr>
              <a:t>Nocreate</a:t>
            </a:r>
            <a:endParaRPr lang="en-AU" dirty="0" smtClean="0">
              <a:solidFill>
                <a:srgbClr val="FFFF00"/>
              </a:solidFill>
            </a:endParaRPr>
          </a:p>
          <a:p>
            <a:pPr lvl="2"/>
            <a:r>
              <a:rPr lang="en-AU" dirty="0" smtClean="0"/>
              <a:t>Will not create a new file so the file must exist already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smtClean="0">
                <a:solidFill>
                  <a:srgbClr val="FFFF00"/>
                </a:solidFill>
              </a:rPr>
              <a:t>binary</a:t>
            </a:r>
          </a:p>
          <a:p>
            <a:pPr lvl="2"/>
            <a:r>
              <a:rPr lang="en-AU" dirty="0" smtClean="0"/>
              <a:t>Opens file for streaming binary data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smtClean="0">
                <a:solidFill>
                  <a:srgbClr val="FFFF00"/>
                </a:solidFill>
              </a:rPr>
              <a:t>app</a:t>
            </a:r>
          </a:p>
          <a:p>
            <a:pPr lvl="2"/>
            <a:r>
              <a:rPr lang="en-AU" dirty="0" smtClean="0"/>
              <a:t>Opens file, appends data to the end of the file; file must exist</a:t>
            </a:r>
          </a:p>
        </p:txBody>
      </p:sp>
    </p:spTree>
    <p:extLst>
      <p:ext uri="{BB962C8B-B14F-4D97-AF65-F5344CB8AC3E}">
        <p14:creationId xmlns:p14="http://schemas.microsoft.com/office/powerpoint/2010/main" val="26783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951</Words>
  <Application>Microsoft Office PowerPoint</Application>
  <PresentationFormat>On-screen Show (16:9)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Office Theme</vt:lpstr>
      <vt:lpstr>File I/O - Text Files</vt:lpstr>
      <vt:lpstr>Contents</vt:lpstr>
      <vt:lpstr>Text Files</vt:lpstr>
      <vt:lpstr>Text Files</vt:lpstr>
      <vt:lpstr>C++ Streams</vt:lpstr>
      <vt:lpstr>C++ Streams</vt:lpstr>
      <vt:lpstr>File Streams</vt:lpstr>
      <vt:lpstr>File Streams - Example</vt:lpstr>
      <vt:lpstr>Open File – Parameter Flags</vt:lpstr>
      <vt:lpstr>Combining Open Parameters</vt:lpstr>
      <vt:lpstr>Safety First</vt:lpstr>
      <vt:lpstr>Writing text to a file</vt:lpstr>
      <vt:lpstr>Reading in from a file</vt:lpstr>
      <vt:lpstr>Reading in from a file</vt:lpstr>
      <vt:lpstr>Closing files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48</cp:revision>
  <dcterms:created xsi:type="dcterms:W3CDTF">2014-07-14T04:04:52Z</dcterms:created>
  <dcterms:modified xsi:type="dcterms:W3CDTF">2017-03-03T00:57:19Z</dcterms:modified>
</cp:coreProperties>
</file>