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8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Templates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Generic functions and classes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mtClean="0"/>
              <a:t>Last modified 4/11/15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39752" y="3500303"/>
            <a:ext cx="374441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Add(5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//works! 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 Add(5.0f, 7.0f);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works!</a:t>
            </a:r>
            <a:endParaRPr lang="en-AU" sz="1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30452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We can then invoke the method like normal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compiler will look at the argument types and generate a copy of the template function, replacing any </a:t>
            </a:r>
            <a:r>
              <a:rPr lang="en-AU" dirty="0" smtClean="0">
                <a:solidFill>
                  <a:srgbClr val="FFFF00"/>
                </a:solidFill>
              </a:rPr>
              <a:t>T</a:t>
            </a:r>
            <a:r>
              <a:rPr lang="en-AU" dirty="0" smtClean="0"/>
              <a:t>’s it finds with the correct data-type (e.g. </a:t>
            </a:r>
            <a:r>
              <a:rPr lang="en-AU" dirty="0" err="1" smtClean="0">
                <a:solidFill>
                  <a:srgbClr val="FFFF00"/>
                </a:solidFill>
              </a:rPr>
              <a:t>int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83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We can also explicitly tell the compiler which data-type to replace </a:t>
            </a:r>
            <a:r>
              <a:rPr lang="en-AU" dirty="0" smtClean="0">
                <a:solidFill>
                  <a:srgbClr val="FFFF00"/>
                </a:solidFill>
              </a:rPr>
              <a:t>T</a:t>
            </a:r>
            <a:r>
              <a:rPr lang="en-AU" dirty="0" smtClean="0"/>
              <a:t> with when it generates the new function at compile-time</a:t>
            </a:r>
          </a:p>
          <a:p>
            <a:pPr lvl="1"/>
            <a:r>
              <a:rPr lang="en-AU" dirty="0" smtClean="0"/>
              <a:t>We do so by specifying the template type arguments with </a:t>
            </a:r>
            <a:r>
              <a:rPr lang="en-AU" i="1" dirty="0" smtClean="0">
                <a:solidFill>
                  <a:srgbClr val="FFFF00"/>
                </a:solidFill>
              </a:rPr>
              <a:t>&lt;</a:t>
            </a:r>
            <a:r>
              <a:rPr lang="en-AU" i="1" dirty="0" err="1" smtClean="0">
                <a:solidFill>
                  <a:srgbClr val="FFFF00"/>
                </a:solidFill>
              </a:rPr>
              <a:t>typename</a:t>
            </a:r>
            <a:r>
              <a:rPr lang="en-AU" i="1" dirty="0" smtClean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3428295"/>
            <a:ext cx="42484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7);   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works! 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&gt;(5.0f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7.0f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works!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280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If you feed multiple data-types into a template parameter, you must explicitly declare which data-type the compiler should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680340"/>
            <a:ext cx="410445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r1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Add(5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7.0f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error!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r2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7.0f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r3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7.0f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works!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2115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/>
          <p:cNvSpPr/>
          <p:nvPr/>
        </p:nvSpPr>
        <p:spPr>
          <a:xfrm rot="-5400000">
            <a:off x="2699792" y="2388094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Down Arrow 9"/>
          <p:cNvSpPr/>
          <p:nvPr/>
        </p:nvSpPr>
        <p:spPr>
          <a:xfrm rot="-5400000">
            <a:off x="5292080" y="2380002"/>
            <a:ext cx="43204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rules for data-type conversion still apply when passing values to generic data-types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So then what is the value of </a:t>
            </a:r>
            <a:r>
              <a:rPr lang="en-AU" dirty="0" smtClean="0">
                <a:solidFill>
                  <a:srgbClr val="FFFF00"/>
                </a:solidFill>
              </a:rPr>
              <a:t>result</a:t>
            </a:r>
            <a:r>
              <a:rPr lang="en-AU" dirty="0" smtClean="0"/>
              <a:t> in the following?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195" y="2331450"/>
            <a:ext cx="20882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71720" y="3941643"/>
            <a:ext cx="31404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&gt;(5, 7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.5f);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35696" y="2331450"/>
            <a:ext cx="208823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39772" y="2502493"/>
            <a:ext cx="20882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called as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compiler generates</a:t>
            </a:r>
            <a:endParaRPr lang="en-AU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1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Template functions can have multiple generic </a:t>
            </a:r>
            <a:br>
              <a:rPr lang="en-AU" dirty="0" smtClean="0"/>
            </a:br>
            <a:r>
              <a:rPr lang="en-AU" dirty="0" smtClean="0"/>
              <a:t>data-types</a:t>
            </a:r>
          </a:p>
          <a:p>
            <a:pPr lvl="1"/>
            <a:r>
              <a:rPr lang="en-AU" dirty="0" smtClean="0"/>
              <a:t>They don’t have to be called </a:t>
            </a:r>
            <a:r>
              <a:rPr lang="en-AU" dirty="0" smtClean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936" y="2648982"/>
            <a:ext cx="41044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float,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7.0f);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5098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For specific data-types that should be handled differently, we can create a specialised template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752348"/>
            <a:ext cx="403244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9549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We can make </a:t>
            </a:r>
            <a:r>
              <a:rPr lang="en-AU" dirty="0" smtClean="0">
                <a:solidFill>
                  <a:srgbClr val="FFFF00"/>
                </a:solidFill>
              </a:rPr>
              <a:t>non-type</a:t>
            </a:r>
            <a:r>
              <a:rPr lang="en-AU" dirty="0" smtClean="0"/>
              <a:t> template parameters that behave a lot like normal function parameters.</a:t>
            </a:r>
          </a:p>
          <a:p>
            <a:pPr lvl="1"/>
            <a:r>
              <a:rPr lang="en-AU" dirty="0" smtClean="0"/>
              <a:t> Must be integral types (</a:t>
            </a:r>
            <a:r>
              <a:rPr lang="en-AU" dirty="0" err="1" smtClean="0"/>
              <a:t>int</a:t>
            </a:r>
            <a:r>
              <a:rPr lang="en-AU" dirty="0" smtClean="0"/>
              <a:t>, </a:t>
            </a:r>
            <a:r>
              <a:rPr lang="en-AU" dirty="0" err="1" smtClean="0"/>
              <a:t>bool</a:t>
            </a:r>
            <a:r>
              <a:rPr lang="en-AU" dirty="0" smtClean="0"/>
              <a:t>, </a:t>
            </a:r>
            <a:r>
              <a:rPr lang="en-AU" dirty="0" err="1" smtClean="0"/>
              <a:t>enum</a:t>
            </a:r>
            <a:r>
              <a:rPr lang="en-AU" dirty="0" smtClean="0"/>
              <a:t>, pointer </a:t>
            </a:r>
            <a:r>
              <a:rPr lang="en-AU" dirty="0" smtClean="0">
                <a:solidFill>
                  <a:srgbClr val="FFFF00"/>
                </a:solidFill>
              </a:rPr>
              <a:t>*</a:t>
            </a:r>
            <a:r>
              <a:rPr lang="en-AU" dirty="0" smtClean="0"/>
              <a:t>, reference </a:t>
            </a:r>
            <a:r>
              <a:rPr lang="en-AU" dirty="0" smtClean="0">
                <a:solidFill>
                  <a:srgbClr val="FFFF00"/>
                </a:solidFill>
              </a:rPr>
              <a:t>&amp;</a:t>
            </a:r>
            <a:r>
              <a:rPr lang="en-AU" dirty="0" smtClean="0"/>
              <a:t>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924" y="3075806"/>
            <a:ext cx="43204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B&gt;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a non-type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B like normal variable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Add&lt;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20&gt;(10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//works!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1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Non-type parameters are generated by the </a:t>
            </a:r>
            <a:br>
              <a:rPr lang="en-AU" dirty="0" smtClean="0"/>
            </a:br>
            <a:r>
              <a:rPr lang="en-AU" dirty="0" smtClean="0"/>
              <a:t>pre-processor just like regular template parameters</a:t>
            </a:r>
          </a:p>
          <a:p>
            <a:pPr lvl="1"/>
            <a:r>
              <a:rPr lang="en-AU" dirty="0" smtClean="0"/>
              <a:t>A new function is generated for each unique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262" y="3075806"/>
            <a:ext cx="596380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r1 = 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1&gt;(9);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//generate function for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‘1’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r2 = 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2&gt;(8);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//generate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for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‘2’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r3 = 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1&gt;(6);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//reuse existing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‘1’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r4 = Add&lt;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&gt;(5);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//reuse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existing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‘2’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r5 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&gt;(9);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 function for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+ ‘1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r6 =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,2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&gt;(8);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 function for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+ ‘2’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489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Because non-type parameters are generated by the pre-processor, they are constant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8900" y="2464316"/>
            <a:ext cx="47525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ZeroLast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[N])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 can be used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 a constant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[N-1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array[5] = {1,2,3,4,5};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ZeroLast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5&gt;(array);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9193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Because template functions are generated by the pre-processor at compile time </a:t>
            </a:r>
            <a:r>
              <a:rPr lang="en-AU" dirty="0" smtClean="0">
                <a:solidFill>
                  <a:srgbClr val="FFFF00"/>
                </a:solidFill>
              </a:rPr>
              <a:t>before</a:t>
            </a:r>
            <a:r>
              <a:rPr lang="en-AU" dirty="0" smtClean="0"/>
              <a:t> the linker, the function declaration and definition must be in the same location for the pre-processor to read from</a:t>
            </a:r>
          </a:p>
          <a:p>
            <a:pPr lvl="1"/>
            <a:r>
              <a:rPr lang="en-AU" dirty="0" smtClean="0"/>
              <a:t>This means that template functions should exist </a:t>
            </a:r>
            <a:r>
              <a:rPr lang="en-AU" dirty="0" smtClean="0">
                <a:solidFill>
                  <a:srgbClr val="FFFF00"/>
                </a:solidFill>
              </a:rPr>
              <a:t>entirely</a:t>
            </a:r>
            <a:r>
              <a:rPr lang="en-AU" dirty="0" smtClean="0"/>
              <a:t>:</a:t>
            </a:r>
          </a:p>
          <a:p>
            <a:pPr lvl="2"/>
            <a:r>
              <a:rPr lang="en-AU" dirty="0" smtClean="0"/>
              <a:t>Within a .h file (for inclusion and use by other files).</a:t>
            </a:r>
          </a:p>
          <a:p>
            <a:pPr lvl="2"/>
            <a:r>
              <a:rPr lang="en-AU" dirty="0" smtClean="0"/>
              <a:t>Or within a .</a:t>
            </a:r>
            <a:r>
              <a:rPr lang="en-AU" dirty="0" err="1" smtClean="0"/>
              <a:t>cpp</a:t>
            </a:r>
            <a:r>
              <a:rPr lang="en-AU" dirty="0" smtClean="0"/>
              <a:t> file (for use within the same file).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6830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Normal Functions</a:t>
            </a:r>
          </a:p>
          <a:p>
            <a:pPr lvl="1"/>
            <a:endParaRPr lang="en-AU" dirty="0"/>
          </a:p>
          <a:p>
            <a:r>
              <a:rPr lang="en-AU" dirty="0" smtClean="0"/>
              <a:t>Template Functions</a:t>
            </a:r>
          </a:p>
          <a:p>
            <a:pPr lvl="1"/>
            <a:endParaRPr lang="en-AU" dirty="0"/>
          </a:p>
          <a:p>
            <a:r>
              <a:rPr lang="en-AU" dirty="0" smtClean="0"/>
              <a:t>Template Classes</a:t>
            </a:r>
          </a:p>
          <a:p>
            <a:pPr lvl="1"/>
            <a:endParaRPr lang="en-AU" dirty="0"/>
          </a:p>
          <a:p>
            <a:r>
              <a:rPr lang="en-AU" smtClean="0"/>
              <a:t>Template Dangers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7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Template classes are much like template functions</a:t>
            </a:r>
          </a:p>
          <a:p>
            <a:pPr lvl="1"/>
            <a:r>
              <a:rPr lang="en-AU" dirty="0" smtClean="0"/>
              <a:t>Template classes are </a:t>
            </a:r>
            <a:r>
              <a:rPr lang="en-AU" dirty="0" smtClean="0">
                <a:solidFill>
                  <a:srgbClr val="FFFF00"/>
                </a:solidFill>
              </a:rPr>
              <a:t>not</a:t>
            </a:r>
            <a:r>
              <a:rPr lang="en-AU" dirty="0" smtClean="0"/>
              <a:t> classes</a:t>
            </a:r>
          </a:p>
          <a:p>
            <a:pPr lvl="1"/>
            <a:r>
              <a:rPr lang="en-AU" dirty="0" smtClean="0"/>
              <a:t>Template classes are </a:t>
            </a:r>
            <a:r>
              <a:rPr lang="en-AU" dirty="0" smtClean="0">
                <a:solidFill>
                  <a:srgbClr val="FFFF00"/>
                </a:solidFill>
              </a:rPr>
              <a:t>blueprints</a:t>
            </a:r>
            <a:r>
              <a:rPr lang="en-AU" dirty="0" smtClean="0"/>
              <a:t> for normal classes</a:t>
            </a:r>
          </a:p>
          <a:p>
            <a:pPr lvl="1"/>
            <a:r>
              <a:rPr lang="en-AU" dirty="0" smtClean="0"/>
              <a:t>Template classes use generic/place-holder data-types</a:t>
            </a:r>
          </a:p>
          <a:p>
            <a:pPr lvl="1"/>
            <a:r>
              <a:rPr lang="en-AU" dirty="0" smtClean="0"/>
              <a:t>When a previously unused data-type is given to a </a:t>
            </a:r>
            <a:br>
              <a:rPr lang="en-AU" dirty="0" smtClean="0"/>
            </a:br>
            <a:r>
              <a:rPr lang="en-AU" dirty="0" smtClean="0"/>
              <a:t>template class, the compiler generates a new </a:t>
            </a:r>
            <a:br>
              <a:rPr lang="en-AU" dirty="0" smtClean="0"/>
            </a:br>
            <a:r>
              <a:rPr lang="en-AU" dirty="0" smtClean="0"/>
              <a:t>class that handles 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492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920558" cy="338464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Template classes are also defined in a very similar way to template functions</a:t>
            </a:r>
          </a:p>
          <a:p>
            <a:pPr lvl="1"/>
            <a:r>
              <a:rPr lang="en-AU" sz="2000" dirty="0" smtClean="0"/>
              <a:t>The generic types can be used anywhere within the class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26317"/>
            <a:ext cx="3240360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MyContainer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items[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items[N];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85752" y="2556771"/>
            <a:ext cx="338437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MyContainer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10&gt; container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0; i &lt; 10; ++i)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container.Set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2000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Classes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Like template functions, template classes must have their declaration and definition in the same location</a:t>
            </a:r>
          </a:p>
          <a:p>
            <a:pPr lvl="1"/>
            <a:r>
              <a:rPr lang="en-AU" dirty="0" smtClean="0"/>
              <a:t>Either a .</a:t>
            </a:r>
            <a:r>
              <a:rPr lang="en-AU" dirty="0" err="1" smtClean="0"/>
              <a:t>cpp</a:t>
            </a:r>
            <a:r>
              <a:rPr lang="en-AU" dirty="0" smtClean="0"/>
              <a:t> for internal use or a .h for external use.</a:t>
            </a:r>
          </a:p>
          <a:p>
            <a:pPr lvl="1"/>
            <a:r>
              <a:rPr lang="en-AU" dirty="0" smtClean="0"/>
              <a:t>A definition may be separated </a:t>
            </a:r>
            <a:r>
              <a:rPr lang="en-AU" dirty="0" smtClean="0">
                <a:solidFill>
                  <a:srgbClr val="FFFF00"/>
                </a:solidFill>
              </a:rPr>
              <a:t>within</a:t>
            </a:r>
            <a:r>
              <a:rPr lang="en-AU" dirty="0" smtClean="0"/>
              <a:t> a file however: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75806"/>
            <a:ext cx="324036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MyContainer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items[N];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075806"/>
            <a:ext cx="41044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somewhere under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definition...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N&gt;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MyContainer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N&gt;::Set(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items[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33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Dangers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23252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Debuggers can get confused about which instance of a class/function to step into/inspect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Nested templates or template hierarchies can quickly become difficult to read and write: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4784" y="3464759"/>
            <a:ext cx="684076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QuadTree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Node&lt;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Node(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apTopLeft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apBottomRight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aLevel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7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Templates are incredibly useful when correctly used</a:t>
            </a:r>
          </a:p>
          <a:p>
            <a:pPr lvl="1"/>
            <a:r>
              <a:rPr lang="en-AU" dirty="0" smtClean="0"/>
              <a:t>If incorrectly used they can be difficult to debug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Many libraries make use of templates</a:t>
            </a:r>
          </a:p>
          <a:p>
            <a:pPr lvl="1"/>
            <a:r>
              <a:rPr lang="en-AU" dirty="0" smtClean="0"/>
              <a:t>Such as the Standard </a:t>
            </a:r>
            <a:r>
              <a:rPr lang="en-AU" dirty="0" smtClean="0">
                <a:solidFill>
                  <a:srgbClr val="FFFF00"/>
                </a:solidFill>
              </a:rPr>
              <a:t>Template</a:t>
            </a:r>
            <a:r>
              <a:rPr lang="en-AU" dirty="0" smtClean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6042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06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Normal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A normal function is:</a:t>
            </a:r>
          </a:p>
          <a:p>
            <a:pPr lvl="1"/>
            <a:r>
              <a:rPr lang="en-AU" dirty="0" smtClean="0"/>
              <a:t>A list of inputs/outputs</a:t>
            </a:r>
          </a:p>
          <a:p>
            <a:pPr lvl="1"/>
            <a:r>
              <a:rPr lang="en-AU" dirty="0" smtClean="0"/>
              <a:t>A set of instructions for manipulating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9000" y="2927103"/>
            <a:ext cx="29523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165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Normal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If we want a function that does the same thing with a different data-type, we have to make an overload that accepts the new data-type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895649"/>
            <a:ext cx="302433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40740" y="2895649"/>
            <a:ext cx="36076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817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Template functions solve this problem</a:t>
            </a:r>
          </a:p>
          <a:p>
            <a:pPr lvl="1"/>
            <a:r>
              <a:rPr lang="en-AU" dirty="0" smtClean="0"/>
              <a:t>Template functions are </a:t>
            </a:r>
            <a:r>
              <a:rPr lang="en-AU" dirty="0" smtClean="0">
                <a:solidFill>
                  <a:srgbClr val="FFFF00"/>
                </a:solidFill>
              </a:rPr>
              <a:t>not</a:t>
            </a:r>
            <a:r>
              <a:rPr lang="en-AU" dirty="0" smtClean="0"/>
              <a:t> functions</a:t>
            </a:r>
          </a:p>
          <a:p>
            <a:pPr lvl="1"/>
            <a:r>
              <a:rPr lang="en-AU" dirty="0" smtClean="0"/>
              <a:t>Template functions are </a:t>
            </a:r>
            <a:r>
              <a:rPr lang="en-AU" dirty="0" smtClean="0">
                <a:solidFill>
                  <a:srgbClr val="FFFF00"/>
                </a:solidFill>
              </a:rPr>
              <a:t>blueprints</a:t>
            </a:r>
            <a:r>
              <a:rPr lang="en-AU" dirty="0" smtClean="0"/>
              <a:t> for normal functions</a:t>
            </a:r>
          </a:p>
          <a:p>
            <a:pPr lvl="1"/>
            <a:r>
              <a:rPr lang="en-AU" dirty="0" smtClean="0"/>
              <a:t>Template functions use generic/place-holder data-types</a:t>
            </a:r>
          </a:p>
          <a:p>
            <a:pPr lvl="1"/>
            <a:r>
              <a:rPr lang="en-AU" dirty="0" smtClean="0"/>
              <a:t>When a previously unused data-type is given to a </a:t>
            </a:r>
            <a:br>
              <a:rPr lang="en-AU" dirty="0" smtClean="0"/>
            </a:br>
            <a:r>
              <a:rPr lang="en-AU" dirty="0" smtClean="0"/>
              <a:t>template function, the compiler generates a new </a:t>
            </a:r>
            <a:br>
              <a:rPr lang="en-AU" dirty="0" smtClean="0"/>
            </a:br>
            <a:r>
              <a:rPr lang="en-AU" dirty="0" smtClean="0"/>
              <a:t>‘normal’ function that handles it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433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Template Functions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1" y="1275606"/>
            <a:ext cx="777686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3995936" y="3075806"/>
            <a:ext cx="432048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To make a template function we first flag the function with the </a:t>
            </a:r>
            <a:r>
              <a:rPr lang="en-AU" dirty="0" smtClean="0">
                <a:solidFill>
                  <a:srgbClr val="FFFF00"/>
                </a:solidFill>
              </a:rPr>
              <a:t>template</a:t>
            </a:r>
            <a:r>
              <a:rPr lang="en-AU" dirty="0" smtClean="0"/>
              <a:t> keyword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716327"/>
            <a:ext cx="21602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emplate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39" y="2316817"/>
            <a:ext cx="21602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699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3995936" y="3148716"/>
            <a:ext cx="432048" cy="50315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We then create a generic data-type with the </a:t>
            </a:r>
            <a:r>
              <a:rPr lang="en-AU" dirty="0" err="1" smtClean="0">
                <a:solidFill>
                  <a:srgbClr val="FFFF00"/>
                </a:solidFill>
              </a:rPr>
              <a:t>typename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keyword (i.e. template parameters)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716327"/>
            <a:ext cx="21602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167"/>
            <a:ext cx="21602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84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/>
          <p:cNvSpPr/>
          <p:nvPr/>
        </p:nvSpPr>
        <p:spPr>
          <a:xfrm>
            <a:off x="3995936" y="3148716"/>
            <a:ext cx="432048" cy="50315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Template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Finally we use the generic data-type in place of our otherwise static data-types (where appropriate)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716327"/>
            <a:ext cx="21602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167"/>
            <a:ext cx="21602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766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1335</Words>
  <Application>Microsoft Office PowerPoint</Application>
  <PresentationFormat>On-screen Show (16:9)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Templates</vt:lpstr>
      <vt:lpstr>Contents</vt:lpstr>
      <vt:lpstr>Normal Functions</vt:lpstr>
      <vt:lpstr>Normal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Functions</vt:lpstr>
      <vt:lpstr>Template Classes</vt:lpstr>
      <vt:lpstr>Template Classes</vt:lpstr>
      <vt:lpstr>Template Classes</vt:lpstr>
      <vt:lpstr>Template Dangers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47</cp:revision>
  <dcterms:created xsi:type="dcterms:W3CDTF">2014-07-14T04:04:52Z</dcterms:created>
  <dcterms:modified xsi:type="dcterms:W3CDTF">2017-03-03T04:53:34Z</dcterms:modified>
</cp:coreProperties>
</file>