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63" r:id="rId2"/>
    <p:sldId id="265" r:id="rId3"/>
    <p:sldId id="266" r:id="rId4"/>
    <p:sldId id="272" r:id="rId5"/>
    <p:sldId id="276" r:id="rId6"/>
    <p:sldId id="280" r:id="rId7"/>
    <p:sldId id="274" r:id="rId8"/>
    <p:sldId id="277" r:id="rId9"/>
    <p:sldId id="278" r:id="rId10"/>
    <p:sldId id="282" r:id="rId11"/>
    <p:sldId id="283" r:id="rId12"/>
    <p:sldId id="284" r:id="rId13"/>
    <p:sldId id="279" r:id="rId14"/>
    <p:sldId id="281" r:id="rId15"/>
    <p:sldId id="285" r:id="rId16"/>
    <p:sldId id="286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49" autoAdjust="0"/>
  </p:normalViewPr>
  <p:slideViewPr>
    <p:cSldViewPr>
      <p:cViewPr varScale="1">
        <p:scale>
          <a:sx n="125" d="100"/>
          <a:sy n="125" d="100"/>
        </p:scale>
        <p:origin x="11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07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Result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is an integer</a:t>
            </a:r>
          </a:p>
          <a:p>
            <a:r>
              <a:rPr lang="en-US" baseline="0" dirty="0" err="1" smtClean="0"/>
              <a:t>ResultB</a:t>
            </a:r>
            <a:r>
              <a:rPr lang="en-US" baseline="0" dirty="0" smtClean="0"/>
              <a:t> is a float</a:t>
            </a:r>
          </a:p>
          <a:p>
            <a:r>
              <a:rPr lang="en-US" baseline="0" dirty="0" err="1" smtClean="0"/>
              <a:t>ResultC</a:t>
            </a:r>
            <a:r>
              <a:rPr lang="en-US" baseline="0" dirty="0" smtClean="0"/>
              <a:t> is a float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57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580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03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287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4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4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006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49" r:id="rId7"/>
    <p:sldLayoutId id="2147483650" r:id="rId8"/>
    <p:sldLayoutId id="2147483658" r:id="rId9"/>
    <p:sldLayoutId id="2147483657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osephmansfield.uk/articles/dont-use-auto-unless-you-mean-it.html" TargetMode="External"/><Relationship Id="rId2" Type="http://schemas.openxmlformats.org/officeDocument/2006/relationships/hyperlink" Target="http://www.learncpp.com/cpp-tutorial/4-8-the-auto-keywo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becker.net/articles/auto_and_decltype/section_0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auto</a:t>
            </a:r>
            <a:r>
              <a:rPr lang="en-AU" dirty="0" smtClean="0"/>
              <a:t> keyword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Let me define that for you</a:t>
            </a:r>
            <a:endParaRPr lang="en-AU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09/03/17 </a:t>
            </a:r>
            <a:r>
              <a:rPr lang="en-AU" dirty="0" smtClean="0"/>
              <a:t>by </a:t>
            </a:r>
            <a:r>
              <a:rPr lang="en-AU" dirty="0" smtClean="0"/>
              <a:t>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2283718"/>
            <a:ext cx="7776542" cy="2304256"/>
          </a:xfrm>
        </p:spPr>
        <p:txBody>
          <a:bodyPr>
            <a:normAutofit/>
          </a:bodyPr>
          <a:lstStyle/>
          <a:p>
            <a:r>
              <a:rPr lang="en-US" dirty="0" smtClean="0"/>
              <a:t>When we start to use templates, </a:t>
            </a:r>
            <a:r>
              <a:rPr lang="en-US" dirty="0" smtClean="0">
                <a:solidFill>
                  <a:srgbClr val="FFFF00"/>
                </a:solidFill>
              </a:rPr>
              <a:t>auto</a:t>
            </a:r>
            <a:r>
              <a:rPr lang="en-US" dirty="0" smtClean="0"/>
              <a:t> can help make our code a little easier to write</a:t>
            </a:r>
          </a:p>
          <a:p>
            <a:pPr lvl="1"/>
            <a:r>
              <a:rPr lang="en-US" dirty="0" smtClean="0"/>
              <a:t>However, it may not be clear what type your variables 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55831"/>
            <a:ext cx="2230098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fr-FR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732408" y="1271014"/>
            <a:ext cx="4416594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Add(10, 20); 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an integer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Add(10.0f, 20.0f);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resultB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 float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Add(10.0, 20.0);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resultB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079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couldn’t we do before?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88510" cy="27365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these code snippets, what type is resolved?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Previously we would </a:t>
            </a:r>
            <a:r>
              <a:rPr lang="en-US" dirty="0" smtClean="0"/>
              <a:t>have </a:t>
            </a:r>
            <a:r>
              <a:rPr lang="en-US" dirty="0" smtClean="0"/>
              <a:t>had to define </a:t>
            </a:r>
            <a:r>
              <a:rPr lang="en-US" dirty="0" smtClean="0"/>
              <a:t>the </a:t>
            </a:r>
            <a:r>
              <a:rPr lang="en-US" dirty="0" smtClean="0"/>
              <a:t>type, and in </a:t>
            </a:r>
            <a:r>
              <a:rPr lang="en-US" dirty="0" smtClean="0"/>
              <a:t>this scenario</a:t>
            </a:r>
            <a:r>
              <a:rPr lang="en-US" dirty="0" smtClean="0"/>
              <a:t>, 10 / 20 will </a:t>
            </a:r>
            <a:r>
              <a:rPr lang="en-US" dirty="0" smtClean="0"/>
              <a:t>return </a:t>
            </a:r>
            <a:r>
              <a:rPr lang="en-US" dirty="0" smtClean="0"/>
              <a:t>an integer and be cast to a float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90739" y="1779662"/>
            <a:ext cx="201850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 / 20;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10.0f / 20;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 / 20.0f;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561272" y="3651870"/>
            <a:ext cx="187743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loat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 / 20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3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in C++14 – auto return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on to C++ 14 we can describe an auto return type for functions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Now, we can combine this with templates to get our correct types without casting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3347" y="2139702"/>
            <a:ext cx="3217547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uto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Divide(</a:t>
            </a: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3346" y="4009634"/>
            <a:ext cx="321754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Divide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10, 20);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Divide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10.0f, 20);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Divide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10, 20.0f);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37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92607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auto</a:t>
            </a:r>
            <a:r>
              <a:rPr lang="en-US" dirty="0" smtClean="0"/>
              <a:t> keyword really starts to make a difference when we deal with complex template types, and in these scenarios code will become much more readable and maintainable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8101" y="2355726"/>
            <a:ext cx="5234125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myIntList.push_back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myIntList.push_back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(20);</a:t>
            </a: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myIntList.push_back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fully typed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myIntList.begin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using auto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myIntList.begin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6705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29641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Lets look at the </a:t>
            </a:r>
            <a:r>
              <a:rPr lang="en-US" dirty="0" err="1" smtClean="0">
                <a:solidFill>
                  <a:srgbClr val="FFFF00"/>
                </a:solidFill>
              </a:rPr>
              <a:t>std</a:t>
            </a:r>
            <a:r>
              <a:rPr lang="en-US" dirty="0" smtClean="0">
                <a:solidFill>
                  <a:srgbClr val="FFFF00"/>
                </a:solidFill>
              </a:rPr>
              <a:t>::find </a:t>
            </a:r>
            <a:r>
              <a:rPr lang="en-US" dirty="0" smtClean="0"/>
              <a:t>method available in </a:t>
            </a:r>
            <a:r>
              <a:rPr lang="en-US" dirty="0" smtClean="0">
                <a:solidFill>
                  <a:srgbClr val="FFFF00"/>
                </a:solidFill>
              </a:rPr>
              <a:t>&lt;algorithms&gt; </a:t>
            </a:r>
            <a:r>
              <a:rPr lang="en-US" dirty="0" smtClean="0"/>
              <a:t>which returns an iterator to a found item or an iterator to the end of the collection if the item was not found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auto</a:t>
            </a:r>
            <a:r>
              <a:rPr lang="en-US" dirty="0" smtClean="0"/>
              <a:t> makes this much more readable!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119136"/>
            <a:ext cx="770485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without auto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listIter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listCollection.begin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listCollection.end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10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vecIter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vecCollection.begin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vecCollection.end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mapIter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mapCollection.begin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mapCollection.end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859720"/>
            <a:ext cx="561662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auto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listIter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listCollection.begin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listCollection.end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10);</a:t>
            </a: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vecIter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vecCollection.begin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vecCollection.end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10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mapIter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mapCollection.begin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mapCollection.end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10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532440"/>
            <a:ext cx="324036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listCollection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vecCollection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mapCollection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020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Takeaway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Seeing the type of variable is not always important or useful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times, it is very important that the type is clearly defined and readable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FFFF00"/>
                </a:solidFill>
              </a:rPr>
              <a:t>auto</a:t>
            </a:r>
            <a:r>
              <a:rPr lang="en-US" dirty="0" smtClean="0"/>
              <a:t> sparingly can improve readability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FFFF00"/>
                </a:solidFill>
              </a:rPr>
              <a:t>auto</a:t>
            </a:r>
            <a:r>
              <a:rPr lang="en-US" dirty="0" smtClean="0"/>
              <a:t> everywhere will reduce readability, and can lead to additional compiler errors that are more difficult to fix</a:t>
            </a:r>
          </a:p>
          <a:p>
            <a:pPr lvl="1"/>
            <a:endParaRPr lang="en-US" dirty="0" smtClean="0"/>
          </a:p>
          <a:p>
            <a:r>
              <a:rPr lang="en-AU" dirty="0" smtClean="0"/>
              <a:t>Your usage in set scenarios should be consistent and followed by all members of your team</a:t>
            </a:r>
          </a:p>
          <a:p>
            <a:pPr lvl="1"/>
            <a:r>
              <a:rPr lang="en-AU" dirty="0" smtClean="0"/>
              <a:t>Appropriate usage could be included in your company’s coding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6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auto</a:t>
            </a:r>
            <a:r>
              <a:rPr lang="en-US" dirty="0" smtClean="0"/>
              <a:t> is definitely a valuable addition to the C++ language, and has been widely accepted in C++ communities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 when to use and when not to use is a hot topic open for debate</a:t>
            </a:r>
          </a:p>
        </p:txBody>
      </p:sp>
    </p:spTree>
    <p:extLst>
      <p:ext uri="{BB962C8B-B14F-4D97-AF65-F5344CB8AC3E}">
        <p14:creationId xmlns:p14="http://schemas.microsoft.com/office/powerpoint/2010/main" val="56701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Alex, 2015, </a:t>
            </a:r>
            <a:r>
              <a:rPr lang="en-AU" i="1" dirty="0" smtClean="0"/>
              <a:t>The Auto Keyword</a:t>
            </a:r>
          </a:p>
          <a:p>
            <a:pPr lvl="1"/>
            <a:r>
              <a:rPr lang="en-AU" dirty="0" smtClean="0">
                <a:hlinkClick r:id="rId2"/>
              </a:rPr>
              <a:t>learncpp.com/</a:t>
            </a:r>
            <a:r>
              <a:rPr lang="en-AU" dirty="0" err="1" smtClean="0">
                <a:hlinkClick r:id="rId2"/>
              </a:rPr>
              <a:t>cpp</a:t>
            </a:r>
            <a:r>
              <a:rPr lang="en-AU" dirty="0" smtClean="0">
                <a:hlinkClick r:id="rId2"/>
              </a:rPr>
              <a:t>-tutorial/4-8-the-auto-keyword</a:t>
            </a:r>
            <a:r>
              <a:rPr lang="en-AU" dirty="0" smtClean="0"/>
              <a:t> 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Mansfield, J, 2014, </a:t>
            </a:r>
            <a:r>
              <a:rPr lang="en-AU" i="1" dirty="0" smtClean="0"/>
              <a:t>Don’t use auto unless you mean it</a:t>
            </a:r>
          </a:p>
          <a:p>
            <a:pPr lvl="1"/>
            <a:r>
              <a:rPr lang="en-AU" dirty="0" smtClean="0">
                <a:hlinkClick r:id="rId3"/>
              </a:rPr>
              <a:t>josephmansfield.uk/articles/dont-use-auto-unless-you-mean-it.html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Becker, T, 2013, </a:t>
            </a:r>
            <a:r>
              <a:rPr lang="en-AU" i="1" dirty="0" smtClean="0"/>
              <a:t>C++ auto and </a:t>
            </a:r>
            <a:r>
              <a:rPr lang="en-AU" i="1" dirty="0" err="1" smtClean="0"/>
              <a:t>decltype</a:t>
            </a:r>
            <a:r>
              <a:rPr lang="en-AU" i="1" dirty="0" smtClean="0"/>
              <a:t> Explained</a:t>
            </a:r>
          </a:p>
          <a:p>
            <a:pPr lvl="1"/>
            <a:r>
              <a:rPr lang="en-AU" dirty="0" smtClean="0">
                <a:hlinkClick r:id="rId4"/>
              </a:rPr>
              <a:t>thbecker.net/articles/</a:t>
            </a:r>
            <a:r>
              <a:rPr lang="en-AU" dirty="0" err="1" smtClean="0">
                <a:hlinkClick r:id="rId4"/>
              </a:rPr>
              <a:t>auto_and_decltype</a:t>
            </a:r>
            <a:r>
              <a:rPr lang="en-AU" dirty="0" smtClean="0">
                <a:hlinkClick r:id="rId4"/>
              </a:rPr>
              <a:t>/section_01.html</a:t>
            </a:r>
            <a:r>
              <a:rPr lang="en-AU" dirty="0" smtClean="0"/>
              <a:t> </a:t>
            </a:r>
            <a:br>
              <a:rPr lang="en-AU" dirty="0" smtClean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Auto in C++ 11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Using Auto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LHS and RHS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Auto and Arrays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Auto and Functions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Auto with Template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What can we do now?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Auto in C++ 11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Before </a:t>
            </a:r>
            <a:r>
              <a:rPr lang="en-AU" dirty="0" smtClean="0">
                <a:solidFill>
                  <a:srgbClr val="FFFF00"/>
                </a:solidFill>
              </a:rPr>
              <a:t>C++ 11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a variables type needed to be explicitly defined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</a:t>
            </a:r>
            <a:r>
              <a:rPr lang="en-AU" dirty="0" smtClean="0">
                <a:solidFill>
                  <a:srgbClr val="FFFF00"/>
                </a:solidFill>
              </a:rPr>
              <a:t>C++ 11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a variable’s type can be determined at compile time via the </a:t>
            </a:r>
            <a:r>
              <a:rPr lang="en-AU" dirty="0" smtClean="0">
                <a:solidFill>
                  <a:srgbClr val="FFFF00"/>
                </a:solidFill>
              </a:rPr>
              <a:t>auto </a:t>
            </a:r>
            <a:r>
              <a:rPr lang="en-AU" dirty="0" smtClean="0"/>
              <a:t>keyword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</a:t>
            </a:r>
            <a:r>
              <a:rPr lang="en-AU" dirty="0" smtClean="0">
                <a:solidFill>
                  <a:srgbClr val="FFFF00"/>
                </a:solidFill>
              </a:rPr>
              <a:t>auto </a:t>
            </a:r>
            <a:r>
              <a:rPr lang="en-AU" dirty="0" smtClean="0"/>
              <a:t>to make our life easier with complicated code, it is forced to allow usage in very simple scenarios where its benefits are negligible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6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auto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7776542" cy="145872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using the auto keyword, the compiler MUST be able to infer </a:t>
            </a:r>
            <a:br>
              <a:rPr lang="en-US" dirty="0" smtClean="0"/>
            </a:br>
            <a:r>
              <a:rPr lang="en-US" dirty="0" smtClean="0"/>
              <a:t>the correct type at compile time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Therefore, an auto variable must be assigned a value when it is declared!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662049"/>
            <a:ext cx="5040560" cy="1061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   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10 is an integer, therefore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valueA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an integer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valueB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20.0;  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20.0 is a double, therefore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valueB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 double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30.0f; 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30.0f is a float, therefore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valueC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 float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40u;   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40u is an unsigned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'a' is a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5507" y="2734057"/>
            <a:ext cx="2736304" cy="415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Using auto to define hard coded variable types</a:t>
            </a:r>
          </a:p>
          <a:p>
            <a:r>
              <a:rPr lang="en-US" sz="1050" dirty="0" smtClean="0"/>
              <a:t>Is not commonly accepted.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3256833"/>
            <a:ext cx="2736304" cy="415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In this scenario it would be more appropriate to explicitly define the type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6936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LHS = RHS;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92166" cy="338464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FF00"/>
                </a:solidFill>
              </a:rPr>
              <a:t>= operator </a:t>
            </a:r>
            <a:r>
              <a:rPr lang="en-US" sz="1800" dirty="0" smtClean="0"/>
              <a:t>accepts 2 inputs</a:t>
            </a:r>
          </a:p>
          <a:p>
            <a:pPr lvl="1"/>
            <a:r>
              <a:rPr lang="en-US" sz="1400" dirty="0" smtClean="0"/>
              <a:t>Left Hand Side</a:t>
            </a:r>
          </a:p>
          <a:p>
            <a:pPr lvl="1"/>
            <a:r>
              <a:rPr lang="en-US" sz="1400" dirty="0" smtClean="0"/>
              <a:t>Right Hand Size</a:t>
            </a:r>
          </a:p>
          <a:p>
            <a:pPr lvl="1"/>
            <a:endParaRPr lang="en-US" sz="1400" dirty="0"/>
          </a:p>
          <a:p>
            <a:r>
              <a:rPr lang="en-US" sz="1800" dirty="0" smtClean="0"/>
              <a:t>The type inferred for the LHS is usually the same type as the RHS</a:t>
            </a:r>
          </a:p>
          <a:p>
            <a:pPr lvl="1"/>
            <a:endParaRPr lang="en-US" sz="1400" dirty="0" smtClean="0"/>
          </a:p>
          <a:p>
            <a:r>
              <a:rPr lang="en-US" sz="1800" dirty="0" smtClean="0"/>
              <a:t>Therefore auto can infer types based on:</a:t>
            </a:r>
          </a:p>
          <a:p>
            <a:pPr lvl="1"/>
            <a:r>
              <a:rPr lang="en-US" sz="1400" dirty="0" smtClean="0"/>
              <a:t>Other variables</a:t>
            </a:r>
          </a:p>
          <a:p>
            <a:pPr lvl="1"/>
            <a:r>
              <a:rPr lang="en-US" sz="1400" dirty="0" smtClean="0"/>
              <a:t>Function return values</a:t>
            </a:r>
          </a:p>
          <a:p>
            <a:pPr lvl="1"/>
            <a:r>
              <a:rPr lang="en-US" sz="1400" dirty="0" smtClean="0"/>
              <a:t>Hard coded values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203325"/>
            <a:ext cx="3600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Question:</a:t>
            </a:r>
          </a:p>
          <a:p>
            <a:r>
              <a:rPr lang="en-US" sz="1200" dirty="0"/>
              <a:t>How would you ensure that “</a:t>
            </a:r>
            <a:r>
              <a:rPr lang="en-US" sz="1200" dirty="0" err="1"/>
              <a:t>myString</a:t>
            </a:r>
            <a:r>
              <a:rPr lang="en-US" sz="1200" dirty="0"/>
              <a:t>” is assigned to an </a:t>
            </a:r>
            <a:r>
              <a:rPr lang="en-US" sz="1200" dirty="0" err="1"/>
              <a:t>std</a:t>
            </a:r>
            <a:r>
              <a:rPr lang="en-US" sz="1200" dirty="0"/>
              <a:t>::string value containing the text “Hello World</a:t>
            </a:r>
            <a:r>
              <a:rPr lang="en-US" sz="1200" dirty="0" smtClean="0"/>
              <a:t>”?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1923678"/>
            <a:ext cx="360040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???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1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LHS = RHS;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92166" cy="338464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FF00"/>
                </a:solidFill>
              </a:rPr>
              <a:t>= operator </a:t>
            </a:r>
            <a:r>
              <a:rPr lang="en-US" sz="1800" dirty="0" smtClean="0"/>
              <a:t>accepts 2 inputs</a:t>
            </a:r>
          </a:p>
          <a:p>
            <a:pPr lvl="1"/>
            <a:r>
              <a:rPr lang="en-US" sz="1400" dirty="0" smtClean="0"/>
              <a:t>Left Hand Side</a:t>
            </a:r>
          </a:p>
          <a:p>
            <a:pPr lvl="1"/>
            <a:r>
              <a:rPr lang="en-US" sz="1400" dirty="0" smtClean="0"/>
              <a:t>Right Hand Size</a:t>
            </a:r>
          </a:p>
          <a:p>
            <a:pPr lvl="1"/>
            <a:endParaRPr lang="en-US" sz="1400" dirty="0"/>
          </a:p>
          <a:p>
            <a:r>
              <a:rPr lang="en-US" sz="1800" dirty="0"/>
              <a:t>The type inferred for the LHS is usually the same type as the </a:t>
            </a:r>
            <a:r>
              <a:rPr lang="en-US" sz="1800" dirty="0" smtClean="0"/>
              <a:t>RHS</a:t>
            </a:r>
          </a:p>
          <a:p>
            <a:pPr lvl="1"/>
            <a:endParaRPr lang="en-US" sz="1400" dirty="0" smtClean="0"/>
          </a:p>
          <a:p>
            <a:r>
              <a:rPr lang="en-US" sz="1800" dirty="0" smtClean="0"/>
              <a:t>Therefore auto can infer types based on:</a:t>
            </a:r>
          </a:p>
          <a:p>
            <a:pPr lvl="1"/>
            <a:r>
              <a:rPr lang="en-US" sz="1400" dirty="0" smtClean="0"/>
              <a:t>Other variables</a:t>
            </a:r>
          </a:p>
          <a:p>
            <a:pPr lvl="1"/>
            <a:r>
              <a:rPr lang="en-US" sz="1400" dirty="0" smtClean="0"/>
              <a:t>Function return values</a:t>
            </a:r>
          </a:p>
          <a:p>
            <a:pPr lvl="1"/>
            <a:r>
              <a:rPr lang="en-US" sz="1400" dirty="0" smtClean="0"/>
              <a:t>Hard coded values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203325"/>
            <a:ext cx="3600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Question:</a:t>
            </a:r>
          </a:p>
          <a:p>
            <a:r>
              <a:rPr lang="en-US" sz="1200" dirty="0"/>
              <a:t>How would you ensure that “</a:t>
            </a:r>
            <a:r>
              <a:rPr lang="en-US" sz="1200" dirty="0" err="1"/>
              <a:t>myString</a:t>
            </a:r>
            <a:r>
              <a:rPr lang="en-US" sz="1200" dirty="0"/>
              <a:t>” is assigned to an </a:t>
            </a:r>
            <a:r>
              <a:rPr lang="en-US" sz="1200" dirty="0" err="1"/>
              <a:t>std</a:t>
            </a:r>
            <a:r>
              <a:rPr lang="en-US" sz="1200" dirty="0"/>
              <a:t>::string value containing the text “Hello World</a:t>
            </a:r>
            <a:r>
              <a:rPr lang="en-US" sz="1200" dirty="0" smtClean="0"/>
              <a:t>”?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1923678"/>
            <a:ext cx="360040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???</a:t>
            </a:r>
            <a:b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1289" y="2537527"/>
            <a:ext cx="3600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Answer:</a:t>
            </a:r>
          </a:p>
          <a:p>
            <a:r>
              <a:rPr lang="en-US" sz="1200" dirty="0"/>
              <a:t>You need to explicitly initialize the </a:t>
            </a:r>
            <a:r>
              <a:rPr lang="en-US" sz="1200" dirty="0" err="1"/>
              <a:t>std</a:t>
            </a:r>
            <a:r>
              <a:rPr lang="en-US" sz="1200" dirty="0"/>
              <a:t>::string with the text “hello world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61289" y="3241888"/>
            <a:ext cx="36004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Although, it is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preferred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 you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explicitly</a:t>
            </a:r>
            <a:b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define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so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 the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appropriate</a:t>
            </a:r>
            <a:b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casting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 occur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00" dirty="0"/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4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arrays?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cannot initialize an auto variable with an array, we can only assign </a:t>
            </a:r>
            <a:br>
              <a:rPr lang="en-US" dirty="0" smtClean="0"/>
            </a:br>
            <a:r>
              <a:rPr lang="en-US" dirty="0" smtClean="0"/>
              <a:t>an auto variable to an existing array 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the output to the console window (for an x86 compile target)?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Note:  The </a:t>
            </a:r>
            <a:r>
              <a:rPr lang="en-US" dirty="0" err="1" smtClean="0">
                <a:solidFill>
                  <a:srgbClr val="FFFF00"/>
                </a:solidFill>
              </a:rPr>
              <a:t>sizeof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resolved at compile time, just like auto!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355726"/>
            <a:ext cx="3600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{1, 2, 3, 4, 5};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myAuto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myAuto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2787774"/>
            <a:ext cx="1353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1600" dirty="0" smtClean="0">
                <a:solidFill>
                  <a:schemeClr val="bg1"/>
                </a:solidFill>
              </a:rPr>
              <a:t>4 and 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 smtClean="0">
                <a:solidFill>
                  <a:schemeClr val="bg1"/>
                </a:solidFill>
              </a:rPr>
              <a:t>20 and 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 smtClean="0">
                <a:solidFill>
                  <a:schemeClr val="bg1"/>
                </a:solidFill>
              </a:rPr>
              <a:t>20 and 20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Answer: B 20 and 4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This was a bit of a trick question </a:t>
            </a:r>
            <a:br>
              <a:rPr lang="en-US" dirty="0" smtClean="0"/>
            </a:br>
            <a:r>
              <a:rPr lang="en-US" dirty="0" smtClean="0"/>
              <a:t>as the </a:t>
            </a:r>
            <a:r>
              <a:rPr lang="en-US" dirty="0" err="1" smtClean="0">
                <a:solidFill>
                  <a:srgbClr val="FFFF00"/>
                </a:solidFill>
              </a:rPr>
              <a:t>sizeof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operator resolves at compile time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When assigning  an auto variable to an array, the type resolves to a pointer, because an array is a pointer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sizeof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 pointer type is 4 bytes (on an x86 build)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sizeof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 array declared on the stack can be calculated at compile time and comes out as 20</a:t>
            </a:r>
          </a:p>
          <a:p>
            <a:pPr lvl="1"/>
            <a:r>
              <a:rPr lang="en-US" dirty="0" smtClean="0"/>
              <a:t>number of items * </a:t>
            </a:r>
            <a:r>
              <a:rPr lang="en-US" dirty="0" err="1" smtClean="0"/>
              <a:t>sizeof</a:t>
            </a:r>
            <a:r>
              <a:rPr lang="en-US" dirty="0" smtClean="0"/>
              <a:t>(Type)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1203598"/>
            <a:ext cx="388843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Press any Key to continue…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8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we start to use functions, </a:t>
            </a:r>
            <a:r>
              <a:rPr lang="en-US" dirty="0" smtClean="0">
                <a:solidFill>
                  <a:srgbClr val="FFFF00"/>
                </a:solidFill>
              </a:rPr>
              <a:t>auto</a:t>
            </a:r>
            <a:r>
              <a:rPr lang="en-US" dirty="0" smtClean="0"/>
              <a:t> can become a little more valuable</a:t>
            </a:r>
          </a:p>
          <a:p>
            <a:pPr lvl="1"/>
            <a:r>
              <a:rPr lang="en-US" dirty="0" smtClean="0"/>
              <a:t>It allows us to change a method return type without needing to update the variables that use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changing the return type resulted in an error, then errors will be relocated to other places in code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8412" y="1203325"/>
            <a:ext cx="196880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1783" y="1203325"/>
            <a:ext cx="247856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Add(10, 20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//casting from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float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Add(10, 20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4909" y="1157158"/>
            <a:ext cx="2880320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If the type for “result” was explicitly defined, than some sort of casting might take place (possible loss of data)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using auto will ensure correct types are used with out casting.</a:t>
            </a:r>
          </a:p>
        </p:txBody>
      </p:sp>
    </p:spTree>
    <p:extLst>
      <p:ext uri="{BB962C8B-B14F-4D97-AF65-F5344CB8AC3E}">
        <p14:creationId xmlns:p14="http://schemas.microsoft.com/office/powerpoint/2010/main" val="475407226"/>
      </p:ext>
    </p:extLst>
  </p:cSld>
  <p:clrMapOvr>
    <a:masterClrMapping/>
  </p:clrMapOvr>
</p:sld>
</file>

<file path=ppt/theme/theme1.xml><?xml version="1.0" encoding="utf-8"?>
<a:theme xmlns:a="http://schemas.openxmlformats.org/drawingml/2006/main" name="AIEPresentation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EPresentationTheme" id="{D36CB43B-4377-4E6F-95D0-896E6736B902}" vid="{ADDEFB37-A0B7-4F13-A96F-304C5C20D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AIEPresentationTheme</Template>
  <TotalTime>3033</TotalTime>
  <Words>1295</Words>
  <Application>Microsoft Office PowerPoint</Application>
  <PresentationFormat>On-screen Show (16:9)</PresentationFormat>
  <Paragraphs>232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AIEPresentationTheme</vt:lpstr>
      <vt:lpstr>The auto keyword</vt:lpstr>
      <vt:lpstr>Contents</vt:lpstr>
      <vt:lpstr>Auto in C++ 11</vt:lpstr>
      <vt:lpstr>Using auto</vt:lpstr>
      <vt:lpstr>auto LHS = RHS;</vt:lpstr>
      <vt:lpstr>auto LHS = RHS;</vt:lpstr>
      <vt:lpstr>What about arrays?</vt:lpstr>
      <vt:lpstr>What about arrays</vt:lpstr>
      <vt:lpstr>What about functions</vt:lpstr>
      <vt:lpstr>Template Functions</vt:lpstr>
      <vt:lpstr>What couldn’t we do before?</vt:lpstr>
      <vt:lpstr>New in C++14 – auto return type</vt:lpstr>
      <vt:lpstr>Readability</vt:lpstr>
      <vt:lpstr>Readability</vt:lpstr>
      <vt:lpstr>Takeaway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75</cp:revision>
  <dcterms:created xsi:type="dcterms:W3CDTF">2014-07-14T04:04:52Z</dcterms:created>
  <dcterms:modified xsi:type="dcterms:W3CDTF">2017-03-09T00:09:14Z</dcterms:modified>
</cp:coreProperties>
</file>