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9" r:id="rId4"/>
    <p:sldId id="258" r:id="rId5"/>
    <p:sldId id="259" r:id="rId6"/>
    <p:sldId id="280" r:id="rId7"/>
    <p:sldId id="265" r:id="rId8"/>
    <p:sldId id="281" r:id="rId9"/>
    <p:sldId id="282" r:id="rId10"/>
    <p:sldId id="260" r:id="rId11"/>
    <p:sldId id="283" r:id="rId12"/>
    <p:sldId id="284" r:id="rId13"/>
    <p:sldId id="285" r:id="rId14"/>
    <p:sldId id="277" r:id="rId15"/>
    <p:sldId id="278" r:id="rId16"/>
  </p:sldIdLst>
  <p:sldSz cx="9144000" cy="5143500" type="screen16x9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59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u="none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b="0" i="0" u="none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0.png"/><Relationship Id="rId7" Type="http://schemas.openxmlformats.org/officeDocument/2006/relationships/image" Target="../media/image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Points and Vectors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Coordinates within 2D and 3D spaces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Maths for Games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796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Vectors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528" y="1203598"/>
            <a:ext cx="7776542" cy="3384649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A Vector is a geometric object that has a direction and length</a:t>
            </a:r>
          </a:p>
          <a:p>
            <a:pPr lvl="1"/>
            <a:r>
              <a:rPr lang="en-AU" dirty="0" smtClean="0"/>
              <a:t>The length is referred to as the </a:t>
            </a:r>
            <a:r>
              <a:rPr lang="en-AU" dirty="0" smtClean="0">
                <a:solidFill>
                  <a:srgbClr val="00B0F0"/>
                </a:solidFill>
              </a:rPr>
              <a:t>Magnitude</a:t>
            </a:r>
          </a:p>
          <a:p>
            <a:pPr lvl="1"/>
            <a:r>
              <a:rPr lang="en-AU" dirty="0" smtClean="0"/>
              <a:t>We will look into the Magnitude further in another lesson</a:t>
            </a:r>
          </a:p>
          <a:p>
            <a:pPr lvl="1"/>
            <a:endParaRPr lang="en-AU" dirty="0"/>
          </a:p>
          <a:p>
            <a:r>
              <a:rPr lang="en-AU" dirty="0" smtClean="0"/>
              <a:t>Vectors </a:t>
            </a:r>
            <a:r>
              <a:rPr lang="en-AU" dirty="0" smtClean="0">
                <a:solidFill>
                  <a:srgbClr val="FF0000"/>
                </a:solidFill>
              </a:rPr>
              <a:t>can’t </a:t>
            </a:r>
            <a:r>
              <a:rPr lang="en-AU" dirty="0" smtClean="0"/>
              <a:t>be moved like a Point</a:t>
            </a:r>
          </a:p>
          <a:p>
            <a:pPr lvl="1"/>
            <a:r>
              <a:rPr lang="en-AU" dirty="0" smtClean="0"/>
              <a:t>It does not represent a location, so it can’t be moved to another location</a:t>
            </a:r>
          </a:p>
          <a:p>
            <a:pPr lvl="1"/>
            <a:endParaRPr lang="en-AU" dirty="0"/>
          </a:p>
          <a:p>
            <a:r>
              <a:rPr lang="en-AU" dirty="0" smtClean="0"/>
              <a:t>Vectors can be </a:t>
            </a:r>
            <a:r>
              <a:rPr lang="en-AU" dirty="0" smtClean="0">
                <a:solidFill>
                  <a:srgbClr val="00B0F0"/>
                </a:solidFill>
              </a:rPr>
              <a:t>scaled</a:t>
            </a:r>
          </a:p>
          <a:p>
            <a:pPr lvl="1"/>
            <a:r>
              <a:rPr lang="en-AU" dirty="0" smtClean="0"/>
              <a:t>We can change its length</a:t>
            </a:r>
            <a:endParaRPr lang="en-AU" dirty="0"/>
          </a:p>
          <a:p>
            <a:pPr lvl="1"/>
            <a:r>
              <a:rPr lang="en-AU" dirty="0" smtClean="0"/>
              <a:t>To do this we can either multiply or </a:t>
            </a:r>
            <a:br>
              <a:rPr lang="en-AU" dirty="0" smtClean="0"/>
            </a:br>
            <a:r>
              <a:rPr lang="en-AU" dirty="0" smtClean="0"/>
              <a:t>divide the Vector by a </a:t>
            </a:r>
            <a:r>
              <a:rPr lang="en-AU" dirty="0" smtClean="0">
                <a:solidFill>
                  <a:srgbClr val="00B0F0"/>
                </a:solidFill>
              </a:rPr>
              <a:t>Scalar</a:t>
            </a:r>
            <a:r>
              <a:rPr lang="en-AU" dirty="0" smtClean="0"/>
              <a:t> value</a:t>
            </a:r>
          </a:p>
          <a:p>
            <a:pPr lvl="2"/>
            <a:r>
              <a:rPr lang="en-AU" dirty="0" smtClean="0"/>
              <a:t>As previously mentioned a Scalar is </a:t>
            </a:r>
            <a:br>
              <a:rPr lang="en-AU" dirty="0" smtClean="0"/>
            </a:br>
            <a:r>
              <a:rPr lang="en-AU" dirty="0" smtClean="0"/>
              <a:t>just a 1-dimensional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04048" y="3291830"/>
                <a:ext cx="903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3291830"/>
                <a:ext cx="90300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6081" r="-3378" b="-1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21408" y="3873546"/>
                <a:ext cx="903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408" y="3873546"/>
                <a:ext cx="90300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6081" r="-2027" b="-152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56509" y="3430329"/>
                <a:ext cx="79085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509" y="3430329"/>
                <a:ext cx="790858" cy="5186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75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Vector Scaling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36" y="993210"/>
            <a:ext cx="3495076" cy="3236713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 rot="266453">
            <a:off x="1807305" y="2751388"/>
            <a:ext cx="1807969" cy="14848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257713" y="3056490"/>
                <a:ext cx="1100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A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dirty="0" smtClean="0"/>
                  <a:t>= 15, -1</a:t>
                </a:r>
                <a:endParaRPr lang="en-AU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713" y="3056490"/>
                <a:ext cx="1100814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r="-386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404" y="987574"/>
            <a:ext cx="3495076" cy="3236713"/>
          </a:xfrm>
          <a:prstGeom prst="rect">
            <a:avLst/>
          </a:prstGeom>
        </p:spPr>
      </p:pic>
      <p:sp>
        <p:nvSpPr>
          <p:cNvPr id="20" name="Right Arrow 19"/>
          <p:cNvSpPr/>
          <p:nvPr/>
        </p:nvSpPr>
        <p:spPr>
          <a:xfrm rot="266453">
            <a:off x="6922490" y="2708982"/>
            <a:ext cx="857026" cy="11779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370281" y="3050854"/>
                <a:ext cx="1285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A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dirty="0" smtClean="0"/>
                  <a:t>= 7.5,-0.5</a:t>
                </a:r>
                <a:endParaRPr lang="en-AU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281" y="3050854"/>
                <a:ext cx="1285673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r="-3791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149691" y="2095756"/>
                <a:ext cx="790858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691" y="2095756"/>
                <a:ext cx="790858" cy="51674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000618" y="2977276"/>
                <a:ext cx="10954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sSub>
                        <m:sSub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618" y="2977276"/>
                <a:ext cx="109542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444" r="-2222" b="-152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834101" y="4227934"/>
                <a:ext cx="27126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)=(0.5</m:t>
                      </m:r>
                      <m:sSub>
                        <m:sSub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,0.5</m:t>
                      </m:r>
                      <m:sSub>
                        <m:sSub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101" y="4227934"/>
                <a:ext cx="271260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798" t="-4444" r="-2697" b="-3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834101" y="4583061"/>
                <a:ext cx="30996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)=(15×0.5, −1×0.5)</m:t>
                      </m:r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101" y="4583061"/>
                <a:ext cx="309969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378" t="-2222" r="-2559" b="-3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14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Vector Addition and Subtraction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528" y="1203599"/>
            <a:ext cx="4392488" cy="1850689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We can also combine two Vectors together to create a new Vector that combines both of the original Vectors’ offsets</a:t>
            </a:r>
          </a:p>
          <a:p>
            <a:pPr lvl="1"/>
            <a:r>
              <a:rPr lang="en-AU" dirty="0" smtClean="0"/>
              <a:t>We can also subtract Vectors if needed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395187"/>
            <a:ext cx="3240360" cy="3000826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20660842">
            <a:off x="6228427" y="2780525"/>
            <a:ext cx="1008112" cy="14036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068743" y="2347280"/>
                <a:ext cx="1040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dirty="0" smtClean="0"/>
                  <a:t>=8, 2.5</a:t>
                </a:r>
                <a:endParaRPr lang="en-A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743" y="2347280"/>
                <a:ext cx="1040413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r="-4706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75284" y="2560667"/>
                <a:ext cx="14679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A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dirty="0" smtClean="0"/>
                  <a:t>=-3.1, -10.1</a:t>
                </a:r>
                <a:endParaRPr lang="en-A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284" y="2560667"/>
                <a:ext cx="1467902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r="-2905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14"/>
          <p:cNvSpPr/>
          <p:nvPr/>
        </p:nvSpPr>
        <p:spPr>
          <a:xfrm rot="20660842">
            <a:off x="5871907" y="3952960"/>
            <a:ext cx="1008112" cy="140369"/>
          </a:xfrm>
          <a:prstGeom prst="rightArrow">
            <a:avLst/>
          </a:prstGeom>
          <a:solidFill>
            <a:schemeClr val="accent3">
              <a:alpha val="53000"/>
            </a:schemeClr>
          </a:solidFill>
          <a:ln>
            <a:solidFill>
              <a:schemeClr val="accent3">
                <a:shade val="50000"/>
                <a:alpha val="86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ight Arrow 11"/>
          <p:cNvSpPr/>
          <p:nvPr/>
        </p:nvSpPr>
        <p:spPr>
          <a:xfrm rot="6406119">
            <a:off x="5439815" y="3493426"/>
            <a:ext cx="1229956" cy="15290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783102" y="3354139"/>
                <a:ext cx="1285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AU" dirty="0" smtClean="0"/>
                  <a:t>=4.9, -7.6</a:t>
                </a:r>
                <a:endParaRPr lang="en-A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102" y="3354139"/>
                <a:ext cx="1285673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r="-3318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92867" y="2931790"/>
                <a:ext cx="12875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AU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67" y="2931790"/>
                <a:ext cx="128753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265" r="-1422" b="-1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92867" y="3235992"/>
                <a:ext cx="33504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sSub>
                        <m:sSub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67" y="3235992"/>
                <a:ext cx="335040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275" t="-2222" r="-2186" b="-3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92867" y="3557296"/>
                <a:ext cx="34651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)=(−3.1+8,−10.1+2.5)</m:t>
                      </m:r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67" y="3557296"/>
                <a:ext cx="346517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232" t="-4444" r="-2113" b="-3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92867" y="3917336"/>
                <a:ext cx="2179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)=(4.9,−7.6)</m:t>
                      </m:r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67" y="3917336"/>
                <a:ext cx="217957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241" t="-4444" r="-3641" b="-3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>
            <a:off x="6444208" y="2958993"/>
            <a:ext cx="338894" cy="908496"/>
          </a:xfrm>
          <a:prstGeom prst="straightConnector1">
            <a:avLst/>
          </a:prstGeom>
          <a:ln w="22225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 rot="3316287">
            <a:off x="6041465" y="3343057"/>
            <a:ext cx="1008112" cy="14036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1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Points and Vectors in Code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5616302" cy="3384649"/>
          </a:xfrm>
        </p:spPr>
        <p:txBody>
          <a:bodyPr>
            <a:normAutofit fontScale="55000" lnSpcReduction="20000"/>
          </a:bodyPr>
          <a:lstStyle/>
          <a:p>
            <a:r>
              <a:rPr lang="en-AU" dirty="0" smtClean="0"/>
              <a:t>It is very common when writing mathematical code to combine </a:t>
            </a:r>
            <a:r>
              <a:rPr lang="en-AU" dirty="0" smtClean="0">
                <a:solidFill>
                  <a:srgbClr val="00B0F0"/>
                </a:solidFill>
              </a:rPr>
              <a:t>Points</a:t>
            </a:r>
            <a:r>
              <a:rPr lang="en-AU" dirty="0" smtClean="0"/>
              <a:t> and </a:t>
            </a:r>
            <a:r>
              <a:rPr lang="en-AU" dirty="0" smtClean="0">
                <a:solidFill>
                  <a:srgbClr val="00B0F0"/>
                </a:solidFill>
              </a:rPr>
              <a:t>Vectors</a:t>
            </a:r>
            <a:r>
              <a:rPr lang="en-AU" dirty="0" smtClean="0"/>
              <a:t> into a single class</a:t>
            </a:r>
          </a:p>
          <a:p>
            <a:pPr lvl="1"/>
            <a:r>
              <a:rPr lang="en-AU" dirty="0" smtClean="0"/>
              <a:t>Usually called a </a:t>
            </a:r>
            <a:r>
              <a:rPr lang="en-AU" dirty="0" smtClean="0">
                <a:solidFill>
                  <a:srgbClr val="00B0F0"/>
                </a:solidFill>
              </a:rPr>
              <a:t>Vector</a:t>
            </a:r>
            <a:r>
              <a:rPr lang="en-AU" dirty="0" smtClean="0"/>
              <a:t>, containing either float or double to represent X, Y and Z</a:t>
            </a:r>
          </a:p>
          <a:p>
            <a:pPr lvl="1"/>
            <a:r>
              <a:rPr lang="en-AU" dirty="0" smtClean="0"/>
              <a:t>Different versions exist for each dimension, such as </a:t>
            </a:r>
            <a:r>
              <a:rPr lang="en-AU" dirty="0" smtClean="0">
                <a:solidFill>
                  <a:srgbClr val="00B0F0"/>
                </a:solidFill>
              </a:rPr>
              <a:t>Vector2</a:t>
            </a:r>
            <a:r>
              <a:rPr lang="en-AU" dirty="0">
                <a:solidFill>
                  <a:srgbClr val="00B0F0"/>
                </a:solidFill>
              </a:rPr>
              <a:t> </a:t>
            </a:r>
            <a:r>
              <a:rPr lang="en-AU" dirty="0" smtClean="0"/>
              <a:t>and </a:t>
            </a:r>
            <a:r>
              <a:rPr lang="en-AU" dirty="0" smtClean="0">
                <a:solidFill>
                  <a:srgbClr val="00B0F0"/>
                </a:solidFill>
              </a:rPr>
              <a:t>Vector3</a:t>
            </a:r>
            <a:r>
              <a:rPr lang="en-AU" dirty="0" smtClean="0"/>
              <a:t>, or </a:t>
            </a:r>
            <a:r>
              <a:rPr lang="en-AU" dirty="0" smtClean="0">
                <a:solidFill>
                  <a:srgbClr val="00B0F0"/>
                </a:solidFill>
              </a:rPr>
              <a:t>vec2</a:t>
            </a:r>
            <a:r>
              <a:rPr lang="en-AU" dirty="0" smtClean="0"/>
              <a:t> and </a:t>
            </a:r>
            <a:r>
              <a:rPr lang="en-AU" dirty="0" smtClean="0">
                <a:solidFill>
                  <a:srgbClr val="00B0F0"/>
                </a:solidFill>
              </a:rPr>
              <a:t>vec3</a:t>
            </a:r>
          </a:p>
          <a:p>
            <a:pPr lvl="1"/>
            <a:r>
              <a:rPr lang="en-AU" dirty="0" smtClean="0"/>
              <a:t>For 1-dimensions we typically just use a </a:t>
            </a:r>
            <a:r>
              <a:rPr lang="en-AU" dirty="0" smtClean="0">
                <a:solidFill>
                  <a:srgbClr val="00B0F0"/>
                </a:solidFill>
              </a:rPr>
              <a:t>float</a:t>
            </a:r>
            <a:r>
              <a:rPr lang="en-AU" dirty="0" smtClean="0"/>
              <a:t> or </a:t>
            </a:r>
            <a:r>
              <a:rPr lang="en-AU" dirty="0" smtClean="0">
                <a:solidFill>
                  <a:srgbClr val="00B0F0"/>
                </a:solidFill>
              </a:rPr>
              <a:t>double</a:t>
            </a:r>
            <a:r>
              <a:rPr lang="en-AU" dirty="0" smtClean="0"/>
              <a:t> to represent </a:t>
            </a:r>
            <a:r>
              <a:rPr lang="en-AU" dirty="0" smtClean="0">
                <a:solidFill>
                  <a:srgbClr val="00B0F0"/>
                </a:solidFill>
              </a:rPr>
              <a:t>Scalars</a:t>
            </a:r>
          </a:p>
          <a:p>
            <a:pPr lvl="1"/>
            <a:endParaRPr lang="en-AU" dirty="0"/>
          </a:p>
          <a:p>
            <a:r>
              <a:rPr lang="en-AU" dirty="0" smtClean="0"/>
              <a:t>Technically this means we have the ability to move </a:t>
            </a:r>
            <a:r>
              <a:rPr lang="en-AU" dirty="0" smtClean="0">
                <a:solidFill>
                  <a:srgbClr val="00B0F0"/>
                </a:solidFill>
              </a:rPr>
              <a:t>Vectors</a:t>
            </a:r>
            <a:r>
              <a:rPr lang="en-AU" dirty="0" smtClean="0"/>
              <a:t> and scale </a:t>
            </a:r>
            <a:r>
              <a:rPr lang="en-AU" dirty="0" smtClean="0">
                <a:solidFill>
                  <a:srgbClr val="00B0F0"/>
                </a:solidFill>
              </a:rPr>
              <a:t>Points</a:t>
            </a:r>
            <a:r>
              <a:rPr lang="en-AU" dirty="0" smtClean="0"/>
              <a:t> because they are within the same class</a:t>
            </a:r>
          </a:p>
          <a:p>
            <a:pPr lvl="1"/>
            <a:r>
              <a:rPr lang="en-AU" dirty="0" smtClean="0"/>
              <a:t>Technically we can do anything to Vectors and Points within our code that would not typically follow the rules of mathematics</a:t>
            </a:r>
          </a:p>
          <a:p>
            <a:pPr lvl="1"/>
            <a:r>
              <a:rPr lang="en-AU" dirty="0" smtClean="0"/>
              <a:t>Despite this you will never really have a use to move a Vector unless you combined two Vectors to make a 3</a:t>
            </a:r>
            <a:r>
              <a:rPr lang="en-AU" baseline="30000" dirty="0" smtClean="0"/>
              <a:t>rd</a:t>
            </a:r>
            <a:r>
              <a:rPr lang="en-AU" dirty="0" smtClean="0"/>
              <a:t>, or never have a need to scale a Point unless the Point was also representing an actual Vector and you want to bring it closer to the </a:t>
            </a:r>
            <a:r>
              <a:rPr lang="en-AU" dirty="0" smtClean="0">
                <a:solidFill>
                  <a:srgbClr val="00B0F0"/>
                </a:solidFill>
              </a:rPr>
              <a:t>Origin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28184" y="1275606"/>
            <a:ext cx="1296144" cy="9361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AU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lass Vector2 {</a:t>
            </a:r>
          </a:p>
          <a:p>
            <a:r>
              <a:rPr lang="en-AU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public:</a:t>
            </a:r>
          </a:p>
          <a:p>
            <a:endParaRPr lang="en-AU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AU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 </a:t>
            </a:r>
          </a:p>
          <a:p>
            <a:endParaRPr lang="en-AU" sz="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AU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float x, y;</a:t>
            </a:r>
          </a:p>
          <a:p>
            <a:r>
              <a:rPr lang="en-AU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5" name="Rectangle 4"/>
          <p:cNvSpPr/>
          <p:nvPr/>
        </p:nvSpPr>
        <p:spPr>
          <a:xfrm>
            <a:off x="7596336" y="1993723"/>
            <a:ext cx="1296144" cy="9361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AU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lass Vector3 {</a:t>
            </a:r>
          </a:p>
          <a:p>
            <a:r>
              <a:rPr lang="en-AU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public:</a:t>
            </a:r>
          </a:p>
          <a:p>
            <a:endParaRPr lang="en-AU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AU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 </a:t>
            </a:r>
          </a:p>
          <a:p>
            <a:endParaRPr lang="en-AU" sz="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AU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float x, y, z;</a:t>
            </a:r>
          </a:p>
          <a:p>
            <a:r>
              <a:rPr lang="en-AU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6" name="Rectangle 5"/>
          <p:cNvSpPr/>
          <p:nvPr/>
        </p:nvSpPr>
        <p:spPr>
          <a:xfrm>
            <a:off x="6218909" y="2715766"/>
            <a:ext cx="1296144" cy="6466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AU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vec2 {</a:t>
            </a:r>
          </a:p>
          <a:p>
            <a:endParaRPr lang="en-AU" sz="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AU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float x, y;</a:t>
            </a:r>
          </a:p>
          <a:p>
            <a:r>
              <a:rPr lang="en-AU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7" name="Rectangle 6"/>
          <p:cNvSpPr/>
          <p:nvPr/>
        </p:nvSpPr>
        <p:spPr>
          <a:xfrm>
            <a:off x="7092280" y="3461641"/>
            <a:ext cx="1296144" cy="6466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AU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vec3 {</a:t>
            </a:r>
          </a:p>
          <a:p>
            <a:endParaRPr lang="en-AU" sz="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AU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AU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float x, y, z;</a:t>
            </a:r>
          </a:p>
          <a:p>
            <a:r>
              <a:rPr lang="en-AU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6789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1" y="1203325"/>
            <a:ext cx="4955888" cy="338455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In code, Vectors can specify either a Point or a Vector</a:t>
            </a:r>
          </a:p>
          <a:p>
            <a:pPr lvl="1"/>
            <a:r>
              <a:rPr lang="en-US" dirty="0" smtClean="0"/>
              <a:t>Typically called Vector2, Vector3, or vec2, vec3</a:t>
            </a:r>
          </a:p>
          <a:p>
            <a:pPr lvl="1"/>
            <a:r>
              <a:rPr lang="en-US" dirty="0" smtClean="0"/>
              <a:t>In 1-dimension we simply use a float or double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can Translate Points by Vectors</a:t>
            </a:r>
          </a:p>
          <a:p>
            <a:pPr lvl="1"/>
            <a:endParaRPr lang="en-US" dirty="0"/>
          </a:p>
          <a:p>
            <a:r>
              <a:rPr lang="en-US" dirty="0" smtClean="0"/>
              <a:t>We can scale Vectors</a:t>
            </a:r>
          </a:p>
          <a:p>
            <a:pPr lvl="1"/>
            <a:endParaRPr lang="en-US" dirty="0"/>
          </a:p>
          <a:p>
            <a:r>
              <a:rPr lang="en-US" dirty="0" smtClean="0"/>
              <a:t>We can also combine Vectors to make a new Vector that combines the offsets</a:t>
            </a:r>
          </a:p>
          <a:p>
            <a:endParaRPr lang="en-US" dirty="0" smtClean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738" y="963572"/>
            <a:ext cx="3756758" cy="398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Further Reading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Dunn, F, </a:t>
            </a:r>
            <a:r>
              <a:rPr lang="en-AU" dirty="0" err="1" smtClean="0"/>
              <a:t>Parberry</a:t>
            </a:r>
            <a:r>
              <a:rPr lang="en-AU" dirty="0" smtClean="0"/>
              <a:t>, I, 2011, </a:t>
            </a:r>
            <a:r>
              <a:rPr lang="en-AU" i="1" dirty="0" smtClean="0"/>
              <a:t>3D Math Primer For Graphics And Game Development</a:t>
            </a:r>
            <a:r>
              <a:rPr lang="en-AU" dirty="0" smtClean="0"/>
              <a:t>, 2</a:t>
            </a:r>
            <a:r>
              <a:rPr lang="en-AU" baseline="30000" dirty="0" smtClean="0"/>
              <a:t>nd</a:t>
            </a:r>
            <a:r>
              <a:rPr lang="en-AU" dirty="0" smtClean="0"/>
              <a:t> Edition, CRC Press</a:t>
            </a:r>
          </a:p>
          <a:p>
            <a:pPr lvl="1"/>
            <a:endParaRPr lang="en-AU" dirty="0"/>
          </a:p>
          <a:p>
            <a:r>
              <a:rPr lang="en-AU" dirty="0" err="1" smtClean="0"/>
              <a:t>Lengyel</a:t>
            </a:r>
            <a:r>
              <a:rPr lang="en-AU" dirty="0" smtClean="0"/>
              <a:t>, E, 2012, </a:t>
            </a:r>
            <a:r>
              <a:rPr lang="en-AU" i="1" dirty="0" smtClean="0"/>
              <a:t>Mathematics for 3D Game Programming and Computer Graphics</a:t>
            </a:r>
            <a:r>
              <a:rPr lang="en-AU" dirty="0" smtClean="0"/>
              <a:t>, 3</a:t>
            </a:r>
            <a:r>
              <a:rPr lang="en-AU" baseline="30000" dirty="0" smtClean="0"/>
              <a:t>rd</a:t>
            </a:r>
            <a:r>
              <a:rPr lang="en-AU" dirty="0" smtClean="0"/>
              <a:t> Edition, CENGAGE Learning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3930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Contents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What are Points and Vectors?</a:t>
            </a:r>
          </a:p>
          <a:p>
            <a:endParaRPr lang="en-AU" dirty="0"/>
          </a:p>
          <a:p>
            <a:r>
              <a:rPr lang="en-AU" dirty="0" smtClean="0"/>
              <a:t>Coordinate Spaces</a:t>
            </a:r>
          </a:p>
          <a:p>
            <a:pPr lvl="1"/>
            <a:r>
              <a:rPr lang="en-AU" dirty="0" smtClean="0"/>
              <a:t>1-Dimensional</a:t>
            </a:r>
          </a:p>
          <a:p>
            <a:pPr lvl="1"/>
            <a:r>
              <a:rPr lang="en-AU" dirty="0" smtClean="0"/>
              <a:t>2-Dimensional</a:t>
            </a:r>
          </a:p>
          <a:p>
            <a:pPr lvl="1"/>
            <a:r>
              <a:rPr lang="en-AU" dirty="0" smtClean="0"/>
              <a:t>3-Dimensional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Points</a:t>
            </a:r>
          </a:p>
          <a:p>
            <a:pPr lvl="1"/>
            <a:endParaRPr lang="en-AU" dirty="0"/>
          </a:p>
          <a:p>
            <a:r>
              <a:rPr lang="en-AU" dirty="0" smtClean="0"/>
              <a:t>Vectors</a:t>
            </a:r>
          </a:p>
          <a:p>
            <a:pPr lvl="1"/>
            <a:endParaRPr lang="en-AU" dirty="0"/>
          </a:p>
          <a:p>
            <a:r>
              <a:rPr lang="en-AU" dirty="0" smtClean="0"/>
              <a:t>Points and Vectors in Code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255" y="1347614"/>
            <a:ext cx="3075806" cy="307580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715" y="1187273"/>
            <a:ext cx="3020897" cy="285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9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Points and Vectors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5760318" cy="3384649"/>
          </a:xfrm>
        </p:spPr>
        <p:txBody>
          <a:bodyPr>
            <a:normAutofit fontScale="55000" lnSpcReduction="20000"/>
          </a:bodyPr>
          <a:lstStyle/>
          <a:p>
            <a:r>
              <a:rPr lang="en-AU" dirty="0" smtClean="0"/>
              <a:t>In an overly simplified way of explaining them…</a:t>
            </a:r>
          </a:p>
          <a:p>
            <a:endParaRPr lang="en-AU" dirty="0"/>
          </a:p>
          <a:p>
            <a:r>
              <a:rPr lang="en-AU" dirty="0" smtClean="0"/>
              <a:t>A </a:t>
            </a:r>
            <a:r>
              <a:rPr lang="en-AU" dirty="0" smtClean="0">
                <a:solidFill>
                  <a:srgbClr val="00B0F0"/>
                </a:solidFill>
              </a:rPr>
              <a:t>Point</a:t>
            </a:r>
            <a:r>
              <a:rPr lang="en-AU" dirty="0" smtClean="0"/>
              <a:t> represents a location</a:t>
            </a:r>
          </a:p>
          <a:p>
            <a:pPr lvl="1"/>
            <a:r>
              <a:rPr lang="en-AU" dirty="0" smtClean="0"/>
              <a:t>No size, length, scale, volume, mass, </a:t>
            </a:r>
            <a:r>
              <a:rPr lang="en-AU" dirty="0" err="1" smtClean="0"/>
              <a:t>etc</a:t>
            </a:r>
            <a:endParaRPr lang="en-AU" dirty="0" smtClean="0"/>
          </a:p>
          <a:p>
            <a:pPr lvl="1"/>
            <a:r>
              <a:rPr lang="en-AU" dirty="0" smtClean="0"/>
              <a:t>Can be moved, but can’t be rotated or scaled as it has no facing or size</a:t>
            </a:r>
          </a:p>
          <a:p>
            <a:pPr lvl="1"/>
            <a:endParaRPr lang="en-AU" dirty="0"/>
          </a:p>
          <a:p>
            <a:r>
              <a:rPr lang="en-AU" dirty="0" smtClean="0"/>
              <a:t>A </a:t>
            </a:r>
            <a:r>
              <a:rPr lang="en-AU" dirty="0" smtClean="0">
                <a:solidFill>
                  <a:srgbClr val="00B0F0"/>
                </a:solidFill>
              </a:rPr>
              <a:t>Vector</a:t>
            </a:r>
            <a:r>
              <a:rPr lang="en-AU" dirty="0" smtClean="0"/>
              <a:t> represents a direction</a:t>
            </a:r>
          </a:p>
          <a:p>
            <a:pPr lvl="1"/>
            <a:r>
              <a:rPr lang="en-AU" dirty="0" smtClean="0"/>
              <a:t>Has a length and can be scaled</a:t>
            </a:r>
          </a:p>
          <a:p>
            <a:pPr lvl="1"/>
            <a:r>
              <a:rPr lang="en-AU" dirty="0" smtClean="0"/>
              <a:t>Can be rotated to face in a different direction, but can’t be moved as it isn’t a location</a:t>
            </a:r>
          </a:p>
          <a:p>
            <a:pPr lvl="1"/>
            <a:endParaRPr lang="en-AU" dirty="0"/>
          </a:p>
          <a:p>
            <a:r>
              <a:rPr lang="en-AU" dirty="0" smtClean="0"/>
              <a:t>We can move a </a:t>
            </a:r>
            <a:r>
              <a:rPr lang="en-AU" dirty="0" smtClean="0">
                <a:solidFill>
                  <a:srgbClr val="00B0F0"/>
                </a:solidFill>
              </a:rPr>
              <a:t>Point</a:t>
            </a:r>
            <a:r>
              <a:rPr lang="en-AU" dirty="0" smtClean="0"/>
              <a:t> with a </a:t>
            </a:r>
            <a:r>
              <a:rPr lang="en-AU" dirty="0" smtClean="0">
                <a:solidFill>
                  <a:srgbClr val="00B0F0"/>
                </a:solidFill>
              </a:rPr>
              <a:t>Vector</a:t>
            </a:r>
            <a:r>
              <a:rPr lang="en-AU" dirty="0" smtClean="0"/>
              <a:t> by combining them</a:t>
            </a:r>
          </a:p>
          <a:p>
            <a:pPr lvl="1"/>
            <a:r>
              <a:rPr lang="en-AU" dirty="0" smtClean="0"/>
              <a:t>We </a:t>
            </a:r>
            <a:r>
              <a:rPr lang="en-AU" dirty="0" smtClean="0">
                <a:solidFill>
                  <a:srgbClr val="FF0000"/>
                </a:solidFill>
              </a:rPr>
              <a:t>can’t</a:t>
            </a:r>
            <a:r>
              <a:rPr lang="en-AU" dirty="0" smtClean="0"/>
              <a:t> move a </a:t>
            </a:r>
            <a:r>
              <a:rPr lang="en-AU" dirty="0" smtClean="0">
                <a:solidFill>
                  <a:srgbClr val="00B0F0"/>
                </a:solidFill>
              </a:rPr>
              <a:t>Point</a:t>
            </a:r>
            <a:r>
              <a:rPr lang="en-AU" dirty="0" smtClean="0"/>
              <a:t> with a </a:t>
            </a:r>
            <a:r>
              <a:rPr lang="en-AU" dirty="0" smtClean="0">
                <a:solidFill>
                  <a:srgbClr val="00B0F0"/>
                </a:solidFill>
              </a:rPr>
              <a:t>Point</a:t>
            </a:r>
          </a:p>
          <a:p>
            <a:pPr lvl="1"/>
            <a:r>
              <a:rPr lang="en-AU" dirty="0" smtClean="0"/>
              <a:t>We </a:t>
            </a:r>
            <a:r>
              <a:rPr lang="en-AU" dirty="0" smtClean="0">
                <a:solidFill>
                  <a:srgbClr val="00B050"/>
                </a:solidFill>
              </a:rPr>
              <a:t>can</a:t>
            </a:r>
            <a:r>
              <a:rPr lang="en-AU" dirty="0" smtClean="0"/>
              <a:t> combine two </a:t>
            </a:r>
            <a:r>
              <a:rPr lang="en-AU" dirty="0" smtClean="0">
                <a:solidFill>
                  <a:srgbClr val="00B0F0"/>
                </a:solidFill>
              </a:rPr>
              <a:t>Vectors</a:t>
            </a:r>
            <a:r>
              <a:rPr lang="en-AU" dirty="0" smtClean="0"/>
              <a:t> to make a new </a:t>
            </a:r>
            <a:r>
              <a:rPr lang="en-AU" dirty="0" smtClean="0">
                <a:solidFill>
                  <a:srgbClr val="00B0F0"/>
                </a:solidFill>
              </a:rPr>
              <a:t>Vector</a:t>
            </a:r>
          </a:p>
        </p:txBody>
      </p:sp>
      <p:sp>
        <p:nvSpPr>
          <p:cNvPr id="4" name="Multiply 3"/>
          <p:cNvSpPr/>
          <p:nvPr/>
        </p:nvSpPr>
        <p:spPr>
          <a:xfrm>
            <a:off x="6084168" y="1434227"/>
            <a:ext cx="1296144" cy="1152128"/>
          </a:xfrm>
          <a:prstGeom prst="mathMultiply">
            <a:avLst>
              <a:gd name="adj1" fmla="val 108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ight Arrow 4"/>
          <p:cNvSpPr/>
          <p:nvPr/>
        </p:nvSpPr>
        <p:spPr>
          <a:xfrm rot="19727150">
            <a:off x="6134067" y="2872249"/>
            <a:ext cx="1152128" cy="17469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Multiply 7"/>
          <p:cNvSpPr/>
          <p:nvPr/>
        </p:nvSpPr>
        <p:spPr>
          <a:xfrm>
            <a:off x="6350091" y="3507801"/>
            <a:ext cx="360040" cy="320036"/>
          </a:xfrm>
          <a:prstGeom prst="mathMultiply">
            <a:avLst>
              <a:gd name="adj1" fmla="val 108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ight Arrow 8"/>
          <p:cNvSpPr/>
          <p:nvPr/>
        </p:nvSpPr>
        <p:spPr>
          <a:xfrm rot="20215797">
            <a:off x="5604915" y="3802126"/>
            <a:ext cx="889197" cy="12431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Multiply 6"/>
          <p:cNvSpPr/>
          <p:nvPr/>
        </p:nvSpPr>
        <p:spPr>
          <a:xfrm>
            <a:off x="5436096" y="3867894"/>
            <a:ext cx="360040" cy="320036"/>
          </a:xfrm>
          <a:prstGeom prst="mathMultiply">
            <a:avLst>
              <a:gd name="adj1" fmla="val 108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ight Arrow 10"/>
          <p:cNvSpPr/>
          <p:nvPr/>
        </p:nvSpPr>
        <p:spPr>
          <a:xfrm rot="1689008">
            <a:off x="7619955" y="3739430"/>
            <a:ext cx="971510" cy="13507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ight Arrow 11"/>
          <p:cNvSpPr/>
          <p:nvPr/>
        </p:nvSpPr>
        <p:spPr>
          <a:xfrm rot="273717">
            <a:off x="6877096" y="4009306"/>
            <a:ext cx="1578535" cy="839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ight Arrow 9"/>
          <p:cNvSpPr/>
          <p:nvPr/>
        </p:nvSpPr>
        <p:spPr>
          <a:xfrm rot="20215797">
            <a:off x="6832838" y="3677049"/>
            <a:ext cx="889197" cy="12431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804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1-Dimensional Coordinates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608190" cy="3384649"/>
          </a:xfrm>
        </p:spPr>
        <p:txBody>
          <a:bodyPr>
            <a:normAutofit fontScale="85000" lnSpcReduction="10000"/>
          </a:bodyPr>
          <a:lstStyle/>
          <a:p>
            <a:r>
              <a:rPr lang="en-AU" dirty="0" smtClean="0"/>
              <a:t>A single number is represented by a value called a </a:t>
            </a:r>
            <a:r>
              <a:rPr lang="en-AU" dirty="0" smtClean="0">
                <a:solidFill>
                  <a:srgbClr val="00B0F0"/>
                </a:solidFill>
              </a:rPr>
              <a:t>Scalar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A Scalar is located on a single axis often labelled X</a:t>
            </a:r>
          </a:p>
          <a:p>
            <a:pPr lvl="1"/>
            <a:r>
              <a:rPr lang="en-AU" dirty="0" smtClean="0"/>
              <a:t>A </a:t>
            </a:r>
            <a:r>
              <a:rPr lang="en-AU" dirty="0" smtClean="0">
                <a:solidFill>
                  <a:srgbClr val="00B0F0"/>
                </a:solidFill>
              </a:rPr>
              <a:t>Point</a:t>
            </a:r>
            <a:r>
              <a:rPr lang="en-AU" dirty="0" smtClean="0"/>
              <a:t> in 1-D is a single number</a:t>
            </a:r>
          </a:p>
          <a:p>
            <a:pPr lvl="2"/>
            <a:r>
              <a:rPr lang="en-AU" dirty="0" smtClean="0"/>
              <a:t>i.e. 3, or 4, or -2</a:t>
            </a:r>
          </a:p>
          <a:p>
            <a:pPr lvl="1"/>
            <a:r>
              <a:rPr lang="en-AU" dirty="0" smtClean="0"/>
              <a:t>A </a:t>
            </a:r>
            <a:r>
              <a:rPr lang="en-AU" dirty="0" smtClean="0">
                <a:solidFill>
                  <a:srgbClr val="00B0F0"/>
                </a:solidFill>
              </a:rPr>
              <a:t>Vector</a:t>
            </a:r>
            <a:r>
              <a:rPr lang="en-AU" dirty="0" smtClean="0"/>
              <a:t> represents a direction and length in that direction</a:t>
            </a:r>
          </a:p>
          <a:p>
            <a:pPr lvl="2"/>
            <a:r>
              <a:rPr lang="en-AU" dirty="0" smtClean="0"/>
              <a:t>i.e. +4, or -2, or +7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915566"/>
            <a:ext cx="3336925" cy="1158875"/>
          </a:xfrm>
          <a:prstGeom prst="rect">
            <a:avLst/>
          </a:prstGeom>
        </p:spPr>
      </p:pic>
      <p:pic>
        <p:nvPicPr>
          <p:cNvPr id="9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211710"/>
            <a:ext cx="3336925" cy="1158875"/>
          </a:xfrm>
          <a:prstGeom prst="rect">
            <a:avLst/>
          </a:prstGeom>
        </p:spPr>
      </p:pic>
      <p:pic>
        <p:nvPicPr>
          <p:cNvPr id="10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2" y="3507854"/>
            <a:ext cx="3336925" cy="1158875"/>
          </a:xfrm>
          <a:prstGeom prst="rect">
            <a:avLst/>
          </a:prstGeom>
        </p:spPr>
      </p:pic>
      <p:sp>
        <p:nvSpPr>
          <p:cNvPr id="11" name="Multiply 10"/>
          <p:cNvSpPr/>
          <p:nvPr/>
        </p:nvSpPr>
        <p:spPr>
          <a:xfrm>
            <a:off x="5868144" y="2600870"/>
            <a:ext cx="331626" cy="294779"/>
          </a:xfrm>
          <a:prstGeom prst="mathMultiply">
            <a:avLst>
              <a:gd name="adj1" fmla="val 108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ight Arrow 12"/>
          <p:cNvSpPr/>
          <p:nvPr/>
        </p:nvSpPr>
        <p:spPr>
          <a:xfrm>
            <a:off x="6804248" y="3867894"/>
            <a:ext cx="1008112" cy="14036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881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2-Dimensional Coordinates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5040238" cy="3384649"/>
          </a:xfrm>
        </p:spPr>
        <p:txBody>
          <a:bodyPr>
            <a:normAutofit fontScale="55000" lnSpcReduction="20000"/>
          </a:bodyPr>
          <a:lstStyle/>
          <a:p>
            <a:r>
              <a:rPr lang="en-AU" dirty="0" smtClean="0"/>
              <a:t>2-Dimensions use </a:t>
            </a:r>
            <a:r>
              <a:rPr lang="en-AU" dirty="0" smtClean="0">
                <a:solidFill>
                  <a:srgbClr val="00B0F0"/>
                </a:solidFill>
              </a:rPr>
              <a:t>Cartesian Coordinates </a:t>
            </a:r>
            <a:r>
              <a:rPr lang="en-AU" dirty="0" smtClean="0"/>
              <a:t>on a plane known as the Cartesian Plane or the Number Plane 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Comprised of two axes at right-angles to one another</a:t>
            </a:r>
          </a:p>
          <a:p>
            <a:pPr lvl="1"/>
            <a:r>
              <a:rPr lang="en-AU" dirty="0" smtClean="0"/>
              <a:t>X-axis and Y-axis</a:t>
            </a:r>
          </a:p>
          <a:p>
            <a:pPr lvl="1"/>
            <a:r>
              <a:rPr lang="en-AU" dirty="0" smtClean="0"/>
              <a:t>A location at 0,0 is called the Origin</a:t>
            </a:r>
            <a:endParaRPr lang="en-AU" dirty="0"/>
          </a:p>
          <a:p>
            <a:pPr lvl="1"/>
            <a:endParaRPr lang="en-AU" dirty="0" smtClean="0"/>
          </a:p>
          <a:p>
            <a:r>
              <a:rPr lang="en-AU" dirty="0" smtClean="0"/>
              <a:t>A 2-D </a:t>
            </a:r>
            <a:r>
              <a:rPr lang="en-AU" dirty="0" smtClean="0">
                <a:solidFill>
                  <a:srgbClr val="00B0F0"/>
                </a:solidFill>
              </a:rPr>
              <a:t>Point</a:t>
            </a:r>
            <a:r>
              <a:rPr lang="en-AU" dirty="0" smtClean="0"/>
              <a:t> represents a </a:t>
            </a:r>
            <a:br>
              <a:rPr lang="en-AU" dirty="0" smtClean="0"/>
            </a:br>
            <a:r>
              <a:rPr lang="en-AU" dirty="0" smtClean="0"/>
              <a:t>location on the X,Y plane</a:t>
            </a:r>
          </a:p>
          <a:p>
            <a:pPr lvl="1"/>
            <a:r>
              <a:rPr lang="en-AU" dirty="0" smtClean="0"/>
              <a:t>Uses 2 coordinates, X and Y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A </a:t>
            </a:r>
            <a:r>
              <a:rPr lang="en-AU" dirty="0" smtClean="0">
                <a:solidFill>
                  <a:srgbClr val="00B0F0"/>
                </a:solidFill>
              </a:rPr>
              <a:t>Vector</a:t>
            </a:r>
            <a:r>
              <a:rPr lang="en-AU" dirty="0" smtClean="0"/>
              <a:t> represents a direction </a:t>
            </a:r>
            <a:br>
              <a:rPr lang="en-AU" dirty="0" smtClean="0"/>
            </a:br>
            <a:r>
              <a:rPr lang="en-AU" dirty="0" smtClean="0"/>
              <a:t>from the Origin in the 2 axis</a:t>
            </a:r>
          </a:p>
          <a:p>
            <a:pPr lvl="1"/>
            <a:r>
              <a:rPr lang="en-AU" dirty="0" smtClean="0"/>
              <a:t>Uses 2 coordinates, X and Y, </a:t>
            </a:r>
            <a:br>
              <a:rPr lang="en-AU" dirty="0" smtClean="0"/>
            </a:br>
            <a:r>
              <a:rPr lang="en-AU" dirty="0" smtClean="0"/>
              <a:t>that represents offsets in each axis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395187"/>
            <a:ext cx="3240360" cy="30008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68767" y="3507854"/>
                <a:ext cx="1072793" cy="617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767" y="3507854"/>
                <a:ext cx="1072793" cy="6176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68767" y="2674225"/>
                <a:ext cx="1068947" cy="617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767" y="2674225"/>
                <a:ext cx="1068947" cy="6176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ultiply 7"/>
          <p:cNvSpPr/>
          <p:nvPr/>
        </p:nvSpPr>
        <p:spPr>
          <a:xfrm>
            <a:off x="6228184" y="1923678"/>
            <a:ext cx="331626" cy="294779"/>
          </a:xfrm>
          <a:prstGeom prst="mathMultiply">
            <a:avLst>
              <a:gd name="adj1" fmla="val 108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Multiply 8"/>
          <p:cNvSpPr/>
          <p:nvPr/>
        </p:nvSpPr>
        <p:spPr>
          <a:xfrm>
            <a:off x="7452320" y="3830680"/>
            <a:ext cx="331626" cy="294779"/>
          </a:xfrm>
          <a:prstGeom prst="mathMultiply">
            <a:avLst>
              <a:gd name="adj1" fmla="val 108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ight Arrow 9"/>
          <p:cNvSpPr/>
          <p:nvPr/>
        </p:nvSpPr>
        <p:spPr>
          <a:xfrm rot="19046905">
            <a:off x="6948264" y="2604040"/>
            <a:ext cx="1008112" cy="14036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62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2-Dimensional Coordinates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395187"/>
            <a:ext cx="3240360" cy="3000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95187"/>
            <a:ext cx="3240360" cy="3000826"/>
          </a:xfrm>
          <a:prstGeom prst="rect">
            <a:avLst/>
          </a:prstGeom>
        </p:spPr>
      </p:pic>
      <p:sp>
        <p:nvSpPr>
          <p:cNvPr id="7" name="Multiply 6"/>
          <p:cNvSpPr/>
          <p:nvPr/>
        </p:nvSpPr>
        <p:spPr>
          <a:xfrm>
            <a:off x="1259632" y="2139702"/>
            <a:ext cx="331626" cy="294779"/>
          </a:xfrm>
          <a:prstGeom prst="mathMultiply">
            <a:avLst>
              <a:gd name="adj1" fmla="val 108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Multiply 7"/>
          <p:cNvSpPr/>
          <p:nvPr/>
        </p:nvSpPr>
        <p:spPr>
          <a:xfrm>
            <a:off x="2872222" y="2499742"/>
            <a:ext cx="331626" cy="294779"/>
          </a:xfrm>
          <a:prstGeom prst="mathMultiply">
            <a:avLst>
              <a:gd name="adj1" fmla="val 108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ight Arrow 8"/>
          <p:cNvSpPr/>
          <p:nvPr/>
        </p:nvSpPr>
        <p:spPr>
          <a:xfrm rot="20660842">
            <a:off x="6228427" y="2780525"/>
            <a:ext cx="1008112" cy="14036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ight Arrow 9"/>
          <p:cNvSpPr/>
          <p:nvPr/>
        </p:nvSpPr>
        <p:spPr>
          <a:xfrm rot="6406119">
            <a:off x="5439815" y="3493426"/>
            <a:ext cx="1229956" cy="15290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3131840" y="235572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7, 3</a:t>
            </a:r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1502560" y="191775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-7, 6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7068743" y="234728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8, 2.5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4872803" y="356987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-3.1, -10.1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7838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3-Dimensional Coordinates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5360053" cy="3384550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3-D space is similar to 2-D space but with the addition of another axis</a:t>
            </a:r>
          </a:p>
          <a:p>
            <a:pPr lvl="1"/>
            <a:r>
              <a:rPr lang="en-AU" dirty="0" smtClean="0"/>
              <a:t>The Z-axis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In 3-D Cartesian space the Z-axis is perpendicular to the X and Y axes</a:t>
            </a:r>
          </a:p>
          <a:p>
            <a:pPr lvl="1"/>
            <a:endParaRPr lang="en-AU" dirty="0"/>
          </a:p>
          <a:p>
            <a:r>
              <a:rPr lang="en-AU" dirty="0" smtClean="0">
                <a:solidFill>
                  <a:srgbClr val="00B0F0"/>
                </a:solidFill>
              </a:rPr>
              <a:t>Points</a:t>
            </a:r>
            <a:r>
              <a:rPr lang="en-AU" dirty="0" smtClean="0"/>
              <a:t> in 3-D space have 3 </a:t>
            </a:r>
            <a:br>
              <a:rPr lang="en-AU" dirty="0" smtClean="0"/>
            </a:br>
            <a:r>
              <a:rPr lang="en-AU" dirty="0" smtClean="0"/>
              <a:t>coordinates, X, Y and Z</a:t>
            </a:r>
          </a:p>
          <a:p>
            <a:pPr lvl="1"/>
            <a:endParaRPr lang="en-AU" dirty="0"/>
          </a:p>
          <a:p>
            <a:r>
              <a:rPr lang="en-AU" dirty="0" smtClean="0">
                <a:solidFill>
                  <a:srgbClr val="00B0F0"/>
                </a:solidFill>
              </a:rPr>
              <a:t>Vectors</a:t>
            </a:r>
            <a:r>
              <a:rPr lang="en-AU" dirty="0" smtClean="0"/>
              <a:t> in 3-D space have 3 offsets from </a:t>
            </a:r>
            <a:br>
              <a:rPr lang="en-AU" dirty="0" smtClean="0"/>
            </a:br>
            <a:r>
              <a:rPr lang="en-AU" dirty="0" smtClean="0"/>
              <a:t>the origin in each axis, X, Y and Z</a:t>
            </a:r>
            <a:endParaRPr lang="en-AU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982155"/>
            <a:ext cx="2405405" cy="1826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16223" y="3674996"/>
                <a:ext cx="1084208" cy="9128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223" y="3674996"/>
                <a:ext cx="1084208" cy="91287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20072" y="2643758"/>
                <a:ext cx="1080359" cy="9128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2643758"/>
                <a:ext cx="1080359" cy="91287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64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Points and Translation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896222" cy="2448545"/>
          </a:xfrm>
        </p:spPr>
        <p:txBody>
          <a:bodyPr>
            <a:normAutofit fontScale="55000" lnSpcReduction="20000"/>
          </a:bodyPr>
          <a:lstStyle/>
          <a:p>
            <a:r>
              <a:rPr lang="en-AU" dirty="0" smtClean="0"/>
              <a:t>The maths for Points doesn’t really change no matter how many dimensions we are using</a:t>
            </a:r>
          </a:p>
          <a:p>
            <a:pPr lvl="1"/>
            <a:r>
              <a:rPr lang="en-AU" dirty="0" smtClean="0"/>
              <a:t>A Point simply represents a location within that coordinate space</a:t>
            </a:r>
          </a:p>
          <a:p>
            <a:pPr lvl="1"/>
            <a:r>
              <a:rPr lang="en-AU" dirty="0" smtClean="0"/>
              <a:t>It has no size, scale, weight, or anything, it represents a location and that is all</a:t>
            </a:r>
          </a:p>
          <a:p>
            <a:pPr lvl="1"/>
            <a:endParaRPr lang="en-AU" dirty="0"/>
          </a:p>
          <a:p>
            <a:r>
              <a:rPr lang="en-AU" dirty="0" smtClean="0"/>
              <a:t>However, we can </a:t>
            </a:r>
            <a:r>
              <a:rPr lang="en-AU" dirty="0" smtClean="0">
                <a:solidFill>
                  <a:srgbClr val="00B0F0"/>
                </a:solidFill>
              </a:rPr>
              <a:t>Translate</a:t>
            </a:r>
            <a:r>
              <a:rPr lang="en-AU" dirty="0" smtClean="0"/>
              <a:t> a Point by a Vector</a:t>
            </a:r>
          </a:p>
          <a:p>
            <a:pPr lvl="1"/>
            <a:r>
              <a:rPr lang="en-AU" dirty="0" smtClean="0"/>
              <a:t>Translation means to move something</a:t>
            </a:r>
          </a:p>
          <a:p>
            <a:pPr lvl="1"/>
            <a:r>
              <a:rPr lang="en-AU" dirty="0" smtClean="0"/>
              <a:t>We just combine the Point </a:t>
            </a:r>
            <a:r>
              <a:rPr lang="en-AU" i="1" dirty="0" smtClean="0"/>
              <a:t>P’s</a:t>
            </a:r>
            <a:r>
              <a:rPr lang="en-AU" dirty="0" smtClean="0"/>
              <a:t> coordinates with the Vector </a:t>
            </a:r>
            <a:r>
              <a:rPr lang="en-AU" i="1" dirty="0" smtClean="0"/>
              <a:t>V’s</a:t>
            </a:r>
            <a:r>
              <a:rPr lang="en-AU" dirty="0" smtClean="0"/>
              <a:t> coordinates to find a new Point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388" y="1063228"/>
            <a:ext cx="3495076" cy="3236713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266453">
            <a:off x="5868838" y="2281484"/>
            <a:ext cx="1807969" cy="148485"/>
          </a:xfrm>
          <a:prstGeom prst="rightArrow">
            <a:avLst/>
          </a:prstGeom>
          <a:solidFill>
            <a:schemeClr val="accent3">
              <a:alpha val="47000"/>
            </a:schemeClr>
          </a:solidFill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Multiply 6"/>
          <p:cNvSpPr/>
          <p:nvPr/>
        </p:nvSpPr>
        <p:spPr>
          <a:xfrm>
            <a:off x="7596336" y="2280344"/>
            <a:ext cx="331626" cy="294779"/>
          </a:xfrm>
          <a:prstGeom prst="mathMultiply">
            <a:avLst>
              <a:gd name="adj1" fmla="val 108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Multiply 4"/>
          <p:cNvSpPr/>
          <p:nvPr/>
        </p:nvSpPr>
        <p:spPr>
          <a:xfrm>
            <a:off x="5724128" y="2132955"/>
            <a:ext cx="331626" cy="294779"/>
          </a:xfrm>
          <a:prstGeom prst="mathMultiply">
            <a:avLst>
              <a:gd name="adj1" fmla="val 108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259632" y="3422327"/>
                <a:ext cx="12266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422327"/>
                <a:ext cx="1226618" cy="276999"/>
              </a:xfrm>
              <a:prstGeom prst="rect">
                <a:avLst/>
              </a:prstGeom>
              <a:blipFill>
                <a:blip r:embed="rId3"/>
                <a:stretch>
                  <a:fillRect l="-6965" r="-99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20100" y="1786470"/>
                <a:ext cx="9880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A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dirty="0" smtClean="0"/>
                  <a:t>= -7, 4</a:t>
                </a:r>
                <a:endParaRPr lang="en-A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100" y="1786470"/>
                <a:ext cx="988027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r="-4938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 rot="266453">
            <a:off x="6775857" y="2821406"/>
            <a:ext cx="1807969" cy="14848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392078" y="2007424"/>
                <a:ext cx="922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A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dirty="0" smtClean="0"/>
                  <a:t>= 8, 3</a:t>
                </a:r>
                <a:endParaRPr lang="en-A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078" y="2007424"/>
                <a:ext cx="922817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r="-4636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H="1" flipV="1">
            <a:off x="7236296" y="2499743"/>
            <a:ext cx="216024" cy="251889"/>
          </a:xfrm>
          <a:prstGeom prst="straightConnector1">
            <a:avLst/>
          </a:prstGeom>
          <a:ln w="317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226265" y="3126508"/>
                <a:ext cx="1089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AU" dirty="0" smtClean="0"/>
                  <a:t> = 15, -1</a:t>
                </a:r>
                <a:endParaRPr lang="en-A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265" y="3126508"/>
                <a:ext cx="1089657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0000" r="-4469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259632" y="3732671"/>
                <a:ext cx="32097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sSub>
                        <m:sSub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𝑉𝑥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732671"/>
                <a:ext cx="3209725" cy="276999"/>
              </a:xfrm>
              <a:prstGeom prst="rect">
                <a:avLst/>
              </a:prstGeom>
              <a:blipFill>
                <a:blip r:embed="rId7"/>
                <a:stretch>
                  <a:fillRect l="-2662" t="-2174" r="-95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259632" y="4043015"/>
                <a:ext cx="29997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)=(−7+15,4+−1)</m:t>
                      </m:r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043015"/>
                <a:ext cx="2999732" cy="276999"/>
              </a:xfrm>
              <a:prstGeom prst="rect">
                <a:avLst/>
              </a:prstGeom>
              <a:blipFill>
                <a:blip r:embed="rId8"/>
                <a:stretch>
                  <a:fillRect l="-2846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1259632" y="4353358"/>
                <a:ext cx="16195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)=(8,3)</m:t>
                      </m:r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353358"/>
                <a:ext cx="1619546" cy="276999"/>
              </a:xfrm>
              <a:prstGeom prst="rect">
                <a:avLst/>
              </a:prstGeom>
              <a:blipFill>
                <a:blip r:embed="rId9"/>
                <a:stretch>
                  <a:fillRect l="-5283" t="-2174" r="-339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rved Down Arrow 17"/>
          <p:cNvSpPr/>
          <p:nvPr/>
        </p:nvSpPr>
        <p:spPr>
          <a:xfrm rot="529688">
            <a:off x="5849472" y="1525321"/>
            <a:ext cx="2304256" cy="36368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69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Points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23850" y="1203325"/>
                <a:ext cx="4848130" cy="172846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AU" dirty="0" smtClean="0"/>
                  <a:t>We can also find the difference between two Points</a:t>
                </a:r>
              </a:p>
              <a:p>
                <a:pPr lvl="1"/>
                <a:r>
                  <a:rPr lang="en-AU" dirty="0" smtClean="0"/>
                  <a:t>The difference would be a Vector that we could combine with one Point to translate it to the other Point</a:t>
                </a:r>
              </a:p>
              <a:p>
                <a:pPr lvl="1"/>
                <a:r>
                  <a:rPr lang="en-AU" dirty="0" smtClean="0"/>
                  <a:t>To find the Vector that would translate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AU" dirty="0" smtClean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dirty="0" smtClean="0"/>
                  <a:t> we simply subtract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AU" dirty="0" smtClean="0"/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23850" y="1203325"/>
                <a:ext cx="4848130" cy="1728465"/>
              </a:xfrm>
              <a:blipFill rotWithShape="0">
                <a:blip r:embed="rId2"/>
                <a:stretch>
                  <a:fillRect l="-1132" t="-4930" r="-377" b="-45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57291" y="3003798"/>
                <a:ext cx="12266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291" y="3003798"/>
                <a:ext cx="122661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980" r="-1990" b="-1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257291" y="3435846"/>
                <a:ext cx="32971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291" y="3435846"/>
                <a:ext cx="329718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109" t="-4444" r="-2033" b="-3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257291" y="3867894"/>
                <a:ext cx="25646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AU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−−7,</m:t>
                      </m:r>
                      <m:r>
                        <a:rPr lang="en-AU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3−4)</m:t>
                      </m:r>
                    </m:oMath>
                  </m:oMathPara>
                </a14:m>
                <a:endParaRPr lang="en-AU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291" y="3867894"/>
                <a:ext cx="256467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663" t="-2174" r="-2850" b="-326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257291" y="4299941"/>
                <a:ext cx="1885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AU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5,</m:t>
                      </m:r>
                      <m:r>
                        <a:rPr lang="en-AU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AU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291" y="4299941"/>
                <a:ext cx="1885003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265" t="-2174" r="-4207" b="-326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388" y="1063228"/>
            <a:ext cx="3495076" cy="3236713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 rot="266453">
            <a:off x="5868838" y="2281484"/>
            <a:ext cx="1807969" cy="148485"/>
          </a:xfrm>
          <a:prstGeom prst="rightArrow">
            <a:avLst/>
          </a:prstGeom>
          <a:solidFill>
            <a:schemeClr val="accent3">
              <a:alpha val="47000"/>
            </a:schemeClr>
          </a:solidFill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Multiply 15"/>
          <p:cNvSpPr/>
          <p:nvPr/>
        </p:nvSpPr>
        <p:spPr>
          <a:xfrm>
            <a:off x="7596336" y="2280344"/>
            <a:ext cx="331626" cy="294779"/>
          </a:xfrm>
          <a:prstGeom prst="mathMultiply">
            <a:avLst>
              <a:gd name="adj1" fmla="val 108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Multiply 16"/>
          <p:cNvSpPr/>
          <p:nvPr/>
        </p:nvSpPr>
        <p:spPr>
          <a:xfrm>
            <a:off x="5724128" y="2132955"/>
            <a:ext cx="331626" cy="294779"/>
          </a:xfrm>
          <a:prstGeom prst="mathMultiply">
            <a:avLst>
              <a:gd name="adj1" fmla="val 108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420100" y="1786470"/>
                <a:ext cx="9880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A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dirty="0" smtClean="0"/>
                  <a:t>= -7, 4</a:t>
                </a:r>
                <a:endParaRPr lang="en-AU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100" y="1786470"/>
                <a:ext cx="988027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8197" r="-4938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18"/>
          <p:cNvSpPr/>
          <p:nvPr/>
        </p:nvSpPr>
        <p:spPr>
          <a:xfrm rot="266453">
            <a:off x="6775857" y="2821406"/>
            <a:ext cx="1807969" cy="14848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392078" y="2007424"/>
                <a:ext cx="922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A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dirty="0" smtClean="0"/>
                  <a:t>= 8, 3</a:t>
                </a:r>
                <a:endParaRPr lang="en-A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078" y="2007424"/>
                <a:ext cx="922817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8197" r="-4636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7226265" y="2499743"/>
            <a:ext cx="165813" cy="251889"/>
          </a:xfrm>
          <a:prstGeom prst="straightConnector1">
            <a:avLst/>
          </a:prstGeom>
          <a:ln w="317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226265" y="3126508"/>
                <a:ext cx="10367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AU" dirty="0" smtClean="0"/>
                  <a:t>= 15, -1</a:t>
                </a:r>
                <a:endParaRPr lang="en-AU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265" y="3126508"/>
                <a:ext cx="1036759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10000" r="-4706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87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Matrix Transformations&amp;quot;&quot;/&gt;&lt;property id=&quot;20307&quot; value=&quot;263&quot;/&gt;&lt;/object&gt;&lt;object type=&quot;3&quot; unique_id=&quot;10004&quot;&gt;&lt;property id=&quot;20148&quot; value=&quot;5&quot;/&gt;&lt;property id=&quot;20300&quot; value=&quot;Slide 2 - &amp;quot;Contents&amp;quot;&quot;/&gt;&lt;property id=&quot;20307&quot; value=&quot;265&quot;/&gt;&lt;/object&gt;&lt;object type=&quot;3&quot; unique_id=&quot;10009&quot;&gt;&lt;property id=&quot;20148&quot; value=&quot;5&quot;/&gt;&lt;property id=&quot;20300&quot; value=&quot;Slide 54 - &amp;quot;Summary&amp;quot;&quot;/&gt;&lt;property id=&quot;20307&quot; value=&quot;270&quot;/&gt;&lt;/object&gt;&lt;object type=&quot;3&quot; unique_id=&quot;10010&quot;&gt;&lt;property id=&quot;20148&quot; value=&quot;5&quot;/&gt;&lt;property id=&quot;20300&quot; value=&quot;Slide 55 - &amp;quot;References&amp;quot;&quot;/&gt;&lt;property id=&quot;20307&quot; value=&quot;271&quot;/&gt;&lt;/object&gt;&lt;object type=&quot;3&quot; unique_id=&quot;10709&quot;&gt;&lt;property id=&quot;20148&quot; value=&quot;5&quot;/&gt;&lt;property id=&quot;20300&quot; value=&quot;Slide 3 - &amp;quot;What is a matrix transformation?&amp;quot;&quot;/&gt;&lt;property id=&quot;20307&quot; value=&quot;273&quot;/&gt;&lt;/object&gt;&lt;object type=&quot;3&quot; unique_id=&quot;10710&quot;&gt;&lt;property id=&quot;20148&quot; value=&quot;5&quot;/&gt;&lt;property id=&quot;20300&quot; value=&quot;Slide 4 - &amp;quot;Coordinate spaces&amp;quot;&quot;/&gt;&lt;property id=&quot;20307&quot; value=&quot;274&quot;/&gt;&lt;/object&gt;&lt;object type=&quot;3&quot; unique_id=&quot;10711&quot;&gt;&lt;property id=&quot;20148&quot; value=&quot;5&quot;/&gt;&lt;property id=&quot;20300&quot; value=&quot;Slide 5&quot;/&gt;&lt;property id=&quot;20307&quot; value=&quot;275&quot;/&gt;&lt;/object&gt;&lt;object type=&quot;3&quot; unique_id=&quot;10712&quot;&gt;&lt;property id=&quot;20148&quot; value=&quot;5&quot;/&gt;&lt;property id=&quot;20300&quot; value=&quot;Slide 6&quot;/&gt;&lt;property id=&quot;20307&quot; value=&quot;276&quot;/&gt;&lt;/object&gt;&lt;object type=&quot;3&quot; unique_id=&quot;10713&quot;&gt;&lt;property id=&quot;20148&quot; value=&quot;5&quot;/&gt;&lt;property id=&quot;20300&quot; value=&quot;Slide 7&quot;/&gt;&lt;property id=&quot;20307&quot; value=&quot;277&quot;/&gt;&lt;/object&gt;&lt;object type=&quot;3&quot; unique_id=&quot;10714&quot;&gt;&lt;property id=&quot;20148&quot; value=&quot;5&quot;/&gt;&lt;property id=&quot;20300&quot; value=&quot;Slide 8&quot;/&gt;&lt;property id=&quot;20307&quot; value=&quot;278&quot;/&gt;&lt;/object&gt;&lt;object type=&quot;3&quot; unique_id=&quot;10715&quot;&gt;&lt;property id=&quot;20148&quot; value=&quot;5&quot;/&gt;&lt;property id=&quot;20300&quot; value=&quot;Slide 9&quot;/&gt;&lt;property id=&quot;20307&quot; value=&quot;279&quot;/&gt;&lt;/object&gt;&lt;object type=&quot;3&quot; unique_id=&quot;10716&quot;&gt;&lt;property id=&quot;20148&quot; value=&quot;5&quot;/&gt;&lt;property id=&quot;20300&quot; value=&quot;Slide 10 - &amp;quot;What does this have to do with matrices?&amp;quot;&quot;/&gt;&lt;property id=&quot;20307&quot; value=&quot;280&quot;/&gt;&lt;/object&gt;&lt;object type=&quot;3&quot; unique_id=&quot;10717&quot;&gt;&lt;property id=&quot;20148&quot; value=&quot;5&quot;/&gt;&lt;property id=&quot;20300&quot; value=&quot;Slide 11 - &amp;quot;Review of matrix multiplication&amp;quot;&quot;/&gt;&lt;property id=&quot;20307&quot; value=&quot;281&quot;/&gt;&lt;/object&gt;&lt;object type=&quot;3&quot; unique_id=&quot;10718&quot;&gt;&lt;property id=&quot;20148&quot; value=&quot;5&quot;/&gt;&lt;property id=&quot;20300&quot; value=&quot;Slide 12 - &amp;quot;Structure of a Transformation Matrix&amp;quot;&quot;/&gt;&lt;property id=&quot;20307&quot; value=&quot;282&quot;/&gt;&lt;/object&gt;&lt;object type=&quot;3&quot; unique_id=&quot;10719&quot;&gt;&lt;property id=&quot;20148&quot; value=&quot;5&quot;/&gt;&lt;property id=&quot;20300&quot; value=&quot;Slide 13 - &amp;quot;Structure of a Transformation Matrix&amp;quot;&quot;/&gt;&lt;property id=&quot;20307&quot; value=&quot;283&quot;/&gt;&lt;/object&gt;&lt;object type=&quot;3&quot; unique_id=&quot;10720&quot;&gt;&lt;property id=&quot;20148&quot; value=&quot;5&quot;/&gt;&lt;property id=&quot;20300&quot; value=&quot;Slide 14 - &amp;quot;How a transformation works?&amp;quot;&quot;/&gt;&lt;property id=&quot;20307&quot; value=&quot;284&quot;/&gt;&lt;/object&gt;&lt;object type=&quot;3&quot; unique_id=&quot;10721&quot;&gt;&lt;property id=&quot;20148&quot; value=&quot;5&quot;/&gt;&lt;property id=&quot;20300&quot; value=&quot;Slide 15&quot;/&gt;&lt;property id=&quot;20307&quot; value=&quot;285&quot;/&gt;&lt;/object&gt;&lt;object type=&quot;3&quot; unique_id=&quot;10722&quot;&gt;&lt;property id=&quot;20148&quot; value=&quot;5&quot;/&gt;&lt;property id=&quot;20300&quot; value=&quot;Slide 16&quot;/&gt;&lt;property id=&quot;20307&quot; value=&quot;286&quot;/&gt;&lt;/object&gt;&lt;object type=&quot;3&quot; unique_id=&quot;10723&quot;&gt;&lt;property id=&quot;20148&quot; value=&quot;5&quot;/&gt;&lt;property id=&quot;20300&quot; value=&quot;Slide 17 - &amp;quot;Translation&amp;quot;&quot;/&gt;&lt;property id=&quot;20307&quot; value=&quot;287&quot;/&gt;&lt;/object&gt;&lt;object type=&quot;3&quot; unique_id=&quot;10724&quot;&gt;&lt;property id=&quot;20148&quot; value=&quot;5&quot;/&gt;&lt;property id=&quot;20300&quot; value=&quot;Slide 18 - &amp;quot;Translation&amp;quot;&quot;/&gt;&lt;property id=&quot;20307&quot; value=&quot;288&quot;/&gt;&lt;/object&gt;&lt;object type=&quot;3&quot; unique_id=&quot;10725&quot;&gt;&lt;property id=&quot;20148&quot; value=&quot;5&quot;/&gt;&lt;property id=&quot;20300&quot; value=&quot;Slide 19&quot;/&gt;&lt;property id=&quot;20307&quot; value=&quot;289&quot;/&gt;&lt;/object&gt;&lt;object type=&quot;3&quot; unique_id=&quot;10726&quot;&gt;&lt;property id=&quot;20148&quot; value=&quot;5&quot;/&gt;&lt;property id=&quot;20300&quot; value=&quot;Slide 20&quot;/&gt;&lt;property id=&quot;20307&quot; value=&quot;290&quot;/&gt;&lt;/object&gt;&lt;object type=&quot;3&quot; unique_id=&quot;10727&quot;&gt;&lt;property id=&quot;20148&quot; value=&quot;5&quot;/&gt;&lt;property id=&quot;20300&quot; value=&quot;Slide 21 - &amp;quot;Rotations&amp;quot;&quot;/&gt;&lt;property id=&quot;20307&quot; value=&quot;291&quot;/&gt;&lt;/object&gt;&lt;object type=&quot;3&quot; unique_id=&quot;10728&quot;&gt;&lt;property id=&quot;20148&quot; value=&quot;5&quot;/&gt;&lt;property id=&quot;20300&quot; value=&quot;Slide 22&quot;/&gt;&lt;property id=&quot;20307&quot; value=&quot;292&quot;/&gt;&lt;/object&gt;&lt;object type=&quot;3&quot; unique_id=&quot;10729&quot;&gt;&lt;property id=&quot;20148&quot; value=&quot;5&quot;/&gt;&lt;property id=&quot;20300&quot; value=&quot;Slide 23&quot;/&gt;&lt;property id=&quot;20307&quot; value=&quot;293&quot;/&gt;&lt;/object&gt;&lt;object type=&quot;3&quot; unique_id=&quot;10730&quot;&gt;&lt;property id=&quot;20148&quot; value=&quot;5&quot;/&gt;&lt;property id=&quot;20300&quot; value=&quot;Slide 24&quot;/&gt;&lt;property id=&quot;20307&quot; value=&quot;294&quot;/&gt;&lt;/object&gt;&lt;object type=&quot;3&quot; unique_id=&quot;10731&quot;&gt;&lt;property id=&quot;20148&quot; value=&quot;5&quot;/&gt;&lt;property id=&quot;20300&quot; value=&quot;Slide 25&quot;/&gt;&lt;property id=&quot;20307&quot; value=&quot;295&quot;/&gt;&lt;/object&gt;&lt;object type=&quot;3&quot; unique_id=&quot;10732&quot;&gt;&lt;property id=&quot;20148&quot; value=&quot;5&quot;/&gt;&lt;property id=&quot;20300&quot; value=&quot;Slide 26 - &amp;quot;Rotation&amp;quot;&quot;/&gt;&lt;property id=&quot;20307&quot; value=&quot;296&quot;/&gt;&lt;/object&gt;&lt;object type=&quot;3&quot; unique_id=&quot;10733&quot;&gt;&lt;property id=&quot;20148&quot; value=&quot;5&quot;/&gt;&lt;property id=&quot;20300&quot; value=&quot;Slide 27 - &amp;quot;Rotation&amp;quot;&quot;/&gt;&lt;property id=&quot;20307&quot; value=&quot;297&quot;/&gt;&lt;/object&gt;&lt;object type=&quot;3&quot; unique_id=&quot;10734&quot;&gt;&lt;property id=&quot;20148&quot; value=&quot;5&quot;/&gt;&lt;property id=&quot;20300&quot; value=&quot;Slide 28&quot;/&gt;&lt;property id=&quot;20307&quot; value=&quot;298&quot;/&gt;&lt;/object&gt;&lt;object type=&quot;3&quot; unique_id=&quot;10735&quot;&gt;&lt;property id=&quot;20148&quot; value=&quot;5&quot;/&gt;&lt;property id=&quot;20300&quot; value=&quot;Slide 29&quot;/&gt;&lt;property id=&quot;20307&quot; value=&quot;299&quot;/&gt;&lt;/object&gt;&lt;object type=&quot;3&quot; unique_id=&quot;10736&quot;&gt;&lt;property id=&quot;20148&quot; value=&quot;5&quot;/&gt;&lt;property id=&quot;20300&quot; value=&quot;Slide 30 - &amp;quot;Rotation&amp;quot;&quot;/&gt;&lt;property id=&quot;20307&quot; value=&quot;300&quot;/&gt;&lt;/object&gt;&lt;object type=&quot;3&quot; unique_id=&quot;10737&quot;&gt;&lt;property id=&quot;20148&quot; value=&quot;5&quot;/&gt;&lt;property id=&quot;20300&quot; value=&quot;Slide 31 - &amp;quot;Rotation&amp;quot;&quot;/&gt;&lt;property id=&quot;20307&quot; value=&quot;301&quot;/&gt;&lt;/object&gt;&lt;object type=&quot;3&quot; unique_id=&quot;10738&quot;&gt;&lt;property id=&quot;20148&quot; value=&quot;5&quot;/&gt;&lt;property id=&quot;20300&quot; value=&quot;Slide 32 - &amp;quot;Rotation&amp;quot;&quot;/&gt;&lt;property id=&quot;20307&quot; value=&quot;302&quot;/&gt;&lt;/object&gt;&lt;object type=&quot;3&quot; unique_id=&quot;10739&quot;&gt;&lt;property id=&quot;20148&quot; value=&quot;5&quot;/&gt;&lt;property id=&quot;20300&quot; value=&quot;Slide 33 - &amp;quot;Rotation&amp;quot;&quot;/&gt;&lt;property id=&quot;20307&quot; value=&quot;303&quot;/&gt;&lt;/object&gt;&lt;object type=&quot;3&quot; unique_id=&quot;10740&quot;&gt;&lt;property id=&quot;20148&quot; value=&quot;5&quot;/&gt;&lt;property id=&quot;20300&quot; value=&quot;Slide 34 - &amp;quot;Rotation&amp;quot;&quot;/&gt;&lt;property id=&quot;20307&quot; value=&quot;304&quot;/&gt;&lt;/object&gt;&lt;object type=&quot;3&quot; unique_id=&quot;10741&quot;&gt;&lt;property id=&quot;20148&quot; value=&quot;5&quot;/&gt;&lt;property id=&quot;20300&quot; value=&quot;Slide 35 - &amp;quot;Rotation&amp;quot;&quot;/&gt;&lt;property id=&quot;20307&quot; value=&quot;305&quot;/&gt;&lt;/object&gt;&lt;object type=&quot;3&quot; unique_id=&quot;10742&quot;&gt;&lt;property id=&quot;20148&quot; value=&quot;5&quot;/&gt;&lt;property id=&quot;20300&quot; value=&quot;Slide 36 - &amp;quot;Rotation&amp;quot;&quot;/&gt;&lt;property id=&quot;20307&quot; value=&quot;306&quot;/&gt;&lt;/object&gt;&lt;object type=&quot;3&quot; unique_id=&quot;10743&quot;&gt;&lt;property id=&quot;20148&quot; value=&quot;5&quot;/&gt;&lt;property id=&quot;20300&quot; value=&quot;Slide 37 - &amp;quot;Rotation&amp;quot;&quot;/&gt;&lt;property id=&quot;20307&quot; value=&quot;307&quot;/&gt;&lt;/object&gt;&lt;object type=&quot;3&quot; unique_id=&quot;10744&quot;&gt;&lt;property id=&quot;20148&quot; value=&quot;5&quot;/&gt;&lt;property id=&quot;20300&quot; value=&quot;Slide 38 - &amp;quot;Rotation&amp;quot;&quot;/&gt;&lt;property id=&quot;20307&quot; value=&quot;308&quot;/&gt;&lt;/object&gt;&lt;object type=&quot;3&quot; unique_id=&quot;10745&quot;&gt;&lt;property id=&quot;20148&quot; value=&quot;5&quot;/&gt;&lt;property id=&quot;20300&quot; value=&quot;Slide 39 - &amp;quot;Rotation&amp;quot;&quot;/&gt;&lt;property id=&quot;20307&quot; value=&quot;309&quot;/&gt;&lt;/object&gt;&lt;object type=&quot;3&quot; unique_id=&quot;10746&quot;&gt;&lt;property id=&quot;20148&quot; value=&quot;5&quot;/&gt;&lt;property id=&quot;20300&quot; value=&quot;Slide 40 - &amp;quot;Scale&amp;quot;&quot;/&gt;&lt;property id=&quot;20307&quot; value=&quot;310&quot;/&gt;&lt;/object&gt;&lt;object type=&quot;3&quot; unique_id=&quot;10747&quot;&gt;&lt;property id=&quot;20148&quot; value=&quot;5&quot;/&gt;&lt;property id=&quot;20300&quot; value=&quot;Slide 41&quot;/&gt;&lt;property id=&quot;20307&quot; value=&quot;311&quot;/&gt;&lt;/object&gt;&lt;object type=&quot;3&quot; unique_id=&quot;10748&quot;&gt;&lt;property id=&quot;20148&quot; value=&quot;5&quot;/&gt;&lt;property id=&quot;20300&quot; value=&quot;Slide 42&quot;/&gt;&lt;property id=&quot;20307&quot; value=&quot;312&quot;/&gt;&lt;/object&gt;&lt;object type=&quot;3&quot; unique_id=&quot;10749&quot;&gt;&lt;property id=&quot;20148&quot; value=&quot;5&quot;/&gt;&lt;property id=&quot;20300&quot; value=&quot;Slide 43 - &amp;quot;Scale&amp;quot;&quot;/&gt;&lt;property id=&quot;20307&quot; value=&quot;313&quot;/&gt;&lt;/object&gt;&lt;object type=&quot;3&quot; unique_id=&quot;10750&quot;&gt;&lt;property id=&quot;20148&quot; value=&quot;5&quot;/&gt;&lt;property id=&quot;20300&quot; value=&quot;Slide 44 - &amp;quot;Scale&amp;quot;&quot;/&gt;&lt;property id=&quot;20307&quot; value=&quot;314&quot;/&gt;&lt;/object&gt;&lt;object type=&quot;3&quot; unique_id=&quot;10751&quot;&gt;&lt;property id=&quot;20148&quot; value=&quot;5&quot;/&gt;&lt;property id=&quot;20300&quot; value=&quot;Slide 45&quot;/&gt;&lt;property id=&quot;20307&quot; value=&quot;315&quot;/&gt;&lt;/object&gt;&lt;object type=&quot;3&quot; unique_id=&quot;10752&quot;&gt;&lt;property id=&quot;20148&quot; value=&quot;5&quot;/&gt;&lt;property id=&quot;20300&quot; value=&quot;Slide 46&quot;/&gt;&lt;property id=&quot;20307&quot; value=&quot;316&quot;/&gt;&lt;/object&gt;&lt;object type=&quot;3&quot; unique_id=&quot;10753&quot;&gt;&lt;property id=&quot;20148&quot; value=&quot;5&quot;/&gt;&lt;property id=&quot;20300&quot; value=&quot;Slide 47 - &amp;quot;Transformation Matrices are Orthogonal &amp;quot;&quot;/&gt;&lt;property id=&quot;20307&quot; value=&quot;317&quot;/&gt;&lt;/object&gt;&lt;object type=&quot;3&quot; unique_id=&quot;10754&quot;&gt;&lt;property id=&quot;20148&quot; value=&quot;5&quot;/&gt;&lt;property id=&quot;20300&quot; value=&quot;Slide 48 - &amp;quot;Concatenating Matrices&amp;quot;&quot;/&gt;&lt;property id=&quot;20307&quot; value=&quot;318&quot;/&gt;&lt;/object&gt;&lt;object type=&quot;3&quot; unique_id=&quot;10755&quot;&gt;&lt;property id=&quot;20148&quot; value=&quot;5&quot;/&gt;&lt;property id=&quot;20300&quot; value=&quot;Slide 49 - &amp;quot;Concatenating Matrices&amp;quot;&quot;/&gt;&lt;property id=&quot;20307&quot; value=&quot;319&quot;/&gt;&lt;/object&gt;&lt;object type=&quot;3&quot; unique_id=&quot;10756&quot;&gt;&lt;property id=&quot;20148&quot; value=&quot;5&quot;/&gt;&lt;property id=&quot;20300&quot; value=&quot;Slide 50 - &amp;quot;Is any of this useful, anyway?&amp;quot;&quot;/&gt;&lt;property id=&quot;20307&quot; value=&quot;320&quot;/&gt;&lt;/object&gt;&lt;object type=&quot;3&quot; unique_id=&quot;10757&quot;&gt;&lt;property id=&quot;20148&quot; value=&quot;5&quot;/&gt;&lt;property id=&quot;20300&quot; value=&quot;Slide 51 - &amp;quot;Instancing&amp;quot;&quot;/&gt;&lt;property id=&quot;20307&quot; value=&quot;321&quot;/&gt;&lt;/object&gt;&lt;object type=&quot;3&quot; unique_id=&quot;10758&quot;&gt;&lt;property id=&quot;20148&quot; value=&quot;5&quot;/&gt;&lt;property id=&quot;20300&quot; value=&quot;Slide 52 - &amp;quot;Parenting&amp;quot;&quot;/&gt;&lt;property id=&quot;20307&quot; value=&quot;322&quot;/&gt;&lt;/object&gt;&lt;object type=&quot;3&quot; unique_id=&quot;10759&quot;&gt;&lt;property id=&quot;20148&quot; value=&quot;5&quot;/&gt;&lt;property id=&quot;20300&quot; value=&quot;Slide 53 - &amp;quot;Cameras&amp;quot;&quot;/&gt;&lt;property id=&quot;20307&quot; value=&quot;323&quot;/&gt;&lt;/object&gt;&lt;/object&gt;&lt;object type=&quot;8&quot; unique_id=&quot;1002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1069</TotalTime>
  <Words>869</Words>
  <Application>Microsoft Office PowerPoint</Application>
  <PresentationFormat>On-screen Show (16:9)</PresentationFormat>
  <Paragraphs>171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Consolas</vt:lpstr>
      <vt:lpstr>Office Theme</vt:lpstr>
      <vt:lpstr>Points and Vectors</vt:lpstr>
      <vt:lpstr>Contents</vt:lpstr>
      <vt:lpstr>Points and Vectors</vt:lpstr>
      <vt:lpstr>1-Dimensional Coordinates</vt:lpstr>
      <vt:lpstr>2-Dimensional Coordinates</vt:lpstr>
      <vt:lpstr>2-Dimensional Coordinates</vt:lpstr>
      <vt:lpstr>3-Dimensional Coordinates</vt:lpstr>
      <vt:lpstr>Points and Translation</vt:lpstr>
      <vt:lpstr>Points</vt:lpstr>
      <vt:lpstr>Vectors</vt:lpstr>
      <vt:lpstr>Vector Scaling</vt:lpstr>
      <vt:lpstr>Vector Addition and Subtraction</vt:lpstr>
      <vt:lpstr>Points and Vectors in Code</vt:lpstr>
      <vt:lpstr>Summary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Richard Stern</cp:lastModifiedBy>
  <cp:revision>60</cp:revision>
  <dcterms:created xsi:type="dcterms:W3CDTF">2014-07-14T04:04:52Z</dcterms:created>
  <dcterms:modified xsi:type="dcterms:W3CDTF">2017-03-16T22:43:39Z</dcterms:modified>
</cp:coreProperties>
</file>