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0" r:id="rId4"/>
    <p:sldId id="261" r:id="rId5"/>
    <p:sldId id="263" r:id="rId6"/>
    <p:sldId id="272" r:id="rId7"/>
    <p:sldId id="262" r:id="rId8"/>
    <p:sldId id="264" r:id="rId9"/>
    <p:sldId id="270" r:id="rId10"/>
    <p:sldId id="271" r:id="rId11"/>
    <p:sldId id="285" r:id="rId12"/>
    <p:sldId id="274" r:id="rId13"/>
    <p:sldId id="286" r:id="rId14"/>
    <p:sldId id="287" r:id="rId15"/>
    <p:sldId id="275" r:id="rId16"/>
    <p:sldId id="276" r:id="rId17"/>
    <p:sldId id="277" r:id="rId18"/>
    <p:sldId id="265" r:id="rId19"/>
    <p:sldId id="278" r:id="rId20"/>
    <p:sldId id="289" r:id="rId21"/>
    <p:sldId id="268" r:id="rId22"/>
    <p:sldId id="273" r:id="rId23"/>
    <p:sldId id="279" r:id="rId24"/>
    <p:sldId id="266" r:id="rId25"/>
    <p:sldId id="290" r:id="rId26"/>
    <p:sldId id="291" r:id="rId27"/>
    <p:sldId id="292" r:id="rId28"/>
    <p:sldId id="293" r:id="rId29"/>
    <p:sldId id="294" r:id="rId30"/>
    <p:sldId id="284" r:id="rId31"/>
    <p:sldId id="258" r:id="rId32"/>
    <p:sldId id="259" r:id="rId33"/>
  </p:sldIdLst>
  <p:sldSz cx="9144000" cy="5143500" type="screen16x9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9BBB59"/>
    <a:srgbClr val="FF0D0D"/>
    <a:srgbClr val="C0504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144" y="2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03/04/2017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D1121-D736-4287-BB14-2A76EC012B8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643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u="none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b="0" i="0" u="none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5" Type="http://schemas.openxmlformats.org/officeDocument/2006/relationships/image" Target="../media/image63.png"/><Relationship Id="rId4" Type="http://schemas.openxmlformats.org/officeDocument/2006/relationships/image" Target="../media/image56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0.png"/><Relationship Id="rId7" Type="http://schemas.openxmlformats.org/officeDocument/2006/relationships/image" Target="../media/image67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Matrices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Representing Spatial Transformations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Maths for Games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024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508104" y="3363839"/>
            <a:ext cx="4320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3635896" y="3291831"/>
            <a:ext cx="360040" cy="360040"/>
          </a:xfrm>
          <a:prstGeom prst="rect">
            <a:avLst/>
          </a:prstGeom>
          <a:solidFill>
            <a:srgbClr val="00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691680" y="3363839"/>
            <a:ext cx="574034" cy="216024"/>
          </a:xfrm>
          <a:prstGeom prst="rect">
            <a:avLst/>
          </a:prstGeom>
          <a:solidFill>
            <a:srgbClr val="FF0D0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Matrix Multiplication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6"/>
            <a:ext cx="7776542" cy="1709296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Matrix Multiplication does not work like you might expect</a:t>
            </a:r>
          </a:p>
          <a:p>
            <a:pPr lvl="1"/>
            <a:r>
              <a:rPr lang="en-AU" dirty="0" smtClean="0"/>
              <a:t>We can’t simply multiply corresponding elements from one matrix with another</a:t>
            </a:r>
          </a:p>
          <a:p>
            <a:pPr lvl="1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91680" y="3291831"/>
                <a:ext cx="5618654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291831"/>
                <a:ext cx="5618654" cy="8803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696812" y="4227934"/>
                <a:ext cx="16083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AU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812" y="4227934"/>
                <a:ext cx="1608389" cy="276999"/>
              </a:xfrm>
              <a:prstGeom prst="rect">
                <a:avLst/>
              </a:prstGeom>
              <a:blipFill>
                <a:blip r:embed="rId4"/>
                <a:stretch>
                  <a:fillRect l="-1515" r="-113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&quot;No&quot; Symbol 9"/>
          <p:cNvSpPr/>
          <p:nvPr/>
        </p:nvSpPr>
        <p:spPr>
          <a:xfrm>
            <a:off x="3348878" y="2579887"/>
            <a:ext cx="2304256" cy="2304256"/>
          </a:xfrm>
          <a:prstGeom prst="noSmoking">
            <a:avLst>
              <a:gd name="adj" fmla="val 10181"/>
            </a:avLst>
          </a:prstGeom>
          <a:solidFill>
            <a:srgbClr val="C0504D">
              <a:alpha val="50196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54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508104" y="3147815"/>
            <a:ext cx="4320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3635896" y="3075806"/>
            <a:ext cx="360040" cy="880369"/>
          </a:xfrm>
          <a:prstGeom prst="rect">
            <a:avLst/>
          </a:prstGeom>
          <a:solidFill>
            <a:srgbClr val="00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691680" y="3147815"/>
            <a:ext cx="1756506" cy="216024"/>
          </a:xfrm>
          <a:prstGeom prst="rect">
            <a:avLst/>
          </a:prstGeom>
          <a:solidFill>
            <a:srgbClr val="FF0D0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Matrix Multiplication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23850" y="1203325"/>
                <a:ext cx="7776542" cy="1944489"/>
              </a:xfrm>
            </p:spPr>
            <p:txBody>
              <a:bodyPr>
                <a:normAutofit/>
              </a:bodyPr>
              <a:lstStyle/>
              <a:p>
                <a:r>
                  <a:rPr lang="en-AU" dirty="0" smtClean="0"/>
                  <a:t>So how do they multiply?</a:t>
                </a:r>
              </a:p>
              <a:p>
                <a:pPr lvl="1"/>
                <a:r>
                  <a:rPr lang="en-AU" dirty="0" smtClean="0"/>
                  <a:t>Each element of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AU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AU" dirty="0" smtClean="0"/>
                  <a:t> is the result of a </a:t>
                </a:r>
                <a:r>
                  <a:rPr lang="en-AU" dirty="0" smtClean="0">
                    <a:solidFill>
                      <a:srgbClr val="00B0F0"/>
                    </a:solidFill>
                  </a:rPr>
                  <a:t>Dot Product </a:t>
                </a:r>
                <a:r>
                  <a:rPr lang="en-AU" dirty="0" smtClean="0"/>
                  <a:t>of </a:t>
                </a:r>
                <a:r>
                  <a:rPr lang="en-AU" dirty="0" smtClean="0">
                    <a:solidFill>
                      <a:srgbClr val="00B0F0"/>
                    </a:solidFill>
                  </a:rPr>
                  <a:t>Matrix </a:t>
                </a:r>
                <a14:m>
                  <m:oMath xmlns:m="http://schemas.openxmlformats.org/officeDocument/2006/math">
                    <m:r>
                      <a:rPr lang="en-AU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AU" dirty="0" smtClean="0">
                    <a:solidFill>
                      <a:srgbClr val="00B0F0"/>
                    </a:solidFill>
                  </a:rPr>
                  <a:t>’s Row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AU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AU" dirty="0" smtClean="0"/>
                  <a:t>and </a:t>
                </a:r>
                <a:r>
                  <a:rPr lang="en-AU" dirty="0" smtClean="0">
                    <a:solidFill>
                      <a:srgbClr val="00B0F0"/>
                    </a:solidFill>
                  </a:rPr>
                  <a:t>Matrix </a:t>
                </a:r>
                <a14:m>
                  <m:oMath xmlns:m="http://schemas.openxmlformats.org/officeDocument/2006/math">
                    <m:r>
                      <a:rPr lang="en-AU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AU" dirty="0" smtClean="0">
                    <a:solidFill>
                      <a:srgbClr val="00B0F0"/>
                    </a:solidFill>
                  </a:rPr>
                  <a:t>’s Column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AU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23850" y="1203325"/>
                <a:ext cx="7776542" cy="1944489"/>
              </a:xfrm>
              <a:blipFill>
                <a:blip r:embed="rId2"/>
                <a:stretch>
                  <a:fillRect l="-1411" t="-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91680" y="3075807"/>
                <a:ext cx="5618654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075807"/>
                <a:ext cx="5618654" cy="880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80281" y="4100192"/>
                <a:ext cx="1518236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  <m:r>
                        <a:rPr lang="en-A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∗,</m:t>
                          </m:r>
                          <m:r>
                            <a:rPr lang="en-AU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281" y="4100192"/>
                <a:ext cx="1518236" cy="299313"/>
              </a:xfrm>
              <a:prstGeom prst="rect">
                <a:avLst/>
              </a:prstGeom>
              <a:blipFill>
                <a:blip r:embed="rId4"/>
                <a:stretch>
                  <a:fillRect l="-2008" r="-2410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55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77150" y="1536311"/>
            <a:ext cx="522778" cy="261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3504942" y="1438392"/>
            <a:ext cx="396044" cy="968406"/>
          </a:xfrm>
          <a:prstGeom prst="rect">
            <a:avLst/>
          </a:prstGeom>
          <a:solidFill>
            <a:srgbClr val="00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591358" y="1525026"/>
            <a:ext cx="1756506" cy="287528"/>
          </a:xfrm>
          <a:prstGeom prst="rect">
            <a:avLst/>
          </a:prstGeom>
          <a:solidFill>
            <a:srgbClr val="FF0D0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Matrix Multiplication Examples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19672" y="1483653"/>
                <a:ext cx="5618654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483653"/>
                <a:ext cx="5618654" cy="88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787814" y="2552227"/>
                <a:ext cx="32467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814" y="2552227"/>
                <a:ext cx="3246786" cy="276999"/>
              </a:xfrm>
              <a:prstGeom prst="rect">
                <a:avLst/>
              </a:prstGeom>
              <a:blipFill>
                <a:blip r:embed="rId3"/>
                <a:stretch>
                  <a:fillRect l="-563" r="-37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4788024" y="3346053"/>
            <a:ext cx="522778" cy="261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3504942" y="3346053"/>
            <a:ext cx="202962" cy="777903"/>
          </a:xfrm>
          <a:prstGeom prst="rect">
            <a:avLst/>
          </a:prstGeom>
          <a:solidFill>
            <a:srgbClr val="00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2215636" y="3346054"/>
            <a:ext cx="1088534" cy="287528"/>
          </a:xfrm>
          <a:prstGeom prst="rect">
            <a:avLst/>
          </a:prstGeom>
          <a:solidFill>
            <a:srgbClr val="FF0D0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215636" y="3346054"/>
                <a:ext cx="4426725" cy="779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636" y="3346054"/>
                <a:ext cx="4426725" cy="7793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928610" y="4253693"/>
                <a:ext cx="31531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A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10" y="4253693"/>
                <a:ext cx="3153107" cy="276999"/>
              </a:xfrm>
              <a:prstGeom prst="rect">
                <a:avLst/>
              </a:prstGeom>
              <a:blipFill>
                <a:blip r:embed="rId5"/>
                <a:stretch>
                  <a:fillRect l="-2124" t="-2222" r="-135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222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5508104" y="3748425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/>
          <p:cNvSpPr/>
          <p:nvPr/>
        </p:nvSpPr>
        <p:spPr>
          <a:xfrm>
            <a:off x="3923928" y="3184528"/>
            <a:ext cx="216024" cy="880369"/>
          </a:xfrm>
          <a:prstGeom prst="rect">
            <a:avLst/>
          </a:prstGeom>
          <a:solidFill>
            <a:srgbClr val="00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2339752" y="3808713"/>
            <a:ext cx="1036426" cy="216024"/>
          </a:xfrm>
          <a:prstGeom prst="rect">
            <a:avLst/>
          </a:prstGeom>
          <a:solidFill>
            <a:srgbClr val="FF0D0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4041653" y="1374026"/>
            <a:ext cx="360040" cy="968406"/>
          </a:xfrm>
          <a:prstGeom prst="rect">
            <a:avLst/>
          </a:prstGeom>
          <a:solidFill>
            <a:srgbClr val="00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1588876" y="2044023"/>
            <a:ext cx="1756506" cy="216024"/>
          </a:xfrm>
          <a:prstGeom prst="rect">
            <a:avLst/>
          </a:prstGeom>
          <a:solidFill>
            <a:srgbClr val="FF0D0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Matrix Multiplication Examples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6005629" y="1985077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19672" y="1418045"/>
                <a:ext cx="5546646" cy="8803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418045"/>
                <a:ext cx="5546646" cy="88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871127" y="2438783"/>
                <a:ext cx="32680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127" y="2438783"/>
                <a:ext cx="3268074" cy="276999"/>
              </a:xfrm>
              <a:prstGeom prst="rect">
                <a:avLst/>
              </a:prstGeom>
              <a:blipFill>
                <a:blip r:embed="rId3"/>
                <a:stretch>
                  <a:fillRect l="-560" r="-18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291801" y="3235055"/>
                <a:ext cx="4426725" cy="779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801" y="3235055"/>
                <a:ext cx="4426725" cy="7793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16441" y="4238967"/>
                <a:ext cx="31531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(4∗4)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(6∗1)</m:t>
                      </m:r>
                      <m:r>
                        <a:rPr lang="en-A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(9∗8)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94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441" y="4238967"/>
                <a:ext cx="3153107" cy="276999"/>
              </a:xfrm>
              <a:prstGeom prst="rect">
                <a:avLst/>
              </a:prstGeom>
              <a:blipFill>
                <a:blip r:embed="rId5"/>
                <a:stretch>
                  <a:fillRect l="-2128" t="-2174" r="-154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04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7401302" y="3394488"/>
            <a:ext cx="522778" cy="261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/>
          <p:cNvSpPr/>
          <p:nvPr/>
        </p:nvSpPr>
        <p:spPr>
          <a:xfrm>
            <a:off x="1240019" y="3463462"/>
            <a:ext cx="1944216" cy="216024"/>
          </a:xfrm>
          <a:prstGeom prst="rect">
            <a:avLst/>
          </a:prstGeom>
          <a:solidFill>
            <a:srgbClr val="FF0D0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7622979" y="1605144"/>
            <a:ext cx="522778" cy="237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5004048" y="1308853"/>
            <a:ext cx="360040" cy="1108335"/>
          </a:xfrm>
          <a:prstGeom prst="rect">
            <a:avLst/>
          </a:prstGeom>
          <a:solidFill>
            <a:srgbClr val="00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899592" y="1635646"/>
            <a:ext cx="2232247" cy="216024"/>
          </a:xfrm>
          <a:prstGeom prst="rect">
            <a:avLst/>
          </a:prstGeom>
          <a:solidFill>
            <a:srgbClr val="FF0D0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Matrix Multiplication Examples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99592" y="1308853"/>
                <a:ext cx="7318478" cy="1093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308853"/>
                <a:ext cx="7318478" cy="10935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411760" y="2545501"/>
                <a:ext cx="41893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A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A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2545501"/>
                <a:ext cx="4189352" cy="276999"/>
              </a:xfrm>
              <a:prstGeom prst="rect">
                <a:avLst/>
              </a:prstGeom>
              <a:blipFill>
                <a:blip r:embed="rId3"/>
                <a:stretch>
                  <a:fillRect l="-437" r="-29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187624" y="3181883"/>
                <a:ext cx="6831870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181883"/>
                <a:ext cx="6831870" cy="10204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202450" y="4423237"/>
                <a:ext cx="46054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5∗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A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8)</m:t>
                      </m:r>
                      <m:r>
                        <a:rPr lang="en-A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1∗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243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450" y="4423237"/>
                <a:ext cx="4605428" cy="276999"/>
              </a:xfrm>
              <a:prstGeom prst="rect">
                <a:avLst/>
              </a:prstGeom>
              <a:blipFill>
                <a:blip r:embed="rId5"/>
                <a:stretch>
                  <a:fillRect l="-1323" t="-4444" r="-79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4819025" y="3137951"/>
            <a:ext cx="327309" cy="1108335"/>
          </a:xfrm>
          <a:prstGeom prst="rect">
            <a:avLst/>
          </a:prstGeom>
          <a:solidFill>
            <a:srgbClr val="00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894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5340818" y="2644488"/>
            <a:ext cx="1419220" cy="216024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solidFill>
                <a:srgbClr val="00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068757" y="2354196"/>
                <a:ext cx="3024336" cy="7825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16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757" y="2354196"/>
                <a:ext cx="3024336" cy="7825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1115616" y="2398922"/>
            <a:ext cx="1368152" cy="216024"/>
          </a:xfrm>
          <a:prstGeom prst="rect">
            <a:avLst/>
          </a:prstGeom>
          <a:solidFill>
            <a:srgbClr val="FF0D0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27584" y="2328172"/>
                <a:ext cx="3024336" cy="7825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328172"/>
                <a:ext cx="3024336" cy="782587"/>
              </a:xfrm>
              <a:prstGeom prst="rect">
                <a:avLst/>
              </a:prstGeom>
              <a:blipFill>
                <a:blip r:embed="rId3"/>
                <a:stretch>
                  <a:fillRect b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3178335" y="4255488"/>
            <a:ext cx="1368152" cy="216024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Matrix Vector Multiplication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776542" cy="1080393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Since a Vector is a Matrix we can also multiply a Matrix by a Vector</a:t>
            </a:r>
          </a:p>
          <a:p>
            <a:pPr lvl="1"/>
            <a:r>
              <a:rPr lang="en-AU" dirty="0" smtClean="0"/>
              <a:t>The same Row </a:t>
            </a:r>
            <a:r>
              <a:rPr lang="en-AU" dirty="0" err="1" smtClean="0"/>
              <a:t>vs</a:t>
            </a:r>
            <a:r>
              <a:rPr lang="en-AU" dirty="0" smtClean="0"/>
              <a:t> Column Dot Product applies</a:t>
            </a:r>
          </a:p>
          <a:p>
            <a:pPr lvl="1"/>
            <a:r>
              <a:rPr lang="en-AU" dirty="0" smtClean="0"/>
              <a:t>A </a:t>
            </a:r>
            <a:r>
              <a:rPr lang="en-AU" dirty="0" smtClean="0">
                <a:solidFill>
                  <a:srgbClr val="00B0F0"/>
                </a:solidFill>
              </a:rPr>
              <a:t>3</a:t>
            </a:r>
            <a:r>
              <a:rPr lang="en-AU" dirty="0" smtClean="0"/>
              <a:t>x</a:t>
            </a:r>
            <a:r>
              <a:rPr lang="en-AU" dirty="0" smtClean="0">
                <a:solidFill>
                  <a:srgbClr val="00B050"/>
                </a:solidFill>
              </a:rPr>
              <a:t>3</a:t>
            </a:r>
            <a:r>
              <a:rPr lang="en-AU" dirty="0" smtClean="0"/>
              <a:t> against a </a:t>
            </a:r>
            <a:r>
              <a:rPr lang="en-AU" dirty="0" smtClean="0">
                <a:solidFill>
                  <a:srgbClr val="00B050"/>
                </a:solidFill>
              </a:rPr>
              <a:t>3</a:t>
            </a:r>
            <a:r>
              <a:rPr lang="en-AU" dirty="0" smtClean="0"/>
              <a:t>x</a:t>
            </a:r>
            <a:r>
              <a:rPr lang="en-AU" dirty="0" smtClean="0">
                <a:solidFill>
                  <a:srgbClr val="00B0F0"/>
                </a:solidFill>
              </a:rPr>
              <a:t>1</a:t>
            </a:r>
            <a:r>
              <a:rPr lang="en-AU" dirty="0" smtClean="0"/>
              <a:t> will be another </a:t>
            </a:r>
            <a:r>
              <a:rPr lang="en-AU" dirty="0" smtClean="0">
                <a:solidFill>
                  <a:srgbClr val="00B0F0"/>
                </a:solidFill>
              </a:rPr>
              <a:t>3</a:t>
            </a:r>
            <a:r>
              <a:rPr lang="en-AU" dirty="0" smtClean="0"/>
              <a:t>x</a:t>
            </a:r>
            <a:r>
              <a:rPr lang="en-AU" dirty="0" smtClean="0">
                <a:solidFill>
                  <a:srgbClr val="00B0F0"/>
                </a:solidFill>
              </a:rPr>
              <a:t>1</a:t>
            </a:r>
            <a:r>
              <a:rPr lang="en-AU" dirty="0" smtClean="0"/>
              <a:t> Vector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890464" y="3723878"/>
                <a:ext cx="3024336" cy="7825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16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464" y="3723878"/>
                <a:ext cx="3024336" cy="7825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127369" y="3157747"/>
                <a:ext cx="2424766" cy="265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AU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AU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AU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AU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369" y="3157747"/>
                <a:ext cx="2424766" cy="265650"/>
              </a:xfrm>
              <a:prstGeom prst="rect">
                <a:avLst/>
              </a:prstGeom>
              <a:blipFill>
                <a:blip r:embed="rId5"/>
                <a:stretch>
                  <a:fillRect l="-754" r="-1005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69905" y="3157747"/>
                <a:ext cx="2429383" cy="265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AU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AU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AU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AU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AU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905" y="3157747"/>
                <a:ext cx="2429383" cy="265650"/>
              </a:xfrm>
              <a:prstGeom prst="rect">
                <a:avLst/>
              </a:prstGeom>
              <a:blipFill>
                <a:blip r:embed="rId6"/>
                <a:stretch>
                  <a:fillRect l="-754" r="-1256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188742" y="4543033"/>
                <a:ext cx="2427779" cy="265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en-AU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en-AU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AU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sSub>
                        <m:sSubPr>
                          <m:ctrlPr>
                            <a:rPr lang="en-AU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AU" sz="16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742" y="4543033"/>
                <a:ext cx="2427779" cy="265650"/>
              </a:xfrm>
              <a:prstGeom prst="rect">
                <a:avLst/>
              </a:prstGeom>
              <a:blipFill>
                <a:blip r:embed="rId7"/>
                <a:stretch>
                  <a:fillRect l="-503" r="-1508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2859976" y="2184156"/>
            <a:ext cx="0" cy="1440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922695" y="3536179"/>
            <a:ext cx="0" cy="14401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101346" y="2210179"/>
            <a:ext cx="0" cy="14401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20949" y="4350644"/>
            <a:ext cx="144016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69464" y="2499742"/>
            <a:ext cx="14401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117814" y="2752499"/>
            <a:ext cx="14401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91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&quot;No&quot; Symbol 6"/>
          <p:cNvSpPr/>
          <p:nvPr/>
        </p:nvSpPr>
        <p:spPr>
          <a:xfrm>
            <a:off x="5688124" y="3003798"/>
            <a:ext cx="1368152" cy="1368152"/>
          </a:xfrm>
          <a:prstGeom prst="noSmoking">
            <a:avLst>
              <a:gd name="adj" fmla="val 10181"/>
            </a:avLst>
          </a:prstGeom>
          <a:solidFill>
            <a:srgbClr val="C0504D">
              <a:alpha val="50196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Half Frame 5"/>
          <p:cNvSpPr/>
          <p:nvPr/>
        </p:nvSpPr>
        <p:spPr>
          <a:xfrm rot="12450086">
            <a:off x="2167531" y="2856057"/>
            <a:ext cx="632473" cy="1376005"/>
          </a:xfrm>
          <a:prstGeom prst="halfFrame">
            <a:avLst/>
          </a:prstGeom>
          <a:solidFill>
            <a:srgbClr val="9BBB59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Matrix Vector Multiplication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776542" cy="1584449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With that last rule we can see that we </a:t>
            </a:r>
            <a:r>
              <a:rPr lang="en-AU" dirty="0" smtClean="0">
                <a:solidFill>
                  <a:srgbClr val="00B050"/>
                </a:solidFill>
              </a:rPr>
              <a:t>can</a:t>
            </a:r>
            <a:r>
              <a:rPr lang="en-AU" dirty="0" smtClean="0"/>
              <a:t> multiply a </a:t>
            </a:r>
            <a:r>
              <a:rPr lang="en-AU" dirty="0" smtClean="0">
                <a:solidFill>
                  <a:srgbClr val="00B0F0"/>
                </a:solidFill>
              </a:rPr>
              <a:t>Matrix</a:t>
            </a:r>
            <a:r>
              <a:rPr lang="en-AU" dirty="0" smtClean="0"/>
              <a:t> with a </a:t>
            </a:r>
            <a:r>
              <a:rPr lang="en-AU" dirty="0" smtClean="0">
                <a:solidFill>
                  <a:srgbClr val="00B0F0"/>
                </a:solidFill>
              </a:rPr>
              <a:t>Vector</a:t>
            </a:r>
            <a:r>
              <a:rPr lang="en-AU" dirty="0" smtClean="0"/>
              <a:t>, but we </a:t>
            </a:r>
            <a:r>
              <a:rPr lang="en-AU" dirty="0" smtClean="0">
                <a:solidFill>
                  <a:srgbClr val="FF0D0D"/>
                </a:solidFill>
              </a:rPr>
              <a:t>can’t</a:t>
            </a:r>
            <a:r>
              <a:rPr lang="en-AU" dirty="0" smtClean="0"/>
              <a:t> multiply a </a:t>
            </a:r>
            <a:r>
              <a:rPr lang="en-AU" dirty="0" smtClean="0">
                <a:solidFill>
                  <a:srgbClr val="00B0F0"/>
                </a:solidFill>
              </a:rPr>
              <a:t>Vector</a:t>
            </a:r>
            <a:r>
              <a:rPr lang="en-AU" dirty="0" smtClean="0"/>
              <a:t> with a </a:t>
            </a:r>
            <a:r>
              <a:rPr lang="en-AU" dirty="0" smtClean="0">
                <a:solidFill>
                  <a:srgbClr val="00B0F0"/>
                </a:solidFill>
              </a:rPr>
              <a:t>Matrix</a:t>
            </a:r>
            <a:r>
              <a:rPr lang="en-AU" dirty="0" smtClean="0"/>
              <a:t>!</a:t>
            </a:r>
          </a:p>
          <a:p>
            <a:pPr lvl="1"/>
            <a:r>
              <a:rPr lang="en-AU" dirty="0" smtClean="0"/>
              <a:t>We can multiply 3x</a:t>
            </a:r>
            <a:r>
              <a:rPr lang="en-AU" dirty="0" smtClean="0">
                <a:solidFill>
                  <a:srgbClr val="00B0F0"/>
                </a:solidFill>
              </a:rPr>
              <a:t>3</a:t>
            </a:r>
            <a:r>
              <a:rPr lang="en-AU" dirty="0" smtClean="0"/>
              <a:t> against </a:t>
            </a:r>
            <a:r>
              <a:rPr lang="en-AU" dirty="0" smtClean="0">
                <a:solidFill>
                  <a:srgbClr val="00B0F0"/>
                </a:solidFill>
              </a:rPr>
              <a:t>3</a:t>
            </a:r>
            <a:r>
              <a:rPr lang="en-AU" dirty="0" smtClean="0"/>
              <a:t>x1 to get 3x1</a:t>
            </a:r>
          </a:p>
          <a:p>
            <a:pPr lvl="1"/>
            <a:r>
              <a:rPr lang="en-AU" dirty="0" smtClean="0"/>
              <a:t>We can’t multiply 3x</a:t>
            </a:r>
            <a:r>
              <a:rPr lang="en-AU" dirty="0" smtClean="0">
                <a:solidFill>
                  <a:srgbClr val="00B0F0"/>
                </a:solidFill>
              </a:rPr>
              <a:t>1</a:t>
            </a:r>
            <a:r>
              <a:rPr lang="en-AU" dirty="0" smtClean="0"/>
              <a:t> against </a:t>
            </a:r>
            <a:r>
              <a:rPr lang="en-AU" dirty="0" smtClean="0">
                <a:solidFill>
                  <a:srgbClr val="00B0F0"/>
                </a:solidFill>
              </a:rPr>
              <a:t>3</a:t>
            </a:r>
            <a:r>
              <a:rPr lang="en-AU" dirty="0" smtClean="0"/>
              <a:t>x3 because the rules don’t work!</a:t>
            </a:r>
          </a:p>
          <a:p>
            <a:pPr lvl="2"/>
            <a:r>
              <a:rPr lang="en-AU" dirty="0" smtClean="0"/>
              <a:t>How could we Dot Product a Row from a Vector with a Column from a Matrix?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71600" y="3275962"/>
                <a:ext cx="3024336" cy="8803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275962"/>
                <a:ext cx="3024336" cy="88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60032" y="3275963"/>
                <a:ext cx="3024336" cy="8803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AU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275963"/>
                <a:ext cx="3024336" cy="880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827584" y="3435846"/>
            <a:ext cx="14401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96136" y="3131946"/>
            <a:ext cx="0" cy="1440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81969" y="3131946"/>
            <a:ext cx="0" cy="14401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16016" y="3429372"/>
            <a:ext cx="14401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33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Matrix Multiplication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Matrix multiplication looks complex, but it is pivotal in computer games, graphics and simulation</a:t>
            </a:r>
          </a:p>
          <a:p>
            <a:pPr lvl="1"/>
            <a:r>
              <a:rPr lang="en-AU" dirty="0" smtClean="0"/>
              <a:t>You’ll learn more in later sessions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Matrix multiplication is how we move and transform objects throughout our game worlds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99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Identity Matrix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23850" y="1203325"/>
                <a:ext cx="5616302" cy="338464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AU" dirty="0" smtClean="0"/>
                  <a:t>In algebra, when we multiply a number with 1 the result is the same number we started with (9 x 1 = 9)</a:t>
                </a:r>
              </a:p>
              <a:p>
                <a:pPr lvl="1"/>
                <a:endParaRPr lang="en-AU" dirty="0"/>
              </a:p>
              <a:p>
                <a:r>
                  <a:rPr lang="en-AU" dirty="0" smtClean="0"/>
                  <a:t>With matrices there is also a matrix that if we multiply the matrix A against it the result will be the original matrix A</a:t>
                </a:r>
              </a:p>
              <a:p>
                <a:pPr lvl="1"/>
                <a:r>
                  <a:rPr lang="en-AU" dirty="0" smtClean="0"/>
                  <a:t>This special matrix is called the </a:t>
                </a:r>
                <a:r>
                  <a:rPr lang="en-AU" dirty="0" smtClean="0">
                    <a:solidFill>
                      <a:srgbClr val="00B0F0"/>
                    </a:solidFill>
                  </a:rPr>
                  <a:t>Identity Matrix</a:t>
                </a:r>
              </a:p>
              <a:p>
                <a:pPr lvl="1"/>
                <a:r>
                  <a:rPr lang="en-AU" dirty="0" smtClean="0"/>
                  <a:t>It uses the maths symbol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AU" dirty="0" smtClean="0"/>
              </a:p>
              <a:p>
                <a:pPr lvl="1"/>
                <a:endParaRPr lang="en-AU" dirty="0"/>
              </a:p>
              <a:p>
                <a:r>
                  <a:rPr lang="en-AU" dirty="0" smtClean="0"/>
                  <a:t>It is represented by a matrix with 0 in all elements except for the diagonal elements starting in the top left and descending to the bottom right</a:t>
                </a:r>
              </a:p>
              <a:p>
                <a:pPr lvl="1"/>
                <a:r>
                  <a:rPr lang="en-AU" dirty="0" smtClean="0"/>
                  <a:t>The diagonal elements all contain </a:t>
                </a:r>
                <a:r>
                  <a:rPr lang="en-AU" dirty="0" smtClean="0">
                    <a:solidFill>
                      <a:srgbClr val="00B0F0"/>
                    </a:solidFill>
                  </a:rPr>
                  <a:t>1</a:t>
                </a:r>
                <a:endParaRPr lang="en-AU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23850" y="1203325"/>
                <a:ext cx="5616302" cy="3384649"/>
              </a:xfrm>
              <a:blipFill>
                <a:blip r:embed="rId2"/>
                <a:stretch>
                  <a:fillRect l="-651" t="-2338" r="-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228184" y="3567502"/>
                <a:ext cx="1452898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567502"/>
                <a:ext cx="1452898" cy="1020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12914" y="2670646"/>
                <a:ext cx="1083437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914" y="2670646"/>
                <a:ext cx="1083437" cy="7325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600208" y="2044442"/>
                <a:ext cx="708847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208" y="2044442"/>
                <a:ext cx="708847" cy="4619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95277" y="1114500"/>
                <a:ext cx="9142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277" y="1114500"/>
                <a:ext cx="914289" cy="276999"/>
              </a:xfrm>
              <a:prstGeom prst="rect">
                <a:avLst/>
              </a:prstGeom>
              <a:blipFill>
                <a:blip r:embed="rId6"/>
                <a:stretch>
                  <a:fillRect l="-5333" r="-6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95276" y="1391499"/>
                <a:ext cx="9142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276" y="1391499"/>
                <a:ext cx="914289" cy="276999"/>
              </a:xfrm>
              <a:prstGeom prst="rect">
                <a:avLst/>
              </a:prstGeom>
              <a:blipFill>
                <a:blip r:embed="rId7"/>
                <a:stretch>
                  <a:fillRect l="-5333" r="-6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64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48929" y="2067694"/>
            <a:ext cx="245390" cy="936104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2411760" y="2172535"/>
            <a:ext cx="1476886" cy="216024"/>
          </a:xfrm>
          <a:prstGeom prst="rect">
            <a:avLst/>
          </a:prstGeom>
          <a:solidFill>
            <a:srgbClr val="FF0D0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Identity Matrix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Follow the rules of multiplication to see how the Identity Matrix works…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72043" y="2149883"/>
                <a:ext cx="4066241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043" y="2149883"/>
                <a:ext cx="4066241" cy="7381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25591" y="3003798"/>
                <a:ext cx="2959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A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AU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591" y="3003798"/>
                <a:ext cx="2959143" cy="276999"/>
              </a:xfrm>
              <a:prstGeom prst="rect">
                <a:avLst/>
              </a:prstGeom>
              <a:blipFill>
                <a:blip r:embed="rId3"/>
                <a:stretch>
                  <a:fillRect l="-1235" r="-144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4652392" y="3457724"/>
            <a:ext cx="279648" cy="936104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2411760" y="3817764"/>
            <a:ext cx="1476886" cy="216024"/>
          </a:xfrm>
          <a:prstGeom prst="rect">
            <a:avLst/>
          </a:prstGeom>
          <a:solidFill>
            <a:srgbClr val="FF0D0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472043" y="3539913"/>
                <a:ext cx="4066241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043" y="3539913"/>
                <a:ext cx="4066241" cy="7381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201920" y="4454991"/>
                <a:ext cx="2606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AU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A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AU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AU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20" y="4454991"/>
                <a:ext cx="2606483" cy="276999"/>
              </a:xfrm>
              <a:prstGeom prst="rect">
                <a:avLst/>
              </a:prstGeom>
              <a:blipFill>
                <a:blip r:embed="rId5"/>
                <a:stretch>
                  <a:fillRect l="-1636" r="-16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42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Contents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 smtClean="0"/>
              <a:t>What is a Matrix</a:t>
            </a:r>
          </a:p>
          <a:p>
            <a:pPr lvl="1"/>
            <a:r>
              <a:rPr lang="en-AU" dirty="0" smtClean="0"/>
              <a:t>Vectors are Matrices</a:t>
            </a:r>
          </a:p>
          <a:p>
            <a:pPr lvl="1"/>
            <a:r>
              <a:rPr lang="en-AU" dirty="0" smtClean="0"/>
              <a:t>Matrix Uses – Spatial Frames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What do we do with Matrices</a:t>
            </a:r>
          </a:p>
          <a:p>
            <a:pPr lvl="1"/>
            <a:r>
              <a:rPr lang="en-AU" dirty="0" smtClean="0"/>
              <a:t>Matrix Addition and Subtraction</a:t>
            </a:r>
            <a:endParaRPr lang="en-AU" dirty="0"/>
          </a:p>
          <a:p>
            <a:pPr lvl="1"/>
            <a:r>
              <a:rPr lang="en-AU" dirty="0" smtClean="0"/>
              <a:t>Matrix Multiplication</a:t>
            </a:r>
          </a:p>
          <a:p>
            <a:pPr lvl="1"/>
            <a:endParaRPr lang="en-AU" dirty="0"/>
          </a:p>
          <a:p>
            <a:r>
              <a:rPr lang="en-AU" dirty="0" smtClean="0"/>
              <a:t>The Identity Matrix</a:t>
            </a:r>
          </a:p>
          <a:p>
            <a:pPr lvl="1"/>
            <a:endParaRPr lang="en-AU" dirty="0"/>
          </a:p>
          <a:p>
            <a:r>
              <a:rPr lang="en-AU" dirty="0" smtClean="0"/>
              <a:t>Row-Major and Column-Major</a:t>
            </a:r>
          </a:p>
          <a:p>
            <a:pPr lvl="1"/>
            <a:r>
              <a:rPr lang="en-AU" dirty="0" smtClean="0"/>
              <a:t>Matrices in Code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20072" y="2067694"/>
                <a:ext cx="2232278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sz="28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sz="28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sz="28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sz="28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sz="28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sz="28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2067694"/>
                <a:ext cx="2232278" cy="13694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65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Matrix Inverse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AU" dirty="0" smtClean="0"/>
                  <a:t>It is also possible to construct a matrix that when multiplied against another will produce an identity Matrix</a:t>
                </a:r>
              </a:p>
              <a:p>
                <a:pPr lvl="1"/>
                <a:r>
                  <a:rPr lang="en-AU" dirty="0" smtClean="0"/>
                  <a:t>This special matrix is called an </a:t>
                </a:r>
                <a:r>
                  <a:rPr lang="en-AU" dirty="0" smtClean="0">
                    <a:solidFill>
                      <a:srgbClr val="00B0F0"/>
                    </a:solidFill>
                  </a:rPr>
                  <a:t>Inverse Matrix</a:t>
                </a:r>
              </a:p>
              <a:p>
                <a:pPr lvl="1"/>
                <a:r>
                  <a:rPr lang="en-AU" dirty="0" smtClean="0"/>
                  <a:t>It has the maths symbol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lvl="1"/>
                <a:r>
                  <a:rPr lang="en-AU" dirty="0" smtClean="0"/>
                  <a:t>Only works with square matrices</a:t>
                </a:r>
              </a:p>
              <a:p>
                <a:pPr lvl="1"/>
                <a:endParaRPr lang="en-AU" dirty="0"/>
              </a:p>
              <a:p>
                <a:r>
                  <a:rPr lang="en-AU" dirty="0" smtClean="0"/>
                  <a:t>Creating an Inverse from scratch is too technical for this lesson, however understanding its use is important</a:t>
                </a:r>
              </a:p>
              <a:p>
                <a:pPr lvl="1"/>
                <a:r>
                  <a:rPr lang="en-AU" dirty="0" smtClean="0"/>
                  <a:t>A matrix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AU" dirty="0" smtClean="0"/>
                  <a:t> multiplied by its 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p>
                  </m:oMath>
                </a14:m>
                <a:r>
                  <a:rPr lang="en-AU" dirty="0" smtClean="0"/>
                  <a:t> will result in the </a:t>
                </a:r>
                <a:r>
                  <a:rPr lang="en-AU" dirty="0" smtClean="0">
                    <a:solidFill>
                      <a:srgbClr val="00B0F0"/>
                    </a:solidFill>
                  </a:rPr>
                  <a:t>Identity Matrix</a:t>
                </a:r>
              </a:p>
              <a:p>
                <a:pPr lvl="1"/>
                <a:r>
                  <a:rPr lang="en-AU" dirty="0" smtClean="0"/>
                  <a:t>If we combine matrix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AU" dirty="0" smtClean="0"/>
                  <a:t> and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AU" dirty="0" smtClean="0"/>
                  <a:t> then multiply by the 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p>
                  </m:oMath>
                </a14:m>
                <a:r>
                  <a:rPr lang="en-AU" dirty="0" smtClean="0"/>
                  <a:t> the result will be matrix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05" t="-2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9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Row-Major </a:t>
            </a:r>
            <a:r>
              <a:rPr lang="en-AU" dirty="0" err="1" smtClean="0"/>
              <a:t>vs</a:t>
            </a:r>
            <a:r>
              <a:rPr lang="en-AU" dirty="0" smtClean="0"/>
              <a:t> Column-Major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5544294" cy="3384649"/>
          </a:xfr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So far we have mentioned that Matrices can store Vectors in their columns and use them for </a:t>
            </a:r>
            <a:r>
              <a:rPr lang="en-AU" dirty="0" smtClean="0">
                <a:solidFill>
                  <a:srgbClr val="00B0F0"/>
                </a:solidFill>
              </a:rPr>
              <a:t>Transformation Matrices</a:t>
            </a:r>
          </a:p>
          <a:p>
            <a:pPr lvl="1"/>
            <a:r>
              <a:rPr lang="en-AU" dirty="0" smtClean="0"/>
              <a:t>What about storing them in the rows instead?</a:t>
            </a:r>
          </a:p>
          <a:p>
            <a:pPr lvl="1"/>
            <a:endParaRPr lang="en-AU" dirty="0"/>
          </a:p>
          <a:p>
            <a:r>
              <a:rPr lang="en-AU" dirty="0" smtClean="0"/>
              <a:t>Storing Vectors within rows is possible, and this is called </a:t>
            </a:r>
            <a:r>
              <a:rPr lang="en-AU" dirty="0" smtClean="0">
                <a:solidFill>
                  <a:srgbClr val="00B0F0"/>
                </a:solidFill>
              </a:rPr>
              <a:t>Row-Major</a:t>
            </a:r>
            <a:r>
              <a:rPr lang="en-AU" dirty="0" smtClean="0"/>
              <a:t> ordering</a:t>
            </a:r>
          </a:p>
          <a:p>
            <a:pPr lvl="1"/>
            <a:r>
              <a:rPr lang="en-AU" dirty="0" smtClean="0"/>
              <a:t>Everything we have discussed so far was </a:t>
            </a:r>
            <a:r>
              <a:rPr lang="en-AU" dirty="0" smtClean="0">
                <a:solidFill>
                  <a:srgbClr val="00B0F0"/>
                </a:solidFill>
              </a:rPr>
              <a:t>Column-Major</a:t>
            </a:r>
          </a:p>
          <a:p>
            <a:pPr lvl="1"/>
            <a:r>
              <a:rPr lang="en-AU" dirty="0" smtClean="0"/>
              <a:t>Vectors store their elements within </a:t>
            </a:r>
            <a:r>
              <a:rPr lang="en-AU" dirty="0" smtClean="0">
                <a:solidFill>
                  <a:srgbClr val="00B0F0"/>
                </a:solidFill>
              </a:rPr>
              <a:t>Rows</a:t>
            </a:r>
            <a:r>
              <a:rPr lang="en-AU" dirty="0" smtClean="0"/>
              <a:t> in Row-Major</a:t>
            </a:r>
          </a:p>
          <a:p>
            <a:pPr lvl="1"/>
            <a:r>
              <a:rPr lang="en-AU" dirty="0" smtClean="0"/>
              <a:t>A </a:t>
            </a:r>
            <a:r>
              <a:rPr lang="en-AU" dirty="0" smtClean="0">
                <a:solidFill>
                  <a:srgbClr val="00B0F0"/>
                </a:solidFill>
              </a:rPr>
              <a:t>3x1</a:t>
            </a:r>
            <a:r>
              <a:rPr lang="en-AU" dirty="0" smtClean="0"/>
              <a:t> (3 rows, 1 column) vector would instead be a </a:t>
            </a:r>
            <a:r>
              <a:rPr lang="en-AU" dirty="0" smtClean="0">
                <a:solidFill>
                  <a:srgbClr val="00B0F0"/>
                </a:solidFill>
              </a:rPr>
              <a:t>1x3</a:t>
            </a:r>
            <a:r>
              <a:rPr lang="en-AU" dirty="0" smtClean="0"/>
              <a:t> </a:t>
            </a:r>
            <a:br>
              <a:rPr lang="en-AU" dirty="0" smtClean="0"/>
            </a:br>
            <a:r>
              <a:rPr lang="en-AU" dirty="0" smtClean="0"/>
              <a:t>(1 row, 3 columns)</a:t>
            </a:r>
          </a:p>
          <a:p>
            <a:pPr lvl="1"/>
            <a:endParaRPr lang="en-AU" dirty="0"/>
          </a:p>
          <a:p>
            <a:r>
              <a:rPr lang="en-AU" dirty="0" smtClean="0"/>
              <a:t>This difference can cause many problems for programmers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12160" y="1187600"/>
                <a:ext cx="1436291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187600"/>
                <a:ext cx="1436291" cy="880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01580" y="3152731"/>
                <a:ext cx="1457450" cy="8812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580" y="3152731"/>
                <a:ext cx="1457450" cy="88120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44897" y="2130865"/>
                <a:ext cx="2410019" cy="7289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 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𝐶𝑜𝑙𝑢𝑚𝑛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897" y="2130865"/>
                <a:ext cx="2410019" cy="7289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52120" y="4108946"/>
                <a:ext cx="2747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1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 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𝑅𝑜𝑤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108946"/>
                <a:ext cx="274774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552" r="-1330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26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Row-Major </a:t>
            </a:r>
            <a:r>
              <a:rPr lang="en-AU" dirty="0" err="1" smtClean="0"/>
              <a:t>vs</a:t>
            </a:r>
            <a:r>
              <a:rPr lang="en-AU" dirty="0" smtClean="0"/>
              <a:t> Column-Major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776542" cy="1872481"/>
          </a:xfr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One of the biggest differences between the two style of matrices is the order of multiplication</a:t>
            </a:r>
            <a:endParaRPr lang="en-AU" dirty="0"/>
          </a:p>
          <a:p>
            <a:pPr lvl="1"/>
            <a:r>
              <a:rPr lang="en-AU" dirty="0" smtClean="0"/>
              <a:t>In Column-Major, a 3x3 Matrix A can multiply with a 3x1 Vector B because of the rule that the columns of A match the rows of B</a:t>
            </a:r>
          </a:p>
          <a:p>
            <a:pPr lvl="1"/>
            <a:r>
              <a:rPr lang="en-AU" dirty="0" smtClean="0"/>
              <a:t>But in Row-Major it would be a 1x3 Vector</a:t>
            </a:r>
          </a:p>
          <a:p>
            <a:pPr lvl="2"/>
            <a:r>
              <a:rPr lang="en-AU" dirty="0" smtClean="0"/>
              <a:t>To abide by the multiplication rules we would need to multiply the Vector against a Matrix</a:t>
            </a:r>
          </a:p>
          <a:p>
            <a:pPr lvl="2"/>
            <a:r>
              <a:rPr lang="en-AU" dirty="0" smtClean="0"/>
              <a:t>1x3 multiplied with a 3x3 would result in a 1x3</a:t>
            </a:r>
          </a:p>
          <a:p>
            <a:pPr lvl="2"/>
            <a:endParaRPr lang="en-AU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76627" y="3079585"/>
                <a:ext cx="4057073" cy="8812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A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627" y="3079585"/>
                <a:ext cx="4057073" cy="88120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48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3203848" y="3472154"/>
            <a:ext cx="360040" cy="929837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FF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73858" y="1189025"/>
            <a:ext cx="353925" cy="929837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FF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84168" y="2339726"/>
            <a:ext cx="432048" cy="929837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FF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Row-Major Vector Matrix Multiplication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11560" y="1233150"/>
                <a:ext cx="4614465" cy="8803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AU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33150"/>
                <a:ext cx="4614465" cy="88036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556592" y="2139975"/>
                <a:ext cx="2745880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A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592" y="2139975"/>
                <a:ext cx="2745880" cy="298928"/>
              </a:xfrm>
              <a:prstGeom prst="rect">
                <a:avLst/>
              </a:prstGeom>
              <a:blipFill rotWithShape="0">
                <a:blip r:embed="rId3"/>
                <a:stretch>
                  <a:fillRect l="-887" r="-1552" b="-204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2417875" y="1059582"/>
            <a:ext cx="0" cy="1440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419872" y="3269563"/>
            <a:ext cx="0" cy="14401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294239" y="2169254"/>
            <a:ext cx="0" cy="14401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917975" y="2362738"/>
                <a:ext cx="4614465" cy="8803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AU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975" y="2362738"/>
                <a:ext cx="4614465" cy="88036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863007" y="3269563"/>
                <a:ext cx="2745880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A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AU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007" y="3269563"/>
                <a:ext cx="2745880" cy="298928"/>
              </a:xfrm>
              <a:prstGeom prst="rect">
                <a:avLst/>
              </a:prstGeom>
              <a:blipFill rotWithShape="0">
                <a:blip r:embed="rId5"/>
                <a:stretch>
                  <a:fillRect l="-667" r="-1333" b="-204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67544" y="3455805"/>
                <a:ext cx="4614465" cy="8803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AU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455805"/>
                <a:ext cx="4614465" cy="88036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412576" y="4390221"/>
                <a:ext cx="2733056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A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AU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76" y="4390221"/>
                <a:ext cx="2733056" cy="298928"/>
              </a:xfrm>
              <a:prstGeom prst="rect">
                <a:avLst/>
              </a:prstGeom>
              <a:blipFill rotWithShape="0">
                <a:blip r:embed="rId7"/>
                <a:stretch>
                  <a:fillRect l="-893" r="-1563" b="-204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81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Matrix Transposition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23849" y="1203325"/>
                <a:ext cx="4316289" cy="338464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AU" dirty="0" smtClean="0"/>
                  <a:t>One way to switch between Row-Major and Column-Major is to use Matrix Transposition</a:t>
                </a:r>
              </a:p>
              <a:p>
                <a:pPr lvl="1"/>
                <a:r>
                  <a:rPr lang="en-AU" dirty="0" smtClean="0"/>
                  <a:t>Also called </a:t>
                </a:r>
                <a:r>
                  <a:rPr lang="en-AU" dirty="0" smtClean="0">
                    <a:solidFill>
                      <a:srgbClr val="00B0F0"/>
                    </a:solidFill>
                  </a:rPr>
                  <a:t>Matrix Transpose</a:t>
                </a:r>
              </a:p>
              <a:p>
                <a:pPr lvl="1"/>
                <a:r>
                  <a:rPr lang="en-AU" dirty="0" smtClean="0"/>
                  <a:t>The Transpose of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AU" dirty="0" smtClean="0"/>
                  <a:t> is the maths symbol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AU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AU" dirty="0" smtClean="0"/>
              </a:p>
              <a:p>
                <a:pPr lvl="1"/>
                <a:endParaRPr lang="en-AU" dirty="0"/>
              </a:p>
              <a:p>
                <a:r>
                  <a:rPr lang="en-AU" dirty="0" smtClean="0"/>
                  <a:t>To Transpose a Matrix we simply flip it along the descending diagonal axis</a:t>
                </a:r>
                <a:endParaRPr lang="en-AU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23849" y="1203325"/>
                <a:ext cx="4316289" cy="3384649"/>
              </a:xfrm>
              <a:blipFill rotWithShape="0">
                <a:blip r:embed="rId2"/>
                <a:stretch>
                  <a:fillRect l="-1836" t="-3417" r="-33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580112" y="1563638"/>
                <a:ext cx="1436291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1563638"/>
                <a:ext cx="1436291" cy="8803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5364088" y="1419349"/>
            <a:ext cx="1872208" cy="115240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60032" y="3003798"/>
                <a:ext cx="1190903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AU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AU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lang="en-AU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e>
                                <m:r>
                                  <a:rPr lang="en-AU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e>
                                <m:r>
                                  <a:rPr lang="en-AU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e>
                                <m:r>
                                  <a:rPr lang="en-AU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003798"/>
                <a:ext cx="1190903" cy="7326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660232" y="3009011"/>
                <a:ext cx="1190903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AU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e>
                                <m:r>
                                  <a:rPr lang="en-AU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3009011"/>
                <a:ext cx="1190903" cy="7326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31022" y="3891483"/>
                <a:ext cx="2557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022" y="3891483"/>
                <a:ext cx="25571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4390" r="-19512"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068420" y="3882865"/>
                <a:ext cx="3745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420" y="3882865"/>
                <a:ext cx="37452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6393" t="-4444" r="-3279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79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Matrices in Code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/>
              <a:t>Perhaps the biggest point of confusion between Row-Major and Column-Major comes down to how they are stored in memory and used in code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Before we begin we must emphasize…</a:t>
            </a:r>
          </a:p>
          <a:p>
            <a:pPr lvl="1"/>
            <a:endParaRPr lang="en-AU" dirty="0"/>
          </a:p>
          <a:p>
            <a:pPr lvl="1"/>
            <a:endParaRPr lang="en-AU" dirty="0" smtClean="0"/>
          </a:p>
          <a:p>
            <a:pPr lvl="1"/>
            <a:endParaRPr lang="en-AU" dirty="0"/>
          </a:p>
          <a:p>
            <a:pPr lvl="1"/>
            <a:endParaRPr lang="en-AU" dirty="0" smtClean="0"/>
          </a:p>
          <a:p>
            <a:r>
              <a:rPr lang="en-AU" dirty="0" smtClean="0"/>
              <a:t>As long as our mathematical methods access the correct elements we are ok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8547" y="2984634"/>
            <a:ext cx="6893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 smtClean="0">
                <a:solidFill>
                  <a:schemeClr val="bg1"/>
                </a:solidFill>
              </a:rPr>
              <a:t>Memory layout has nothing to do with maths!</a:t>
            </a:r>
            <a:endParaRPr lang="en-AU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51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Matrices in Code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 smtClean="0"/>
              <a:t>It is common to store matrix data as a 2-D array of floats…</a:t>
            </a:r>
          </a:p>
          <a:p>
            <a:pPr lvl="1"/>
            <a:endParaRPr lang="en-AU" dirty="0" smtClean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r>
              <a:rPr lang="en-AU" dirty="0" smtClean="0"/>
              <a:t>But now we need to concern ourselves with which element is stored in which part of the array, especially concerning which Major we’re using</a:t>
            </a:r>
          </a:p>
          <a:p>
            <a:pPr lvl="1"/>
            <a:r>
              <a:rPr lang="en-AU" dirty="0" smtClean="0"/>
              <a:t>Do we map the array indices to Rows and Columns?</a:t>
            </a:r>
          </a:p>
          <a:p>
            <a:pPr lvl="1"/>
            <a:r>
              <a:rPr lang="en-AU" dirty="0" smtClean="0"/>
              <a:t>Or do we treat the data as an array of vectors / axis?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3233327" y="1923678"/>
            <a:ext cx="195758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A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m[3</a:t>
            </a:r>
            <a:r>
              <a:rPr lang="en-A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][3</a:t>
            </a:r>
            <a:r>
              <a:rPr lang="en-A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93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Matrices in Code – Column-Major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032126" cy="1368425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Consider the following layout of a 2-D array in memory, and Column-Major matrix…</a:t>
            </a:r>
          </a:p>
          <a:p>
            <a:pPr lvl="1"/>
            <a:endParaRPr lang="en-AU" dirty="0"/>
          </a:p>
          <a:p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788024" y="1302761"/>
            <a:ext cx="2790056" cy="11695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m[3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][3] 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{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11, 12, 13,</a:t>
            </a:r>
          </a:p>
          <a:p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21, 22, 23,</a:t>
            </a:r>
          </a:p>
          <a:p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31, 32, 33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AU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550568"/>
              </p:ext>
            </p:extLst>
          </p:nvPr>
        </p:nvGraphicFramePr>
        <p:xfrm>
          <a:off x="1547664" y="3713078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71800" y="2571750"/>
                <a:ext cx="1436291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571750"/>
                <a:ext cx="1436291" cy="88036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76056" y="2645647"/>
                <a:ext cx="1468158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645647"/>
                <a:ext cx="1468158" cy="7325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47664" y="4073118"/>
              <a:ext cx="6095997" cy="39097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1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1" i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1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1" i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4725767"/>
                  </p:ext>
                </p:extLst>
              </p:nvPr>
            </p:nvGraphicFramePr>
            <p:xfrm>
              <a:off x="1547664" y="4073118"/>
              <a:ext cx="6095997" cy="39097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677333"/>
                    <a:gridCol w="677333"/>
                    <a:gridCol w="677333"/>
                    <a:gridCol w="677333"/>
                    <a:gridCol w="677333"/>
                    <a:gridCol w="677333"/>
                    <a:gridCol w="677333"/>
                    <a:gridCol w="677333"/>
                    <a:gridCol w="677333"/>
                  </a:tblGrid>
                  <a:tr h="3909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901" t="-1538" r="-806306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901" t="-1538" r="-706306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99107" t="-1538" r="-600000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1802" t="-1538" r="-505405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01802" t="-1538" r="-405405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01802" t="-1538" r="-305405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96429" t="-1538" r="-202679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02703" t="-1538" r="-104505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02703" t="-1538" r="-4505" b="-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7617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Matrices in Code – Row-Major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032126" cy="1368425"/>
          </a:xfrm>
        </p:spPr>
        <p:txBody>
          <a:bodyPr>
            <a:normAutofit/>
          </a:bodyPr>
          <a:lstStyle/>
          <a:p>
            <a:r>
              <a:rPr lang="en-AU" dirty="0" smtClean="0"/>
              <a:t>Now the same layout but for Row-Major…</a:t>
            </a:r>
          </a:p>
          <a:p>
            <a:pPr lvl="1"/>
            <a:endParaRPr lang="en-AU" dirty="0"/>
          </a:p>
          <a:p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788024" y="1302761"/>
            <a:ext cx="2790056" cy="11695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m[3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][3] 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{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11, 12, 13,</a:t>
            </a:r>
          </a:p>
          <a:p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21, 22, 23,</a:t>
            </a:r>
          </a:p>
          <a:p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31, 32, 33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AU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551146"/>
              </p:ext>
            </p:extLst>
          </p:nvPr>
        </p:nvGraphicFramePr>
        <p:xfrm>
          <a:off x="1547664" y="3713078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71800" y="2571750"/>
                <a:ext cx="1457450" cy="8812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571750"/>
                <a:ext cx="1457450" cy="88120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76056" y="2645647"/>
                <a:ext cx="1468158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645647"/>
                <a:ext cx="1468158" cy="7325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47664" y="4073118"/>
              <a:ext cx="6095997" cy="39097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1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1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1" i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1" i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1" i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8291412"/>
                  </p:ext>
                </p:extLst>
              </p:nvPr>
            </p:nvGraphicFramePr>
            <p:xfrm>
              <a:off x="1547664" y="4073118"/>
              <a:ext cx="6095997" cy="39097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677333"/>
                    <a:gridCol w="677333"/>
                    <a:gridCol w="677333"/>
                    <a:gridCol w="677333"/>
                    <a:gridCol w="677333"/>
                    <a:gridCol w="677333"/>
                    <a:gridCol w="677333"/>
                    <a:gridCol w="677333"/>
                    <a:gridCol w="677333"/>
                  </a:tblGrid>
                  <a:tr h="3909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901" t="-1538" r="-806306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901" t="-1538" r="-706306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99107" t="-1538" r="-600000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1802" t="-1538" r="-505405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01802" t="-1538" r="-405405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01802" t="-1538" r="-305405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96429" t="-1538" r="-202679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02703" t="-1538" r="-104505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02703" t="-1538" r="-4505" b="-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1301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Matrices in Code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776542" cy="1224409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However, perhaps it would be more usable if we treat the 2-D array as an array of Vectors?</a:t>
            </a:r>
          </a:p>
          <a:p>
            <a:pPr lvl="1"/>
            <a:r>
              <a:rPr lang="en-AU" dirty="0" smtClean="0"/>
              <a:t>Forget any idea of Row-Major </a:t>
            </a:r>
            <a:r>
              <a:rPr lang="en-AU" dirty="0" err="1" smtClean="0"/>
              <a:t>vs</a:t>
            </a:r>
            <a:r>
              <a:rPr lang="en-AU" dirty="0" smtClean="0"/>
              <a:t> Column-Major, we simply store an </a:t>
            </a:r>
            <a:r>
              <a:rPr lang="en-AU" dirty="0" smtClean="0">
                <a:solidFill>
                  <a:srgbClr val="00B0F0"/>
                </a:solidFill>
              </a:rPr>
              <a:t>array of axes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470176" y="2338303"/>
            <a:ext cx="2037928" cy="11695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m[3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][3] 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{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Xx, </a:t>
            </a:r>
            <a:r>
              <a:rPr lang="en-AU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Xy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AU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Xz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Yx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AU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Yy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AU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Yz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AU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Zx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AU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Zy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AU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Zz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AU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079836"/>
              </p:ext>
            </p:extLst>
          </p:nvPr>
        </p:nvGraphicFramePr>
        <p:xfrm>
          <a:off x="1547664" y="3712080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47664" y="4073118"/>
              <a:ext cx="6095997" cy="39097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1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1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1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1" i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1" i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1" i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8046930"/>
                  </p:ext>
                </p:extLst>
              </p:nvPr>
            </p:nvGraphicFramePr>
            <p:xfrm>
              <a:off x="1547664" y="4073118"/>
              <a:ext cx="6095997" cy="39097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677333"/>
                    <a:gridCol w="677333"/>
                    <a:gridCol w="677333"/>
                    <a:gridCol w="677333"/>
                    <a:gridCol w="677333"/>
                    <a:gridCol w="677333"/>
                    <a:gridCol w="677333"/>
                    <a:gridCol w="677333"/>
                    <a:gridCol w="677333"/>
                  </a:tblGrid>
                  <a:tr h="3909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01" t="-1538" r="-806306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901" t="-1538" r="-706306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99107" t="-1538" r="-600000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802" t="-1538" r="-505405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1802" t="-1538" r="-405405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01802" t="-1538" r="-305405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96429" t="-1538" r="-202679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02703" t="-1538" r="-104505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02703" t="-1538" r="-4505" b="-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2814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a Matrix?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776542" cy="1512441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In mathematics a </a:t>
            </a:r>
            <a:r>
              <a:rPr lang="en-AU" dirty="0" smtClean="0">
                <a:solidFill>
                  <a:srgbClr val="00B0F0"/>
                </a:solidFill>
              </a:rPr>
              <a:t>Matrix </a:t>
            </a:r>
            <a:r>
              <a:rPr lang="en-AU" dirty="0" smtClean="0"/>
              <a:t>is a grid of numbers arranged in rows and columns of various dimensions</a:t>
            </a:r>
          </a:p>
          <a:p>
            <a:pPr lvl="1"/>
            <a:r>
              <a:rPr lang="en-AU" dirty="0" smtClean="0"/>
              <a:t>Usually referred to as an </a:t>
            </a:r>
            <a:r>
              <a:rPr lang="en-AU" dirty="0" smtClean="0">
                <a:solidFill>
                  <a:srgbClr val="00B0F0"/>
                </a:solidFill>
              </a:rPr>
              <a:t>m</a:t>
            </a:r>
            <a:r>
              <a:rPr lang="en-AU" dirty="0" smtClean="0"/>
              <a:t>-by-</a:t>
            </a:r>
            <a:r>
              <a:rPr lang="en-AU" dirty="0" smtClean="0">
                <a:solidFill>
                  <a:srgbClr val="00B0F0"/>
                </a:solidFill>
              </a:rPr>
              <a:t>n</a:t>
            </a:r>
            <a:r>
              <a:rPr lang="en-AU" dirty="0" smtClean="0"/>
              <a:t> Matrix</a:t>
            </a:r>
          </a:p>
          <a:p>
            <a:pPr lvl="1"/>
            <a:r>
              <a:rPr lang="en-AU" dirty="0" smtClean="0">
                <a:solidFill>
                  <a:srgbClr val="00B0F0"/>
                </a:solidFill>
              </a:rPr>
              <a:t>m</a:t>
            </a:r>
            <a:r>
              <a:rPr lang="en-AU" dirty="0" smtClean="0"/>
              <a:t> represents how many </a:t>
            </a:r>
            <a:r>
              <a:rPr lang="en-AU" dirty="0" smtClean="0">
                <a:solidFill>
                  <a:srgbClr val="00B0F0"/>
                </a:solidFill>
              </a:rPr>
              <a:t>Rows</a:t>
            </a:r>
          </a:p>
          <a:p>
            <a:pPr lvl="1"/>
            <a:r>
              <a:rPr lang="en-AU" dirty="0" smtClean="0">
                <a:solidFill>
                  <a:srgbClr val="00B0F0"/>
                </a:solidFill>
              </a:rPr>
              <a:t>n</a:t>
            </a:r>
            <a:r>
              <a:rPr lang="en-AU" dirty="0" smtClean="0"/>
              <a:t> represents how many </a:t>
            </a:r>
            <a:r>
              <a:rPr lang="en-AU" dirty="0" smtClean="0">
                <a:solidFill>
                  <a:srgbClr val="00B0F0"/>
                </a:solidFill>
              </a:rPr>
              <a:t>Columns</a:t>
            </a:r>
            <a:endParaRPr lang="en-AU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538376" y="1982424"/>
                <a:ext cx="2199513" cy="733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A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A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A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A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A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376" y="1982424"/>
                <a:ext cx="2199513" cy="7333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8362" y="3210466"/>
                <a:ext cx="1083437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362" y="3210466"/>
                <a:ext cx="1083437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33810" y="3345791"/>
                <a:ext cx="1067920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810" y="3345791"/>
                <a:ext cx="1067920" cy="461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84168" y="3066514"/>
                <a:ext cx="1626022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3066514"/>
                <a:ext cx="1626022" cy="10204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73741" y="3210464"/>
                <a:ext cx="538417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741" y="3210464"/>
                <a:ext cx="538417" cy="7325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361034" y="407462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B0F0"/>
                </a:solidFill>
              </a:rPr>
              <a:t>3x3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8724" y="407462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B0F0"/>
                </a:solidFill>
              </a:rPr>
              <a:t>2x3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3903" y="407462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B0F0"/>
                </a:solidFill>
              </a:rPr>
              <a:t>3x1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38133" y="407462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B0F0"/>
                </a:solidFill>
              </a:rPr>
              <a:t>4x4</a:t>
            </a:r>
            <a:endParaRPr lang="en-A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2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Matrices in Code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200478" cy="3384649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Many maths libraries store their data in the same way in memory, regardless of which Major they use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r>
              <a:rPr lang="en-AU" dirty="0" smtClean="0"/>
              <a:t>As long as our mathematical methods access the correct elements is does not matter how they are stored in memory</a:t>
            </a:r>
          </a:p>
          <a:p>
            <a:pPr lvl="1"/>
            <a:r>
              <a:rPr lang="en-AU" dirty="0" smtClean="0"/>
              <a:t>Be sure to use the correct elements!</a:t>
            </a:r>
          </a:p>
        </p:txBody>
      </p:sp>
    </p:spTree>
    <p:extLst>
      <p:ext uri="{BB962C8B-B14F-4D97-AF65-F5344CB8AC3E}">
        <p14:creationId xmlns:p14="http://schemas.microsoft.com/office/powerpoint/2010/main" val="341321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 smtClean="0"/>
              <a:t>Matrices are arrays of numbers used in game programming to representing Transforms</a:t>
            </a:r>
          </a:p>
          <a:p>
            <a:pPr lvl="1"/>
            <a:r>
              <a:rPr lang="en-AU" dirty="0" smtClean="0"/>
              <a:t>More on this in a later session</a:t>
            </a:r>
          </a:p>
          <a:p>
            <a:pPr lvl="1"/>
            <a:endParaRPr lang="en-AU" dirty="0"/>
          </a:p>
          <a:p>
            <a:r>
              <a:rPr lang="en-AU" dirty="0" smtClean="0"/>
              <a:t>Matrices can be added, subtracted and multiplied together</a:t>
            </a:r>
          </a:p>
          <a:p>
            <a:pPr lvl="1"/>
            <a:r>
              <a:rPr lang="en-AU" dirty="0" smtClean="0"/>
              <a:t>Multiplication combines the effects of the matrices together</a:t>
            </a:r>
          </a:p>
          <a:p>
            <a:pPr lvl="1"/>
            <a:r>
              <a:rPr lang="en-AU" dirty="0" smtClean="0"/>
              <a:t>There are certain rules as to what can multiply with what</a:t>
            </a:r>
          </a:p>
          <a:p>
            <a:pPr lvl="1"/>
            <a:endParaRPr lang="en-AU" dirty="0"/>
          </a:p>
          <a:p>
            <a:r>
              <a:rPr lang="en-AU" dirty="0" smtClean="0"/>
              <a:t>Matrices are primarily Column-Major in mathematics, but can also use Row-Major for storing Vectors</a:t>
            </a:r>
          </a:p>
          <a:p>
            <a:pPr lvl="1"/>
            <a:r>
              <a:rPr lang="en-AU" dirty="0" smtClean="0"/>
              <a:t>This can cause much confusion for programmers, so be sure to pay attention as to what format your code is using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959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Further Reading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Dunn, F, </a:t>
            </a:r>
            <a:r>
              <a:rPr lang="en-AU" dirty="0" err="1"/>
              <a:t>Parberry</a:t>
            </a:r>
            <a:r>
              <a:rPr lang="en-AU" dirty="0"/>
              <a:t>, I, 2011, </a:t>
            </a:r>
            <a:r>
              <a:rPr lang="en-AU" i="1" dirty="0"/>
              <a:t>3D Math Primer For Graphics And Game Development</a:t>
            </a:r>
            <a:r>
              <a:rPr lang="en-AU" dirty="0"/>
              <a:t>, 2</a:t>
            </a:r>
            <a:r>
              <a:rPr lang="en-AU" baseline="30000" dirty="0"/>
              <a:t>nd</a:t>
            </a:r>
            <a:r>
              <a:rPr lang="en-AU" dirty="0"/>
              <a:t> Edition, CRC Press</a:t>
            </a:r>
          </a:p>
          <a:p>
            <a:pPr lvl="1"/>
            <a:endParaRPr lang="en-AU" dirty="0"/>
          </a:p>
          <a:p>
            <a:r>
              <a:rPr lang="en-AU" dirty="0" err="1"/>
              <a:t>Lengyel</a:t>
            </a:r>
            <a:r>
              <a:rPr lang="en-AU" dirty="0"/>
              <a:t>, E, 2012, </a:t>
            </a:r>
            <a:r>
              <a:rPr lang="en-AU" i="1" dirty="0"/>
              <a:t>Mathematics for 3D Game Programming and Computer Graphics</a:t>
            </a:r>
            <a:r>
              <a:rPr lang="en-AU" dirty="0"/>
              <a:t>, 3</a:t>
            </a:r>
            <a:r>
              <a:rPr lang="en-AU" baseline="30000" dirty="0"/>
              <a:t>rd</a:t>
            </a:r>
            <a:r>
              <a:rPr lang="en-AU" dirty="0"/>
              <a:t> Edition, CENGAGE </a:t>
            </a:r>
            <a:r>
              <a:rPr lang="en-AU" dirty="0" smtClean="0"/>
              <a:t>Learning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967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Vectors are Matrices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464174" cy="3384649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You may have noticed that the 3x1 </a:t>
            </a:r>
            <a:r>
              <a:rPr lang="en-AU" dirty="0" smtClean="0">
                <a:solidFill>
                  <a:srgbClr val="00B0F0"/>
                </a:solidFill>
              </a:rPr>
              <a:t>Matrix </a:t>
            </a:r>
            <a:r>
              <a:rPr lang="en-AU" dirty="0" smtClean="0"/>
              <a:t>on the previous slide looked very similar to </a:t>
            </a:r>
            <a:r>
              <a:rPr lang="en-AU" dirty="0" smtClean="0">
                <a:solidFill>
                  <a:srgbClr val="00B0F0"/>
                </a:solidFill>
              </a:rPr>
              <a:t>Vector </a:t>
            </a:r>
            <a:r>
              <a:rPr lang="en-AU" dirty="0" smtClean="0"/>
              <a:t>notation</a:t>
            </a:r>
          </a:p>
          <a:p>
            <a:pPr lvl="1"/>
            <a:r>
              <a:rPr lang="en-AU" dirty="0" smtClean="0"/>
              <a:t>That’s because a Vector</a:t>
            </a:r>
            <a:r>
              <a:rPr lang="en-AU" dirty="0" smtClean="0">
                <a:solidFill>
                  <a:srgbClr val="00B0F0"/>
                </a:solidFill>
              </a:rPr>
              <a:t> is </a:t>
            </a:r>
            <a:r>
              <a:rPr lang="en-AU" dirty="0" smtClean="0"/>
              <a:t>a Matrix!</a:t>
            </a:r>
          </a:p>
          <a:p>
            <a:pPr lvl="2"/>
            <a:r>
              <a:rPr lang="en-AU" dirty="0" smtClean="0"/>
              <a:t>Row count depends on the dimension the Vector uses, and columns is one</a:t>
            </a:r>
          </a:p>
          <a:p>
            <a:pPr lvl="1"/>
            <a:endParaRPr lang="en-AU" dirty="0"/>
          </a:p>
          <a:p>
            <a:r>
              <a:rPr lang="en-AU" dirty="0" smtClean="0"/>
              <a:t>Even a </a:t>
            </a:r>
            <a:r>
              <a:rPr lang="en-AU" dirty="0" smtClean="0">
                <a:solidFill>
                  <a:srgbClr val="00B0F0"/>
                </a:solidFill>
              </a:rPr>
              <a:t>scalar</a:t>
            </a:r>
            <a:r>
              <a:rPr lang="en-AU" dirty="0" smtClean="0"/>
              <a:t> could be considered a Matrix!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36096" y="1491630"/>
                <a:ext cx="538417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1491630"/>
                <a:ext cx="538417" cy="73257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446258" y="235579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B0F0"/>
                </a:solidFill>
              </a:rPr>
              <a:t>3x1</a:t>
            </a:r>
            <a:endParaRPr lang="en-AU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18202" y="2077460"/>
                <a:ext cx="816890" cy="684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202" y="2077460"/>
                <a:ext cx="816890" cy="6847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418202" y="1392721"/>
                <a:ext cx="816890" cy="684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202" y="1392721"/>
                <a:ext cx="816890" cy="6847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36096" y="3215945"/>
                <a:ext cx="522900" cy="46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3215945"/>
                <a:ext cx="522900" cy="4619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446258" y="377743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B0F0"/>
                </a:solidFill>
              </a:rPr>
              <a:t>2x1</a:t>
            </a:r>
            <a:endParaRPr lang="en-AU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17204" y="3640809"/>
                <a:ext cx="808298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204" y="3640809"/>
                <a:ext cx="808298" cy="4632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417204" y="3177605"/>
                <a:ext cx="805029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204" y="3177605"/>
                <a:ext cx="805029" cy="46320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133803" y="3982873"/>
                <a:ext cx="3799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803" y="3982873"/>
                <a:ext cx="379912" cy="307777"/>
              </a:xfrm>
              <a:prstGeom prst="rect">
                <a:avLst/>
              </a:prstGeom>
              <a:blipFill>
                <a:blip r:embed="rId8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064714" y="429065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B0F0"/>
                </a:solidFill>
              </a:rPr>
              <a:t>1x1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47248" y="1894529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smtClean="0">
                <a:solidFill>
                  <a:schemeClr val="bg1"/>
                </a:solidFill>
              </a:rPr>
              <a:t>3-D</a:t>
            </a:r>
            <a:endParaRPr lang="en-AU" i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25067" y="4069835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smtClean="0">
                <a:solidFill>
                  <a:schemeClr val="bg1"/>
                </a:solidFill>
              </a:rPr>
              <a:t>1-D</a:t>
            </a:r>
            <a:endParaRPr lang="en-AU" i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47248" y="346487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smtClean="0">
                <a:solidFill>
                  <a:schemeClr val="bg1"/>
                </a:solidFill>
              </a:rPr>
              <a:t>2-D</a:t>
            </a:r>
            <a:endParaRPr lang="en-AU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9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Matrix Uses – Spatial Frames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49" y="1203325"/>
            <a:ext cx="5927919" cy="3384649"/>
          </a:xfr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In mathematics matrices have many uses, but in games they primarily represent </a:t>
            </a:r>
            <a:r>
              <a:rPr lang="en-AU" dirty="0" smtClean="0">
                <a:solidFill>
                  <a:srgbClr val="00B0F0"/>
                </a:solidFill>
              </a:rPr>
              <a:t>Transformation Matrices</a:t>
            </a:r>
          </a:p>
          <a:p>
            <a:pPr lvl="1"/>
            <a:r>
              <a:rPr lang="en-AU" dirty="0" smtClean="0"/>
              <a:t>Transformation Matrices are used to represent the </a:t>
            </a:r>
            <a:r>
              <a:rPr lang="en-AU" dirty="0" smtClean="0">
                <a:solidFill>
                  <a:srgbClr val="00B0F0"/>
                </a:solidFill>
              </a:rPr>
              <a:t>Position</a:t>
            </a:r>
            <a:r>
              <a:rPr lang="en-AU" dirty="0" smtClean="0"/>
              <a:t>, </a:t>
            </a:r>
            <a:r>
              <a:rPr lang="en-AU" dirty="0" smtClean="0">
                <a:solidFill>
                  <a:srgbClr val="00B0F0"/>
                </a:solidFill>
              </a:rPr>
              <a:t>Rotation</a:t>
            </a:r>
            <a:r>
              <a:rPr lang="en-AU" dirty="0" smtClean="0"/>
              <a:t> and </a:t>
            </a:r>
            <a:r>
              <a:rPr lang="en-AU" dirty="0" smtClean="0">
                <a:solidFill>
                  <a:srgbClr val="00B0F0"/>
                </a:solidFill>
              </a:rPr>
              <a:t>Scale</a:t>
            </a:r>
            <a:r>
              <a:rPr lang="en-AU" dirty="0" smtClean="0"/>
              <a:t> of objects in our games, representing their spatial frame of reference, i.e. where they are in the game world</a:t>
            </a:r>
          </a:p>
          <a:p>
            <a:pPr lvl="1"/>
            <a:endParaRPr lang="en-AU" dirty="0"/>
          </a:p>
          <a:p>
            <a:r>
              <a:rPr lang="en-AU" dirty="0" smtClean="0"/>
              <a:t>Transformation Matrices are simply collections of Vectors!</a:t>
            </a:r>
          </a:p>
          <a:p>
            <a:pPr lvl="1"/>
            <a:r>
              <a:rPr lang="en-AU" dirty="0" smtClean="0"/>
              <a:t>Each column in the Matrix represents an axis of the 2-D or 3-D space and whether that axis is rotated or scaled</a:t>
            </a:r>
          </a:p>
          <a:p>
            <a:pPr lvl="2"/>
            <a:r>
              <a:rPr lang="en-AU" dirty="0" smtClean="0">
                <a:solidFill>
                  <a:srgbClr val="FF0000"/>
                </a:solidFill>
              </a:rPr>
              <a:t>X-axis</a:t>
            </a:r>
            <a:r>
              <a:rPr lang="en-AU" dirty="0" smtClean="0"/>
              <a:t>, </a:t>
            </a:r>
            <a:r>
              <a:rPr lang="en-AU" dirty="0" smtClean="0">
                <a:solidFill>
                  <a:srgbClr val="00B050"/>
                </a:solidFill>
              </a:rPr>
              <a:t>Y-axis</a:t>
            </a:r>
            <a:r>
              <a:rPr lang="en-AU" dirty="0" smtClean="0"/>
              <a:t>, </a:t>
            </a:r>
            <a:r>
              <a:rPr lang="en-AU" dirty="0" smtClean="0">
                <a:solidFill>
                  <a:srgbClr val="00B0F0"/>
                </a:solidFill>
              </a:rPr>
              <a:t>Z-axis</a:t>
            </a:r>
          </a:p>
          <a:p>
            <a:pPr lvl="1"/>
            <a:r>
              <a:rPr lang="en-AU" dirty="0"/>
              <a:t>I</a:t>
            </a:r>
            <a:r>
              <a:rPr lang="en-AU" dirty="0" smtClean="0"/>
              <a:t>n most cases an additional column represents position, or </a:t>
            </a:r>
            <a:r>
              <a:rPr lang="en-AU" dirty="0" smtClean="0">
                <a:solidFill>
                  <a:srgbClr val="00B0F0"/>
                </a:solidFill>
              </a:rPr>
              <a:t>Translation</a:t>
            </a:r>
            <a:r>
              <a:rPr lang="en-AU" dirty="0" smtClean="0"/>
              <a:t> in the 2-D or 3-D space, the T-axis</a:t>
            </a:r>
          </a:p>
          <a:p>
            <a:pPr lvl="1"/>
            <a:endParaRPr lang="en-AU" dirty="0"/>
          </a:p>
          <a:p>
            <a:r>
              <a:rPr lang="en-AU" dirty="0" smtClean="0"/>
              <a:t>We’ll look more into Transformations in a separate session, including why we would use a </a:t>
            </a:r>
            <a:r>
              <a:rPr lang="en-AU" dirty="0" smtClean="0">
                <a:solidFill>
                  <a:srgbClr val="00B0F0"/>
                </a:solidFill>
              </a:rPr>
              <a:t>4x4</a:t>
            </a:r>
            <a:r>
              <a:rPr lang="en-AU" dirty="0" smtClean="0"/>
              <a:t> Matrix!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01759" y="2151407"/>
                <a:ext cx="1436291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759" y="2151407"/>
                <a:ext cx="1436291" cy="88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45614" y="1174102"/>
                <a:ext cx="941283" cy="543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614" y="1174102"/>
                <a:ext cx="941283" cy="5432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56176" y="3465855"/>
                <a:ext cx="1990160" cy="1095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465855"/>
                <a:ext cx="1990160" cy="10951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3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 what do we DO with Matrices?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 smtClean="0"/>
              <a:t>Matrices have very similar mathematical operations to Vectors</a:t>
            </a:r>
          </a:p>
          <a:p>
            <a:pPr lvl="1"/>
            <a:endParaRPr lang="en-AU" dirty="0"/>
          </a:p>
          <a:p>
            <a:r>
              <a:rPr lang="en-AU" dirty="0" smtClean="0"/>
              <a:t>We can perform </a:t>
            </a:r>
            <a:r>
              <a:rPr lang="en-AU" dirty="0" smtClean="0">
                <a:solidFill>
                  <a:srgbClr val="00B0F0"/>
                </a:solidFill>
              </a:rPr>
              <a:t>addition</a:t>
            </a:r>
            <a:r>
              <a:rPr lang="en-AU" dirty="0" smtClean="0"/>
              <a:t> with them</a:t>
            </a:r>
          </a:p>
          <a:p>
            <a:pPr lvl="1"/>
            <a:r>
              <a:rPr lang="en-AU" dirty="0" smtClean="0"/>
              <a:t>However this doesn’t actually have much use in video games, as it doesn’t actually combine the transformation of the matrices together</a:t>
            </a:r>
          </a:p>
          <a:p>
            <a:pPr lvl="1"/>
            <a:r>
              <a:rPr lang="en-AU" dirty="0" smtClean="0"/>
              <a:t>We can also perform </a:t>
            </a:r>
            <a:r>
              <a:rPr lang="en-AU" dirty="0" smtClean="0">
                <a:solidFill>
                  <a:srgbClr val="00B0F0"/>
                </a:solidFill>
              </a:rPr>
              <a:t>subtraction</a:t>
            </a:r>
            <a:r>
              <a:rPr lang="en-AU" dirty="0" smtClean="0"/>
              <a:t>, which has the inverse effect of addition</a:t>
            </a:r>
          </a:p>
          <a:p>
            <a:pPr lvl="1"/>
            <a:endParaRPr lang="en-AU" dirty="0"/>
          </a:p>
          <a:p>
            <a:r>
              <a:rPr lang="en-AU" dirty="0" smtClean="0"/>
              <a:t>We can perform </a:t>
            </a:r>
            <a:r>
              <a:rPr lang="en-AU" dirty="0" smtClean="0">
                <a:solidFill>
                  <a:srgbClr val="00B0F0"/>
                </a:solidFill>
              </a:rPr>
              <a:t>multiplication</a:t>
            </a:r>
            <a:r>
              <a:rPr lang="en-AU" dirty="0" smtClean="0"/>
              <a:t> with them</a:t>
            </a:r>
          </a:p>
          <a:p>
            <a:pPr lvl="1"/>
            <a:r>
              <a:rPr lang="en-AU" dirty="0" smtClean="0"/>
              <a:t>This actually combines the transformations of two matrices!</a:t>
            </a:r>
          </a:p>
          <a:p>
            <a:pPr lvl="1"/>
            <a:endParaRPr lang="en-AU" dirty="0"/>
          </a:p>
          <a:p>
            <a:r>
              <a:rPr lang="en-AU" dirty="0" smtClean="0"/>
              <a:t>Each operation has rules as to what sized matrices can add or multiply together, and what the result’s size would be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86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Matrix Addition and Subtraction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560518" cy="2520553"/>
          </a:xfrm>
        </p:spPr>
        <p:txBody>
          <a:bodyPr>
            <a:normAutofit/>
          </a:bodyPr>
          <a:lstStyle/>
          <a:p>
            <a:r>
              <a:rPr lang="en-AU" sz="1600" dirty="0" smtClean="0"/>
              <a:t>Matrix addition works very similar to standard addition with one specific rule!</a:t>
            </a:r>
          </a:p>
          <a:p>
            <a:pPr lvl="1"/>
            <a:endParaRPr lang="en-AU" sz="1400" dirty="0"/>
          </a:p>
          <a:p>
            <a:r>
              <a:rPr lang="en-AU" sz="1600" dirty="0" smtClean="0"/>
              <a:t>We can add two matrices together as long as they have the </a:t>
            </a:r>
            <a:r>
              <a:rPr lang="en-AU" sz="1600" dirty="0" smtClean="0">
                <a:solidFill>
                  <a:srgbClr val="00B0F0"/>
                </a:solidFill>
              </a:rPr>
              <a:t>same dimensions</a:t>
            </a:r>
          </a:p>
          <a:p>
            <a:pPr lvl="1"/>
            <a:r>
              <a:rPr lang="en-AU" sz="1400" dirty="0" smtClean="0"/>
              <a:t>3x3 + 3x3, 3x1 + 3x1, </a:t>
            </a:r>
            <a:r>
              <a:rPr lang="en-AU" sz="1400" dirty="0" err="1" smtClean="0"/>
              <a:t>etc</a:t>
            </a:r>
            <a:endParaRPr lang="en-AU" sz="1400" dirty="0" smtClean="0"/>
          </a:p>
          <a:p>
            <a:pPr lvl="1"/>
            <a:r>
              <a:rPr lang="en-AU" sz="1400" dirty="0" smtClean="0"/>
              <a:t>3x3 + 3x1 would </a:t>
            </a:r>
            <a:r>
              <a:rPr lang="en-AU" sz="1400" dirty="0" smtClean="0">
                <a:solidFill>
                  <a:srgbClr val="FF0000"/>
                </a:solidFill>
              </a:rPr>
              <a:t>not</a:t>
            </a:r>
            <a:r>
              <a:rPr lang="en-AU" sz="1400" dirty="0" smtClean="0"/>
              <a:t> be possible!</a:t>
            </a:r>
          </a:p>
          <a:p>
            <a:pPr lvl="1"/>
            <a:endParaRPr lang="en-AU" sz="1400" dirty="0"/>
          </a:p>
          <a:p>
            <a:r>
              <a:rPr lang="en-AU" sz="1600" dirty="0" smtClean="0"/>
              <a:t>We simply combine each corresponding element together</a:t>
            </a:r>
          </a:p>
          <a:p>
            <a:pPr lvl="1"/>
            <a:r>
              <a:rPr lang="en-AU" sz="1400" dirty="0" smtClean="0"/>
              <a:t>Or subtract in the case of subtraction</a:t>
            </a:r>
            <a:endParaRPr lang="en-A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84679" y="3743501"/>
                <a:ext cx="4240969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solidFill>
                                      <a:schemeClr val="accent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i="1" smtClean="0">
                                    <a:solidFill>
                                      <a:schemeClr val="accent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AU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 smtClean="0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AU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accent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AU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679" y="3743501"/>
                <a:ext cx="4240969" cy="738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22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Matrix Multiplication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776542" cy="3384649"/>
          </a:xfrm>
        </p:spPr>
        <p:txBody>
          <a:bodyPr>
            <a:normAutofit fontScale="55000" lnSpcReduction="20000"/>
          </a:bodyPr>
          <a:lstStyle/>
          <a:p>
            <a:r>
              <a:rPr lang="en-AU" dirty="0" smtClean="0"/>
              <a:t>Two Matrices can be multiplied together</a:t>
            </a:r>
          </a:p>
          <a:p>
            <a:pPr lvl="1"/>
            <a:r>
              <a:rPr lang="en-AU" dirty="0" smtClean="0"/>
              <a:t>The result is the two matrices concatenated together, much like </a:t>
            </a:r>
            <a:br>
              <a:rPr lang="en-AU" dirty="0" smtClean="0"/>
            </a:br>
            <a:r>
              <a:rPr lang="en-AU" dirty="0" smtClean="0"/>
              <a:t>you would assume addition would do!</a:t>
            </a:r>
          </a:p>
          <a:p>
            <a:pPr lvl="1"/>
            <a:endParaRPr lang="en-AU" dirty="0"/>
          </a:p>
          <a:p>
            <a:r>
              <a:rPr lang="en-AU" dirty="0" smtClean="0"/>
              <a:t>There is one core rule to matrix multiplication</a:t>
            </a:r>
          </a:p>
          <a:p>
            <a:pPr lvl="1"/>
            <a:r>
              <a:rPr lang="en-AU" dirty="0" smtClean="0"/>
              <a:t>The </a:t>
            </a:r>
            <a:r>
              <a:rPr lang="en-AU" dirty="0" smtClean="0">
                <a:solidFill>
                  <a:srgbClr val="00B0F0"/>
                </a:solidFill>
              </a:rPr>
              <a:t>Columns</a:t>
            </a:r>
            <a:r>
              <a:rPr lang="en-AU" dirty="0" smtClean="0"/>
              <a:t> of </a:t>
            </a:r>
            <a:r>
              <a:rPr lang="en-AU" dirty="0" smtClean="0">
                <a:solidFill>
                  <a:srgbClr val="00B0F0"/>
                </a:solidFill>
              </a:rPr>
              <a:t>Matrix A </a:t>
            </a:r>
            <a:r>
              <a:rPr lang="en-AU" dirty="0" smtClean="0"/>
              <a:t>must match the </a:t>
            </a:r>
            <a:r>
              <a:rPr lang="en-AU" dirty="0" smtClean="0">
                <a:solidFill>
                  <a:srgbClr val="00B0F0"/>
                </a:solidFill>
              </a:rPr>
              <a:t>Rows</a:t>
            </a:r>
            <a:r>
              <a:rPr lang="en-AU" dirty="0" smtClean="0"/>
              <a:t> of </a:t>
            </a:r>
            <a:r>
              <a:rPr lang="en-AU" dirty="0" smtClean="0">
                <a:solidFill>
                  <a:srgbClr val="00B0F0"/>
                </a:solidFill>
              </a:rPr>
              <a:t>Matrix B</a:t>
            </a:r>
          </a:p>
          <a:p>
            <a:pPr lvl="2"/>
            <a:r>
              <a:rPr lang="en-AU" dirty="0" smtClean="0"/>
              <a:t>3x</a:t>
            </a:r>
            <a:r>
              <a:rPr lang="en-AU" dirty="0" smtClean="0">
                <a:solidFill>
                  <a:srgbClr val="00B0F0"/>
                </a:solidFill>
              </a:rPr>
              <a:t>3</a:t>
            </a:r>
            <a:r>
              <a:rPr lang="en-AU" dirty="0" smtClean="0"/>
              <a:t> can multiply with </a:t>
            </a:r>
            <a:r>
              <a:rPr lang="en-AU" dirty="0" smtClean="0">
                <a:solidFill>
                  <a:srgbClr val="00B0F0"/>
                </a:solidFill>
              </a:rPr>
              <a:t>3</a:t>
            </a:r>
            <a:r>
              <a:rPr lang="en-AU" dirty="0" smtClean="0"/>
              <a:t>x1</a:t>
            </a:r>
          </a:p>
          <a:p>
            <a:pPr lvl="2"/>
            <a:r>
              <a:rPr lang="en-AU" dirty="0" smtClean="0"/>
              <a:t>2x</a:t>
            </a:r>
            <a:r>
              <a:rPr lang="en-AU" dirty="0" smtClean="0">
                <a:solidFill>
                  <a:srgbClr val="00B0F0"/>
                </a:solidFill>
              </a:rPr>
              <a:t>2</a:t>
            </a:r>
            <a:r>
              <a:rPr lang="en-AU" dirty="0" smtClean="0"/>
              <a:t> can multiply with </a:t>
            </a:r>
            <a:r>
              <a:rPr lang="en-AU" dirty="0" smtClean="0">
                <a:solidFill>
                  <a:srgbClr val="00B0F0"/>
                </a:solidFill>
              </a:rPr>
              <a:t>2</a:t>
            </a:r>
            <a:r>
              <a:rPr lang="en-AU" dirty="0" smtClean="0"/>
              <a:t>x1</a:t>
            </a:r>
          </a:p>
          <a:p>
            <a:pPr lvl="2"/>
            <a:r>
              <a:rPr lang="en-AU" dirty="0" smtClean="0"/>
              <a:t>3x</a:t>
            </a:r>
            <a:r>
              <a:rPr lang="en-AU" dirty="0" smtClean="0">
                <a:solidFill>
                  <a:srgbClr val="00B0F0"/>
                </a:solidFill>
              </a:rPr>
              <a:t>1</a:t>
            </a:r>
            <a:r>
              <a:rPr lang="en-AU" dirty="0" smtClean="0"/>
              <a:t> can multiply with </a:t>
            </a:r>
            <a:r>
              <a:rPr lang="en-AU" dirty="0" smtClean="0">
                <a:solidFill>
                  <a:srgbClr val="00B0F0"/>
                </a:solidFill>
              </a:rPr>
              <a:t>1</a:t>
            </a:r>
            <a:r>
              <a:rPr lang="en-AU" dirty="0" smtClean="0"/>
              <a:t>x1</a:t>
            </a:r>
          </a:p>
          <a:p>
            <a:pPr lvl="1"/>
            <a:r>
              <a:rPr lang="en-AU" dirty="0" smtClean="0"/>
              <a:t>This is why a Vector shouldn’t scale another Vector!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result is a Matrix with the Rows of Matrix A </a:t>
            </a:r>
            <a:br>
              <a:rPr lang="en-AU" dirty="0" smtClean="0"/>
            </a:br>
            <a:r>
              <a:rPr lang="en-AU" dirty="0" smtClean="0"/>
              <a:t>and the Columns of Matrix B</a:t>
            </a:r>
          </a:p>
          <a:p>
            <a:pPr lvl="1"/>
            <a:r>
              <a:rPr lang="en-AU" dirty="0" smtClean="0">
                <a:solidFill>
                  <a:srgbClr val="00B0F0"/>
                </a:solidFill>
              </a:rPr>
              <a:t>3</a:t>
            </a:r>
            <a:r>
              <a:rPr lang="en-AU" dirty="0" smtClean="0"/>
              <a:t>x3 multiplied with 3x</a:t>
            </a:r>
            <a:r>
              <a:rPr lang="en-AU" dirty="0" smtClean="0">
                <a:solidFill>
                  <a:srgbClr val="00B0F0"/>
                </a:solidFill>
              </a:rPr>
              <a:t>1</a:t>
            </a:r>
            <a:r>
              <a:rPr lang="en-AU" dirty="0" smtClean="0"/>
              <a:t> creates a </a:t>
            </a:r>
            <a:r>
              <a:rPr lang="en-AU" dirty="0" smtClean="0">
                <a:solidFill>
                  <a:srgbClr val="00B0F0"/>
                </a:solidFill>
              </a:rPr>
              <a:t>3x1</a:t>
            </a:r>
          </a:p>
          <a:p>
            <a:pPr lvl="1"/>
            <a:r>
              <a:rPr lang="en-AU" dirty="0" smtClean="0">
                <a:solidFill>
                  <a:srgbClr val="00B0F0"/>
                </a:solidFill>
              </a:rPr>
              <a:t>3</a:t>
            </a:r>
            <a:r>
              <a:rPr lang="en-AU" dirty="0" smtClean="0"/>
              <a:t>x1 multiplied with a 1x</a:t>
            </a:r>
            <a:r>
              <a:rPr lang="en-AU" dirty="0" smtClean="0">
                <a:solidFill>
                  <a:srgbClr val="00B0F0"/>
                </a:solidFill>
              </a:rPr>
              <a:t>1</a:t>
            </a:r>
            <a:r>
              <a:rPr lang="en-AU" dirty="0" smtClean="0"/>
              <a:t> creates a </a:t>
            </a:r>
            <a:r>
              <a:rPr lang="en-AU" dirty="0" smtClean="0">
                <a:solidFill>
                  <a:srgbClr val="00B0F0"/>
                </a:solidFill>
              </a:rPr>
              <a:t>3x1</a:t>
            </a:r>
          </a:p>
          <a:p>
            <a:pPr lvl="1"/>
            <a:r>
              <a:rPr lang="en-AU" dirty="0" smtClean="0">
                <a:solidFill>
                  <a:srgbClr val="00B0F0"/>
                </a:solidFill>
              </a:rPr>
              <a:t>3</a:t>
            </a:r>
            <a:r>
              <a:rPr lang="en-AU" dirty="0" smtClean="0"/>
              <a:t>x3 multiplied with 3x</a:t>
            </a:r>
            <a:r>
              <a:rPr lang="en-AU" dirty="0" smtClean="0">
                <a:solidFill>
                  <a:srgbClr val="00B0F0"/>
                </a:solidFill>
              </a:rPr>
              <a:t>3</a:t>
            </a:r>
            <a:r>
              <a:rPr lang="en-AU" dirty="0" smtClean="0"/>
              <a:t> creates a </a:t>
            </a:r>
            <a:r>
              <a:rPr lang="en-AU" dirty="0" smtClean="0">
                <a:solidFill>
                  <a:srgbClr val="00B0F0"/>
                </a:solidFill>
              </a:rPr>
              <a:t>3x3</a:t>
            </a:r>
            <a:endParaRPr lang="en-AU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84168" y="1419622"/>
                <a:ext cx="12992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A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A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419622"/>
                <a:ext cx="1299202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695" r="-4225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24835" y="2008935"/>
                <a:ext cx="2541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AU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A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A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AU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AU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835" y="2008935"/>
                <a:ext cx="2541080" cy="369332"/>
              </a:xfrm>
              <a:prstGeom prst="rect">
                <a:avLst/>
              </a:prstGeom>
              <a:blipFill>
                <a:blip r:embed="rId3"/>
                <a:stretch>
                  <a:fillRect l="-2158" r="-48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37510" y="2594564"/>
                <a:ext cx="2541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AU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A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A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AU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AU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510" y="2594564"/>
                <a:ext cx="2541080" cy="369332"/>
              </a:xfrm>
              <a:prstGeom prst="rect">
                <a:avLst/>
              </a:prstGeom>
              <a:blipFill>
                <a:blip r:embed="rId4"/>
                <a:stretch>
                  <a:fillRect l="-2398" r="-48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60032" y="3841250"/>
                <a:ext cx="2541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AU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A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AU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AU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841250"/>
                <a:ext cx="2541080" cy="369332"/>
              </a:xfrm>
              <a:prstGeom prst="rect">
                <a:avLst/>
              </a:prstGeom>
              <a:blipFill>
                <a:blip r:embed="rId5"/>
                <a:stretch>
                  <a:fillRect l="-2158" r="-48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50184" y="3217204"/>
                <a:ext cx="2541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AU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A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AU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AU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184" y="3217204"/>
                <a:ext cx="2541080" cy="369332"/>
              </a:xfrm>
              <a:prstGeom prst="rect">
                <a:avLst/>
              </a:prstGeom>
              <a:blipFill>
                <a:blip r:embed="rId6"/>
                <a:stretch>
                  <a:fillRect l="-2398" r="-48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ket 11"/>
          <p:cNvSpPr/>
          <p:nvPr/>
        </p:nvSpPr>
        <p:spPr>
          <a:xfrm rot="16200000">
            <a:off x="5648489" y="4002184"/>
            <a:ext cx="152692" cy="57465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Left Bracket 12"/>
          <p:cNvSpPr/>
          <p:nvPr/>
        </p:nvSpPr>
        <p:spPr>
          <a:xfrm rot="16200000">
            <a:off x="5541368" y="3829150"/>
            <a:ext cx="367640" cy="115000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439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Matrix Multiplication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4"/>
            <a:ext cx="7776542" cy="2808586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Another side-effect of Matrix Multiplication is that it is not commutative</a:t>
            </a:r>
          </a:p>
          <a:p>
            <a:pPr lvl="1"/>
            <a:r>
              <a:rPr lang="en-AU" dirty="0" smtClean="0"/>
              <a:t>The order of the multiplication matters!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/>
          </a:p>
          <a:p>
            <a:r>
              <a:rPr lang="en-AU" dirty="0" smtClean="0"/>
              <a:t>However it is associative</a:t>
            </a:r>
          </a:p>
          <a:p>
            <a:pPr lvl="1"/>
            <a:r>
              <a:rPr lang="en-AU" dirty="0" smtClean="0"/>
              <a:t>It doesn’t matter which we calculate first</a:t>
            </a:r>
          </a:p>
          <a:p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38388" y="2355726"/>
                <a:ext cx="17335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A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A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A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A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A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A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388" y="2355726"/>
                <a:ext cx="173355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873" r="-3521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34829" y="3930610"/>
                <a:ext cx="45406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A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A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AU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A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829" y="3930610"/>
                <a:ext cx="4540667" cy="369332"/>
              </a:xfrm>
              <a:prstGeom prst="rect">
                <a:avLst/>
              </a:prstGeom>
              <a:blipFill>
                <a:blip r:embed="rId3"/>
                <a:stretch>
                  <a:fillRect r="-80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15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Matrix Transformations&amp;quot;&quot;/&gt;&lt;property id=&quot;20307&quot; value=&quot;263&quot;/&gt;&lt;/object&gt;&lt;object type=&quot;3&quot; unique_id=&quot;10004&quot;&gt;&lt;property id=&quot;20148&quot; value=&quot;5&quot;/&gt;&lt;property id=&quot;20300&quot; value=&quot;Slide 2 - &amp;quot;Contents&amp;quot;&quot;/&gt;&lt;property id=&quot;20307&quot; value=&quot;265&quot;/&gt;&lt;/object&gt;&lt;object type=&quot;3&quot; unique_id=&quot;10009&quot;&gt;&lt;property id=&quot;20148&quot; value=&quot;5&quot;/&gt;&lt;property id=&quot;20300&quot; value=&quot;Slide 54 - &amp;quot;Summary&amp;quot;&quot;/&gt;&lt;property id=&quot;20307&quot; value=&quot;270&quot;/&gt;&lt;/object&gt;&lt;object type=&quot;3&quot; unique_id=&quot;10010&quot;&gt;&lt;property id=&quot;20148&quot; value=&quot;5&quot;/&gt;&lt;property id=&quot;20300&quot; value=&quot;Slide 55 - &amp;quot;References&amp;quot;&quot;/&gt;&lt;property id=&quot;20307&quot; value=&quot;271&quot;/&gt;&lt;/object&gt;&lt;object type=&quot;3&quot; unique_id=&quot;10709&quot;&gt;&lt;property id=&quot;20148&quot; value=&quot;5&quot;/&gt;&lt;property id=&quot;20300&quot; value=&quot;Slide 3 - &amp;quot;What is a matrix transformation?&amp;quot;&quot;/&gt;&lt;property id=&quot;20307&quot; value=&quot;273&quot;/&gt;&lt;/object&gt;&lt;object type=&quot;3&quot; unique_id=&quot;10710&quot;&gt;&lt;property id=&quot;20148&quot; value=&quot;5&quot;/&gt;&lt;property id=&quot;20300&quot; value=&quot;Slide 4 - &amp;quot;Coordinate spaces&amp;quot;&quot;/&gt;&lt;property id=&quot;20307&quot; value=&quot;274&quot;/&gt;&lt;/object&gt;&lt;object type=&quot;3&quot; unique_id=&quot;10711&quot;&gt;&lt;property id=&quot;20148&quot; value=&quot;5&quot;/&gt;&lt;property id=&quot;20300&quot; value=&quot;Slide 5&quot;/&gt;&lt;property id=&quot;20307&quot; value=&quot;275&quot;/&gt;&lt;/object&gt;&lt;object type=&quot;3&quot; unique_id=&quot;10712&quot;&gt;&lt;property id=&quot;20148&quot; value=&quot;5&quot;/&gt;&lt;property id=&quot;20300&quot; value=&quot;Slide 6&quot;/&gt;&lt;property id=&quot;20307&quot; value=&quot;276&quot;/&gt;&lt;/object&gt;&lt;object type=&quot;3&quot; unique_id=&quot;10713&quot;&gt;&lt;property id=&quot;20148&quot; value=&quot;5&quot;/&gt;&lt;property id=&quot;20300&quot; value=&quot;Slide 7&quot;/&gt;&lt;property id=&quot;20307&quot; value=&quot;277&quot;/&gt;&lt;/object&gt;&lt;object type=&quot;3&quot; unique_id=&quot;10714&quot;&gt;&lt;property id=&quot;20148&quot; value=&quot;5&quot;/&gt;&lt;property id=&quot;20300&quot; value=&quot;Slide 8&quot;/&gt;&lt;property id=&quot;20307&quot; value=&quot;278&quot;/&gt;&lt;/object&gt;&lt;object type=&quot;3&quot; unique_id=&quot;10715&quot;&gt;&lt;property id=&quot;20148&quot; value=&quot;5&quot;/&gt;&lt;property id=&quot;20300&quot; value=&quot;Slide 9&quot;/&gt;&lt;property id=&quot;20307&quot; value=&quot;279&quot;/&gt;&lt;/object&gt;&lt;object type=&quot;3&quot; unique_id=&quot;10716&quot;&gt;&lt;property id=&quot;20148&quot; value=&quot;5&quot;/&gt;&lt;property id=&quot;20300&quot; value=&quot;Slide 10 - &amp;quot;What does this have to do with matrices?&amp;quot;&quot;/&gt;&lt;property id=&quot;20307&quot; value=&quot;280&quot;/&gt;&lt;/object&gt;&lt;object type=&quot;3&quot; unique_id=&quot;10717&quot;&gt;&lt;property id=&quot;20148&quot; value=&quot;5&quot;/&gt;&lt;property id=&quot;20300&quot; value=&quot;Slide 11 - &amp;quot;Review of matrix multiplication&amp;quot;&quot;/&gt;&lt;property id=&quot;20307&quot; value=&quot;281&quot;/&gt;&lt;/object&gt;&lt;object type=&quot;3&quot; unique_id=&quot;10718&quot;&gt;&lt;property id=&quot;20148&quot; value=&quot;5&quot;/&gt;&lt;property id=&quot;20300&quot; value=&quot;Slide 12 - &amp;quot;Structure of a Transformation Matrix&amp;quot;&quot;/&gt;&lt;property id=&quot;20307&quot; value=&quot;282&quot;/&gt;&lt;/object&gt;&lt;object type=&quot;3&quot; unique_id=&quot;10719&quot;&gt;&lt;property id=&quot;20148&quot; value=&quot;5&quot;/&gt;&lt;property id=&quot;20300&quot; value=&quot;Slide 13 - &amp;quot;Structure of a Transformation Matrix&amp;quot;&quot;/&gt;&lt;property id=&quot;20307&quot; value=&quot;283&quot;/&gt;&lt;/object&gt;&lt;object type=&quot;3&quot; unique_id=&quot;10720&quot;&gt;&lt;property id=&quot;20148&quot; value=&quot;5&quot;/&gt;&lt;property id=&quot;20300&quot; value=&quot;Slide 14 - &amp;quot;How a transformation works?&amp;quot;&quot;/&gt;&lt;property id=&quot;20307&quot; value=&quot;284&quot;/&gt;&lt;/object&gt;&lt;object type=&quot;3&quot; unique_id=&quot;10721&quot;&gt;&lt;property id=&quot;20148&quot; value=&quot;5&quot;/&gt;&lt;property id=&quot;20300&quot; value=&quot;Slide 15&quot;/&gt;&lt;property id=&quot;20307&quot; value=&quot;285&quot;/&gt;&lt;/object&gt;&lt;object type=&quot;3&quot; unique_id=&quot;10722&quot;&gt;&lt;property id=&quot;20148&quot; value=&quot;5&quot;/&gt;&lt;property id=&quot;20300&quot; value=&quot;Slide 16&quot;/&gt;&lt;property id=&quot;20307&quot; value=&quot;286&quot;/&gt;&lt;/object&gt;&lt;object type=&quot;3&quot; unique_id=&quot;10723&quot;&gt;&lt;property id=&quot;20148&quot; value=&quot;5&quot;/&gt;&lt;property id=&quot;20300&quot; value=&quot;Slide 17 - &amp;quot;Translation&amp;quot;&quot;/&gt;&lt;property id=&quot;20307&quot; value=&quot;287&quot;/&gt;&lt;/object&gt;&lt;object type=&quot;3&quot; unique_id=&quot;10724&quot;&gt;&lt;property id=&quot;20148&quot; value=&quot;5&quot;/&gt;&lt;property id=&quot;20300&quot; value=&quot;Slide 18 - &amp;quot;Translation&amp;quot;&quot;/&gt;&lt;property id=&quot;20307&quot; value=&quot;288&quot;/&gt;&lt;/object&gt;&lt;object type=&quot;3&quot; unique_id=&quot;10725&quot;&gt;&lt;property id=&quot;20148&quot; value=&quot;5&quot;/&gt;&lt;property id=&quot;20300&quot; value=&quot;Slide 19&quot;/&gt;&lt;property id=&quot;20307&quot; value=&quot;289&quot;/&gt;&lt;/object&gt;&lt;object type=&quot;3&quot; unique_id=&quot;10726&quot;&gt;&lt;property id=&quot;20148&quot; value=&quot;5&quot;/&gt;&lt;property id=&quot;20300&quot; value=&quot;Slide 20&quot;/&gt;&lt;property id=&quot;20307&quot; value=&quot;290&quot;/&gt;&lt;/object&gt;&lt;object type=&quot;3&quot; unique_id=&quot;10727&quot;&gt;&lt;property id=&quot;20148&quot; value=&quot;5&quot;/&gt;&lt;property id=&quot;20300&quot; value=&quot;Slide 21 - &amp;quot;Rotations&amp;quot;&quot;/&gt;&lt;property id=&quot;20307&quot; value=&quot;291&quot;/&gt;&lt;/object&gt;&lt;object type=&quot;3&quot; unique_id=&quot;10728&quot;&gt;&lt;property id=&quot;20148&quot; value=&quot;5&quot;/&gt;&lt;property id=&quot;20300&quot; value=&quot;Slide 22&quot;/&gt;&lt;property id=&quot;20307&quot; value=&quot;292&quot;/&gt;&lt;/object&gt;&lt;object type=&quot;3&quot; unique_id=&quot;10729&quot;&gt;&lt;property id=&quot;20148&quot; value=&quot;5&quot;/&gt;&lt;property id=&quot;20300&quot; value=&quot;Slide 23&quot;/&gt;&lt;property id=&quot;20307&quot; value=&quot;293&quot;/&gt;&lt;/object&gt;&lt;object type=&quot;3&quot; unique_id=&quot;10730&quot;&gt;&lt;property id=&quot;20148&quot; value=&quot;5&quot;/&gt;&lt;property id=&quot;20300&quot; value=&quot;Slide 24&quot;/&gt;&lt;property id=&quot;20307&quot; value=&quot;294&quot;/&gt;&lt;/object&gt;&lt;object type=&quot;3&quot; unique_id=&quot;10731&quot;&gt;&lt;property id=&quot;20148&quot; value=&quot;5&quot;/&gt;&lt;property id=&quot;20300&quot; value=&quot;Slide 25&quot;/&gt;&lt;property id=&quot;20307&quot; value=&quot;295&quot;/&gt;&lt;/object&gt;&lt;object type=&quot;3&quot; unique_id=&quot;10732&quot;&gt;&lt;property id=&quot;20148&quot; value=&quot;5&quot;/&gt;&lt;property id=&quot;20300&quot; value=&quot;Slide 26 - &amp;quot;Rotation&amp;quot;&quot;/&gt;&lt;property id=&quot;20307&quot; value=&quot;296&quot;/&gt;&lt;/object&gt;&lt;object type=&quot;3&quot; unique_id=&quot;10733&quot;&gt;&lt;property id=&quot;20148&quot; value=&quot;5&quot;/&gt;&lt;property id=&quot;20300&quot; value=&quot;Slide 27 - &amp;quot;Rotation&amp;quot;&quot;/&gt;&lt;property id=&quot;20307&quot; value=&quot;297&quot;/&gt;&lt;/object&gt;&lt;object type=&quot;3&quot; unique_id=&quot;10734&quot;&gt;&lt;property id=&quot;20148&quot; value=&quot;5&quot;/&gt;&lt;property id=&quot;20300&quot; value=&quot;Slide 28&quot;/&gt;&lt;property id=&quot;20307&quot; value=&quot;298&quot;/&gt;&lt;/object&gt;&lt;object type=&quot;3&quot; unique_id=&quot;10735&quot;&gt;&lt;property id=&quot;20148&quot; value=&quot;5&quot;/&gt;&lt;property id=&quot;20300&quot; value=&quot;Slide 29&quot;/&gt;&lt;property id=&quot;20307&quot; value=&quot;299&quot;/&gt;&lt;/object&gt;&lt;object type=&quot;3&quot; unique_id=&quot;10736&quot;&gt;&lt;property id=&quot;20148&quot; value=&quot;5&quot;/&gt;&lt;property id=&quot;20300&quot; value=&quot;Slide 30 - &amp;quot;Rotation&amp;quot;&quot;/&gt;&lt;property id=&quot;20307&quot; value=&quot;300&quot;/&gt;&lt;/object&gt;&lt;object type=&quot;3&quot; unique_id=&quot;10737&quot;&gt;&lt;property id=&quot;20148&quot; value=&quot;5&quot;/&gt;&lt;property id=&quot;20300&quot; value=&quot;Slide 31 - &amp;quot;Rotation&amp;quot;&quot;/&gt;&lt;property id=&quot;20307&quot; value=&quot;301&quot;/&gt;&lt;/object&gt;&lt;object type=&quot;3&quot; unique_id=&quot;10738&quot;&gt;&lt;property id=&quot;20148&quot; value=&quot;5&quot;/&gt;&lt;property id=&quot;20300&quot; value=&quot;Slide 32 - &amp;quot;Rotation&amp;quot;&quot;/&gt;&lt;property id=&quot;20307&quot; value=&quot;302&quot;/&gt;&lt;/object&gt;&lt;object type=&quot;3&quot; unique_id=&quot;10739&quot;&gt;&lt;property id=&quot;20148&quot; value=&quot;5&quot;/&gt;&lt;property id=&quot;20300&quot; value=&quot;Slide 33 - &amp;quot;Rotation&amp;quot;&quot;/&gt;&lt;property id=&quot;20307&quot; value=&quot;303&quot;/&gt;&lt;/object&gt;&lt;object type=&quot;3&quot; unique_id=&quot;10740&quot;&gt;&lt;property id=&quot;20148&quot; value=&quot;5&quot;/&gt;&lt;property id=&quot;20300&quot; value=&quot;Slide 34 - &amp;quot;Rotation&amp;quot;&quot;/&gt;&lt;property id=&quot;20307&quot; value=&quot;304&quot;/&gt;&lt;/object&gt;&lt;object type=&quot;3&quot; unique_id=&quot;10741&quot;&gt;&lt;property id=&quot;20148&quot; value=&quot;5&quot;/&gt;&lt;property id=&quot;20300&quot; value=&quot;Slide 35 - &amp;quot;Rotation&amp;quot;&quot;/&gt;&lt;property id=&quot;20307&quot; value=&quot;305&quot;/&gt;&lt;/object&gt;&lt;object type=&quot;3&quot; unique_id=&quot;10742&quot;&gt;&lt;property id=&quot;20148&quot; value=&quot;5&quot;/&gt;&lt;property id=&quot;20300&quot; value=&quot;Slide 36 - &amp;quot;Rotation&amp;quot;&quot;/&gt;&lt;property id=&quot;20307&quot; value=&quot;306&quot;/&gt;&lt;/object&gt;&lt;object type=&quot;3&quot; unique_id=&quot;10743&quot;&gt;&lt;property id=&quot;20148&quot; value=&quot;5&quot;/&gt;&lt;property id=&quot;20300&quot; value=&quot;Slide 37 - &amp;quot;Rotation&amp;quot;&quot;/&gt;&lt;property id=&quot;20307&quot; value=&quot;307&quot;/&gt;&lt;/object&gt;&lt;object type=&quot;3&quot; unique_id=&quot;10744&quot;&gt;&lt;property id=&quot;20148&quot; value=&quot;5&quot;/&gt;&lt;property id=&quot;20300&quot; value=&quot;Slide 38 - &amp;quot;Rotation&amp;quot;&quot;/&gt;&lt;property id=&quot;20307&quot; value=&quot;308&quot;/&gt;&lt;/object&gt;&lt;object type=&quot;3&quot; unique_id=&quot;10745&quot;&gt;&lt;property id=&quot;20148&quot; value=&quot;5&quot;/&gt;&lt;property id=&quot;20300&quot; value=&quot;Slide 39 - &amp;quot;Rotation&amp;quot;&quot;/&gt;&lt;property id=&quot;20307&quot; value=&quot;309&quot;/&gt;&lt;/object&gt;&lt;object type=&quot;3&quot; unique_id=&quot;10746&quot;&gt;&lt;property id=&quot;20148&quot; value=&quot;5&quot;/&gt;&lt;property id=&quot;20300&quot; value=&quot;Slide 40 - &amp;quot;Scale&amp;quot;&quot;/&gt;&lt;property id=&quot;20307&quot; value=&quot;310&quot;/&gt;&lt;/object&gt;&lt;object type=&quot;3&quot; unique_id=&quot;10747&quot;&gt;&lt;property id=&quot;20148&quot; value=&quot;5&quot;/&gt;&lt;property id=&quot;20300&quot; value=&quot;Slide 41&quot;/&gt;&lt;property id=&quot;20307&quot; value=&quot;311&quot;/&gt;&lt;/object&gt;&lt;object type=&quot;3&quot; unique_id=&quot;10748&quot;&gt;&lt;property id=&quot;20148&quot; value=&quot;5&quot;/&gt;&lt;property id=&quot;20300&quot; value=&quot;Slide 42&quot;/&gt;&lt;property id=&quot;20307&quot; value=&quot;312&quot;/&gt;&lt;/object&gt;&lt;object type=&quot;3&quot; unique_id=&quot;10749&quot;&gt;&lt;property id=&quot;20148&quot; value=&quot;5&quot;/&gt;&lt;property id=&quot;20300&quot; value=&quot;Slide 43 - &amp;quot;Scale&amp;quot;&quot;/&gt;&lt;property id=&quot;20307&quot; value=&quot;313&quot;/&gt;&lt;/object&gt;&lt;object type=&quot;3&quot; unique_id=&quot;10750&quot;&gt;&lt;property id=&quot;20148&quot; value=&quot;5&quot;/&gt;&lt;property id=&quot;20300&quot; value=&quot;Slide 44 - &amp;quot;Scale&amp;quot;&quot;/&gt;&lt;property id=&quot;20307&quot; value=&quot;314&quot;/&gt;&lt;/object&gt;&lt;object type=&quot;3&quot; unique_id=&quot;10751&quot;&gt;&lt;property id=&quot;20148&quot; value=&quot;5&quot;/&gt;&lt;property id=&quot;20300&quot; value=&quot;Slide 45&quot;/&gt;&lt;property id=&quot;20307&quot; value=&quot;315&quot;/&gt;&lt;/object&gt;&lt;object type=&quot;3&quot; unique_id=&quot;10752&quot;&gt;&lt;property id=&quot;20148&quot; value=&quot;5&quot;/&gt;&lt;property id=&quot;20300&quot; value=&quot;Slide 46&quot;/&gt;&lt;property id=&quot;20307&quot; value=&quot;316&quot;/&gt;&lt;/object&gt;&lt;object type=&quot;3&quot; unique_id=&quot;10753&quot;&gt;&lt;property id=&quot;20148&quot; value=&quot;5&quot;/&gt;&lt;property id=&quot;20300&quot; value=&quot;Slide 47 - &amp;quot;Transformation Matrices are Orthogonal &amp;quot;&quot;/&gt;&lt;property id=&quot;20307&quot; value=&quot;317&quot;/&gt;&lt;/object&gt;&lt;object type=&quot;3&quot; unique_id=&quot;10754&quot;&gt;&lt;property id=&quot;20148&quot; value=&quot;5&quot;/&gt;&lt;property id=&quot;20300&quot; value=&quot;Slide 48 - &amp;quot;Concatenating Matrices&amp;quot;&quot;/&gt;&lt;property id=&quot;20307&quot; value=&quot;318&quot;/&gt;&lt;/object&gt;&lt;object type=&quot;3&quot; unique_id=&quot;10755&quot;&gt;&lt;property id=&quot;20148&quot; value=&quot;5&quot;/&gt;&lt;property id=&quot;20300&quot; value=&quot;Slide 49 - &amp;quot;Concatenating Matrices&amp;quot;&quot;/&gt;&lt;property id=&quot;20307&quot; value=&quot;319&quot;/&gt;&lt;/object&gt;&lt;object type=&quot;3&quot; unique_id=&quot;10756&quot;&gt;&lt;property id=&quot;20148&quot; value=&quot;5&quot;/&gt;&lt;property id=&quot;20300&quot; value=&quot;Slide 50 - &amp;quot;Is any of this useful, anyway?&amp;quot;&quot;/&gt;&lt;property id=&quot;20307&quot; value=&quot;320&quot;/&gt;&lt;/object&gt;&lt;object type=&quot;3&quot; unique_id=&quot;10757&quot;&gt;&lt;property id=&quot;20148&quot; value=&quot;5&quot;/&gt;&lt;property id=&quot;20300&quot; value=&quot;Slide 51 - &amp;quot;Instancing&amp;quot;&quot;/&gt;&lt;property id=&quot;20307&quot; value=&quot;321&quot;/&gt;&lt;/object&gt;&lt;object type=&quot;3&quot; unique_id=&quot;10758&quot;&gt;&lt;property id=&quot;20148&quot; value=&quot;5&quot;/&gt;&lt;property id=&quot;20300&quot; value=&quot;Slide 52 - &amp;quot;Parenting&amp;quot;&quot;/&gt;&lt;property id=&quot;20307&quot; value=&quot;322&quot;/&gt;&lt;/object&gt;&lt;object type=&quot;3&quot; unique_id=&quot;10759&quot;&gt;&lt;property id=&quot;20148&quot; value=&quot;5&quot;/&gt;&lt;property id=&quot;20300&quot; value=&quot;Slide 53 - &amp;quot;Cameras&amp;quot;&quot;/&gt;&lt;property id=&quot;20307&quot; value=&quot;323&quot;/&gt;&lt;/object&gt;&lt;/object&gt;&lt;object type=&quot;8&quot; unique_id=&quot;1002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2116</TotalTime>
  <Words>1597</Words>
  <Application>Microsoft Office PowerPoint</Application>
  <PresentationFormat>On-screen Show (16:9)</PresentationFormat>
  <Paragraphs>349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Cambria Math</vt:lpstr>
      <vt:lpstr>Consolas</vt:lpstr>
      <vt:lpstr>Office Theme</vt:lpstr>
      <vt:lpstr>Matrices</vt:lpstr>
      <vt:lpstr>Contents</vt:lpstr>
      <vt:lpstr>What is a Matrix?</vt:lpstr>
      <vt:lpstr>Vectors are Matrices</vt:lpstr>
      <vt:lpstr>Matrix Uses – Spatial Frames</vt:lpstr>
      <vt:lpstr>So what do we DO with Matrices?</vt:lpstr>
      <vt:lpstr>Matrix Addition and Subtraction</vt:lpstr>
      <vt:lpstr>Matrix Multiplication</vt:lpstr>
      <vt:lpstr>Matrix Multiplication</vt:lpstr>
      <vt:lpstr>Matrix Multiplication</vt:lpstr>
      <vt:lpstr>Matrix Multiplication</vt:lpstr>
      <vt:lpstr>Matrix Multiplication Examples</vt:lpstr>
      <vt:lpstr>Matrix Multiplication Examples</vt:lpstr>
      <vt:lpstr>Matrix Multiplication Examples</vt:lpstr>
      <vt:lpstr>Matrix Vector Multiplication</vt:lpstr>
      <vt:lpstr>Matrix Vector Multiplication</vt:lpstr>
      <vt:lpstr>Matrix Multiplication</vt:lpstr>
      <vt:lpstr>Identity Matrix</vt:lpstr>
      <vt:lpstr>Identity Matrix</vt:lpstr>
      <vt:lpstr>Matrix Inverse</vt:lpstr>
      <vt:lpstr>Row-Major vs Column-Major</vt:lpstr>
      <vt:lpstr>Row-Major vs Column-Major</vt:lpstr>
      <vt:lpstr>Row-Major Vector Matrix Multiplication</vt:lpstr>
      <vt:lpstr>Matrix Transposition</vt:lpstr>
      <vt:lpstr>Matrices in Code</vt:lpstr>
      <vt:lpstr>Matrices in Code</vt:lpstr>
      <vt:lpstr>Matrices in Code – Column-Major</vt:lpstr>
      <vt:lpstr>Matrices in Code – Row-Major</vt:lpstr>
      <vt:lpstr>Matrices in Code</vt:lpstr>
      <vt:lpstr>Matrices in Code</vt:lpstr>
      <vt:lpstr>Summary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Richard Stern</cp:lastModifiedBy>
  <cp:revision>96</cp:revision>
  <dcterms:created xsi:type="dcterms:W3CDTF">2014-07-14T04:04:52Z</dcterms:created>
  <dcterms:modified xsi:type="dcterms:W3CDTF">2017-04-02T23:32:08Z</dcterms:modified>
</cp:coreProperties>
</file>