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6" r:id="rId2"/>
    <p:sldId id="260" r:id="rId3"/>
    <p:sldId id="257" r:id="rId4"/>
    <p:sldId id="258" r:id="rId5"/>
    <p:sldId id="263" r:id="rId6"/>
    <p:sldId id="265" r:id="rId7"/>
    <p:sldId id="271" r:id="rId8"/>
    <p:sldId id="273" r:id="rId9"/>
    <p:sldId id="275" r:id="rId10"/>
    <p:sldId id="277"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3566B-A7F5-40C8-87FE-CF626B9FB6A6}" type="datetimeFigureOut">
              <a:rPr lang="tr-TR" smtClean="0"/>
              <a:t>20.03.2023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59177-9970-4462-AA2C-32471ECB05E5}" type="slidenum">
              <a:rPr lang="tr-TR" smtClean="0"/>
              <a:t>‹#›</a:t>
            </a:fld>
            <a:endParaRPr lang="tr-TR"/>
          </a:p>
        </p:txBody>
      </p:sp>
    </p:spTree>
    <p:extLst>
      <p:ext uri="{BB962C8B-B14F-4D97-AF65-F5344CB8AC3E}">
        <p14:creationId xmlns:p14="http://schemas.microsoft.com/office/powerpoint/2010/main" val="3065545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C959177-9970-4462-AA2C-32471ECB05E5}" type="slidenum">
              <a:rPr lang="tr-TR" smtClean="0"/>
              <a:t>9</a:t>
            </a:fld>
            <a:endParaRPr lang="tr-TR"/>
          </a:p>
        </p:txBody>
      </p:sp>
    </p:spTree>
    <p:extLst>
      <p:ext uri="{BB962C8B-B14F-4D97-AF65-F5344CB8AC3E}">
        <p14:creationId xmlns:p14="http://schemas.microsoft.com/office/powerpoint/2010/main" val="46025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9D3AE0-7002-F337-C65B-477AF84D9C6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F2DFD58-178F-3CA4-DDFD-7792A3B08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E68C8C9-63D4-E586-A700-02242910033A}"/>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5" name="Alt Bilgi Yer Tutucusu 4">
            <a:extLst>
              <a:ext uri="{FF2B5EF4-FFF2-40B4-BE49-F238E27FC236}">
                <a16:creationId xmlns:a16="http://schemas.microsoft.com/office/drawing/2014/main" id="{35DB2220-634E-763F-561C-1DF75B0DA6D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BB07209-F83F-A8DB-3E37-4900DFCEE88B}"/>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899326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5E10A0-5D46-2DFB-1C0E-250601FCF48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D1EB87A-0A2F-C6A6-393E-F5E75F9B2A5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1B515A8-830C-4761-C736-AC7F6C67C142}"/>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5" name="Alt Bilgi Yer Tutucusu 4">
            <a:extLst>
              <a:ext uri="{FF2B5EF4-FFF2-40B4-BE49-F238E27FC236}">
                <a16:creationId xmlns:a16="http://schemas.microsoft.com/office/drawing/2014/main" id="{043D4139-CB00-479C-D67F-3D71C31ED5E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7DA3920-A5E4-8E8B-E880-A8E81053C6E2}"/>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115990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86206EC-B854-BCAE-97A7-943DDA36D8F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5075AE1-E2C9-2C0D-B457-4FDA34A0294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650C531-B341-529A-6C2F-B9C787C21914}"/>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5" name="Alt Bilgi Yer Tutucusu 4">
            <a:extLst>
              <a:ext uri="{FF2B5EF4-FFF2-40B4-BE49-F238E27FC236}">
                <a16:creationId xmlns:a16="http://schemas.microsoft.com/office/drawing/2014/main" id="{CC3B322A-6F10-45C5-EFDA-2EFAF448E00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B6C3F8-7E7A-82ED-49E7-C8F38585F07D}"/>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76913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4B04B3-ACD4-E44E-6470-6764F754D42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D803C4A-3D3F-C0FE-FF4C-14F88D0ADE9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FC572B2-A5C3-041E-9C14-36D1BCA64DF7}"/>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5" name="Alt Bilgi Yer Tutucusu 4">
            <a:extLst>
              <a:ext uri="{FF2B5EF4-FFF2-40B4-BE49-F238E27FC236}">
                <a16:creationId xmlns:a16="http://schemas.microsoft.com/office/drawing/2014/main" id="{7EA624CC-6B73-E76D-324F-9538DBEE47F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5CC1DFA-3689-5FAA-219D-B53E5C3550E5}"/>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87481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D99546-3342-02B3-0E9B-A6C07995D7B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B6A202E-6710-C191-BB98-11408AA7C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9256C64-EEDA-CC20-3901-574BB9CE1718}"/>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5" name="Alt Bilgi Yer Tutucusu 4">
            <a:extLst>
              <a:ext uri="{FF2B5EF4-FFF2-40B4-BE49-F238E27FC236}">
                <a16:creationId xmlns:a16="http://schemas.microsoft.com/office/drawing/2014/main" id="{52204182-C3CA-5C52-FEC1-4DB9E9C3AC2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F6B11F5-6819-C903-0AB6-779277429733}"/>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131829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E881E9-7CF8-2183-6C21-1AA07F47B4B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48B56BB-39FD-B786-EB1D-A1FCA3E2751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CFB240C-655F-4961-387C-A3F1BD84F61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FAA1F5B-4E46-7081-9DF1-9A4237C2F1B7}"/>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6" name="Alt Bilgi Yer Tutucusu 5">
            <a:extLst>
              <a:ext uri="{FF2B5EF4-FFF2-40B4-BE49-F238E27FC236}">
                <a16:creationId xmlns:a16="http://schemas.microsoft.com/office/drawing/2014/main" id="{00EECCC5-6F37-516D-6F1F-E12BC37493D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6D4C733-D6A0-1120-947C-A63A46624C80}"/>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357643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6DD57B-6194-FF9C-C612-C92E2D3D17F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6ED49A4-5551-4A01-7A44-CEECE19A35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CE32743-27AD-B247-653D-FA193554A6B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22708EB-20CA-9236-2C68-BE1FA0667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2F3FE77-86FF-5D6C-4668-4BED1CEE0CF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95D6875-9C58-B777-A70B-74FE26A64E6B}"/>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8" name="Alt Bilgi Yer Tutucusu 7">
            <a:extLst>
              <a:ext uri="{FF2B5EF4-FFF2-40B4-BE49-F238E27FC236}">
                <a16:creationId xmlns:a16="http://schemas.microsoft.com/office/drawing/2014/main" id="{759DD1D1-186C-D862-3100-EEAF9159843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853DC28-3514-3CC9-7B8F-553C9ECC6282}"/>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334700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02AD8A-F791-74C3-26E4-944E8489647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76687FC-9BFC-B76E-B55A-EB5FA0BD6C4A}"/>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4" name="Alt Bilgi Yer Tutucusu 3">
            <a:extLst>
              <a:ext uri="{FF2B5EF4-FFF2-40B4-BE49-F238E27FC236}">
                <a16:creationId xmlns:a16="http://schemas.microsoft.com/office/drawing/2014/main" id="{D8958645-E747-A479-690D-52697AFDB73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EA0D7F7-6B84-0371-84D5-5F9C83AC9F7D}"/>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408307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21D6555-5D3F-493D-88B6-3297A176BD3D}"/>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3" name="Alt Bilgi Yer Tutucusu 2">
            <a:extLst>
              <a:ext uri="{FF2B5EF4-FFF2-40B4-BE49-F238E27FC236}">
                <a16:creationId xmlns:a16="http://schemas.microsoft.com/office/drawing/2014/main" id="{EF7A4B53-0EB0-BCF5-1DA3-373DA92777A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88B19DF-2946-981A-F4D6-6E8C8042D6E4}"/>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390331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55C338-B6DA-532B-0139-BD807751150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8660FD3-6E29-FD61-1E46-B78C8776D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4070010-58E4-966D-2B82-693CBD2AC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5CA712-41AE-2C50-3C51-31FD488E39EA}"/>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6" name="Alt Bilgi Yer Tutucusu 5">
            <a:extLst>
              <a:ext uri="{FF2B5EF4-FFF2-40B4-BE49-F238E27FC236}">
                <a16:creationId xmlns:a16="http://schemas.microsoft.com/office/drawing/2014/main" id="{B0ED6BB0-CD0E-BC21-6CF1-EED7E9C4912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1291807-065E-31FA-BAEE-8EC77229692C}"/>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196371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6A23B7-2884-A9F2-147F-FC0EDA134D0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9BA481-83B4-15F3-648B-91D95E961C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A59D4BC-C65F-49F8-CC38-DA88D27F3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EF5FE22-5D19-68A8-30C8-028380630FEC}"/>
              </a:ext>
            </a:extLst>
          </p:cNvPr>
          <p:cNvSpPr>
            <a:spLocks noGrp="1"/>
          </p:cNvSpPr>
          <p:nvPr>
            <p:ph type="dt" sz="half" idx="10"/>
          </p:nvPr>
        </p:nvSpPr>
        <p:spPr/>
        <p:txBody>
          <a:bodyPr/>
          <a:lstStyle/>
          <a:p>
            <a:fld id="{969C96A0-F17C-468F-8A76-55DDE5526D1D}" type="datetimeFigureOut">
              <a:rPr lang="tr-TR" smtClean="0"/>
              <a:t>20.03.2023</a:t>
            </a:fld>
            <a:endParaRPr lang="tr-TR"/>
          </a:p>
        </p:txBody>
      </p:sp>
      <p:sp>
        <p:nvSpPr>
          <p:cNvPr id="6" name="Alt Bilgi Yer Tutucusu 5">
            <a:extLst>
              <a:ext uri="{FF2B5EF4-FFF2-40B4-BE49-F238E27FC236}">
                <a16:creationId xmlns:a16="http://schemas.microsoft.com/office/drawing/2014/main" id="{2E3D813A-B385-27E8-5431-0BD26500F12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48C5E53-E603-0C1C-2A6B-8C19AA3CB1AB}"/>
              </a:ext>
            </a:extLst>
          </p:cNvPr>
          <p:cNvSpPr>
            <a:spLocks noGrp="1"/>
          </p:cNvSpPr>
          <p:nvPr>
            <p:ph type="sldNum" sz="quarter" idx="12"/>
          </p:nvPr>
        </p:nvSpPr>
        <p:spPr/>
        <p:txBody>
          <a:bodyPr/>
          <a:lstStyle/>
          <a:p>
            <a:fld id="{E41CF5FD-95FE-4295-BE5F-650CA6C89738}" type="slidenum">
              <a:rPr lang="tr-TR" smtClean="0"/>
              <a:t>‹#›</a:t>
            </a:fld>
            <a:endParaRPr lang="tr-TR"/>
          </a:p>
        </p:txBody>
      </p:sp>
    </p:spTree>
    <p:extLst>
      <p:ext uri="{BB962C8B-B14F-4D97-AF65-F5344CB8AC3E}">
        <p14:creationId xmlns:p14="http://schemas.microsoft.com/office/powerpoint/2010/main" val="134355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DE69E97-B99F-C2A3-AACA-6BB3ACF5B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1253186-52B9-E81B-3989-C8154A107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B20AE7A-7E91-AEBD-3810-945A31EFFF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C96A0-F17C-468F-8A76-55DDE5526D1D}" type="datetimeFigureOut">
              <a:rPr lang="tr-TR" smtClean="0"/>
              <a:t>20.03.2023</a:t>
            </a:fld>
            <a:endParaRPr lang="tr-TR"/>
          </a:p>
        </p:txBody>
      </p:sp>
      <p:sp>
        <p:nvSpPr>
          <p:cNvPr id="5" name="Alt Bilgi Yer Tutucusu 4">
            <a:extLst>
              <a:ext uri="{FF2B5EF4-FFF2-40B4-BE49-F238E27FC236}">
                <a16:creationId xmlns:a16="http://schemas.microsoft.com/office/drawing/2014/main" id="{0F8ECC81-8FA8-873F-6046-A6AD07662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4FDCA2E-1CA4-2A2C-3F9B-04B26EFB6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CF5FD-95FE-4295-BE5F-650CA6C89738}" type="slidenum">
              <a:rPr lang="tr-TR" smtClean="0"/>
              <a:t>‹#›</a:t>
            </a:fld>
            <a:endParaRPr lang="tr-TR"/>
          </a:p>
        </p:txBody>
      </p:sp>
    </p:spTree>
    <p:extLst>
      <p:ext uri="{BB962C8B-B14F-4D97-AF65-F5344CB8AC3E}">
        <p14:creationId xmlns:p14="http://schemas.microsoft.com/office/powerpoint/2010/main" val="32009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ilgisayarkavramlari.com/2009/06/03/aes-ve-rijndeal-sifreleme/" TargetMode="External"/><Relationship Id="rId2" Type="http://schemas.openxmlformats.org/officeDocument/2006/relationships/hyperlink" Target="http://www.openaccess.hacettepe.edu.tr:8080/xmlui/bitstream/handle/11655/26031/MasterTezi_BarisBerkZorba_YOK.pdf?sequenc" TargetMode="External"/><Relationship Id="rId1" Type="http://schemas.openxmlformats.org/officeDocument/2006/relationships/slideLayout" Target="../slideLayouts/slideLayout2.xml"/><Relationship Id="rId6" Type="http://schemas.openxmlformats.org/officeDocument/2006/relationships/hyperlink" Target="https://www.youtube.com/watch?v=NEmsy8_59q4" TargetMode="External"/><Relationship Id="rId5" Type="http://schemas.openxmlformats.org/officeDocument/2006/relationships/hyperlink" Target="https://flylib.com/books/en/3.190.1.59/1/" TargetMode="External"/><Relationship Id="rId4" Type="http://schemas.openxmlformats.org/officeDocument/2006/relationships/hyperlink" Target="https://www.rose-hulman.edu/class/ma/holden/Archived_Courses/Math479-0304/lectures/s-aes.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83C743D-7A1A-BB08-5FAB-1E9A984638B0}"/>
              </a:ext>
            </a:extLst>
          </p:cNvPr>
          <p:cNvSpPr>
            <a:spLocks noGrp="1"/>
          </p:cNvSpPr>
          <p:nvPr>
            <p:ph idx="1"/>
          </p:nvPr>
        </p:nvSpPr>
        <p:spPr>
          <a:xfrm>
            <a:off x="838200" y="1825625"/>
            <a:ext cx="10515600" cy="3404466"/>
          </a:xfrm>
        </p:spPr>
        <p:txBody>
          <a:bodyPr>
            <a:normAutofit/>
          </a:bodyPr>
          <a:lstStyle/>
          <a:p>
            <a:r>
              <a:rPr lang="en-GB" dirty="0">
                <a:latin typeface="Times New Roman" panose="02020603050405020304" pitchFamily="18" charset="0"/>
                <a:cs typeface="Times New Roman" panose="02020603050405020304" pitchFamily="18" charset="0"/>
              </a:rPr>
              <a:t>Encryption is a coding technique for the protection of information. There are many different methods for this, one of which is AES (</a:t>
            </a:r>
            <a:r>
              <a:rPr lang="tr-TR" i="0" dirty="0">
                <a:solidFill>
                  <a:srgbClr val="000000"/>
                </a:solidFill>
                <a:effectLst/>
                <a:latin typeface="Times New Roman" panose="02020603050405020304" pitchFamily="18" charset="0"/>
                <a:cs typeface="Times New Roman" panose="02020603050405020304" pitchFamily="18" charset="0"/>
              </a:rPr>
              <a:t>Advanced </a:t>
            </a:r>
            <a:r>
              <a:rPr lang="tr-TR" i="0" dirty="0" err="1">
                <a:solidFill>
                  <a:srgbClr val="000000"/>
                </a:solidFill>
                <a:effectLst/>
                <a:latin typeface="Times New Roman" panose="02020603050405020304" pitchFamily="18" charset="0"/>
                <a:cs typeface="Times New Roman" panose="02020603050405020304" pitchFamily="18" charset="0"/>
              </a:rPr>
              <a:t>Encryption</a:t>
            </a:r>
            <a:r>
              <a:rPr lang="tr-TR" i="0" dirty="0">
                <a:solidFill>
                  <a:srgbClr val="000000"/>
                </a:solidFill>
                <a:effectLst/>
                <a:latin typeface="Times New Roman" panose="02020603050405020304" pitchFamily="18" charset="0"/>
                <a:cs typeface="Times New Roman" panose="02020603050405020304" pitchFamily="18" charset="0"/>
              </a:rPr>
              <a:t> Standard</a:t>
            </a:r>
            <a:r>
              <a:rPr lang="tr-TR"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S-AES( Simplified </a:t>
            </a:r>
            <a:r>
              <a:rPr lang="tr-TR" i="0" dirty="0">
                <a:solidFill>
                  <a:srgbClr val="000000"/>
                </a:solidFill>
                <a:effectLst/>
                <a:latin typeface="Times New Roman" panose="02020603050405020304" pitchFamily="18" charset="0"/>
                <a:cs typeface="Times New Roman" panose="02020603050405020304" pitchFamily="18" charset="0"/>
              </a:rPr>
              <a:t>Advanced </a:t>
            </a:r>
            <a:r>
              <a:rPr lang="tr-TR" i="0" dirty="0" err="1">
                <a:solidFill>
                  <a:srgbClr val="000000"/>
                </a:solidFill>
                <a:effectLst/>
                <a:latin typeface="Times New Roman" panose="02020603050405020304" pitchFamily="18" charset="0"/>
                <a:cs typeface="Times New Roman" panose="02020603050405020304" pitchFamily="18" charset="0"/>
              </a:rPr>
              <a:t>Encryption</a:t>
            </a:r>
            <a:r>
              <a:rPr lang="tr-TR" i="0" dirty="0">
                <a:solidFill>
                  <a:srgbClr val="000000"/>
                </a:solidFill>
                <a:effectLst/>
                <a:latin typeface="Times New Roman" panose="02020603050405020304" pitchFamily="18" charset="0"/>
                <a:cs typeface="Times New Roman" panose="02020603050405020304" pitchFamily="18" charset="0"/>
              </a:rPr>
              <a:t> Standard</a:t>
            </a:r>
            <a:r>
              <a:rPr lang="en-GB" dirty="0">
                <a:latin typeface="Times New Roman" panose="02020603050405020304" pitchFamily="18" charset="0"/>
                <a:cs typeface="Times New Roman" panose="02020603050405020304" pitchFamily="18" charset="0"/>
              </a:rPr>
              <a:t>) is a simplified version of </a:t>
            </a:r>
            <a:r>
              <a:rPr lang="en-GB" dirty="0" err="1">
                <a:latin typeface="Times New Roman" panose="02020603050405020304" pitchFamily="18" charset="0"/>
                <a:cs typeface="Times New Roman" panose="02020603050405020304" pitchFamily="18" charset="0"/>
              </a:rPr>
              <a:t>AES.It</a:t>
            </a:r>
            <a:r>
              <a:rPr lang="en-GB" dirty="0">
                <a:latin typeface="Times New Roman" panose="02020603050405020304" pitchFamily="18" charset="0"/>
                <a:cs typeface="Times New Roman" panose="02020603050405020304" pitchFamily="18" charset="0"/>
              </a:rPr>
              <a:t> is simple, applicable and fast. Since it encrypts only with a 16-bit key, it is more suitable to be used especially in embedded systems as it does not take up much space in memory.</a:t>
            </a:r>
            <a:endParaRPr lang="tr-TR" dirty="0">
              <a:latin typeface="Times New Roman" panose="02020603050405020304" pitchFamily="18" charset="0"/>
              <a:cs typeface="Times New Roman" panose="02020603050405020304" pitchFamily="18" charset="0"/>
            </a:endParaRPr>
          </a:p>
        </p:txBody>
      </p:sp>
      <p:sp>
        <p:nvSpPr>
          <p:cNvPr id="4" name="Başlık 1">
            <a:extLst>
              <a:ext uri="{FF2B5EF4-FFF2-40B4-BE49-F238E27FC236}">
                <a16:creationId xmlns:a16="http://schemas.microsoft.com/office/drawing/2014/main" id="{3F57DDB5-963B-DD8B-2129-3F0364A5FBA9}"/>
              </a:ext>
            </a:extLst>
          </p:cNvPr>
          <p:cNvSpPr>
            <a:spLocks noGrp="1"/>
          </p:cNvSpPr>
          <p:nvPr>
            <p:ph type="title"/>
          </p:nvPr>
        </p:nvSpPr>
        <p:spPr>
          <a:xfrm>
            <a:off x="838200" y="656071"/>
            <a:ext cx="10515600" cy="618548"/>
          </a:xfrm>
        </p:spPr>
        <p:txBody>
          <a:bodyPr>
            <a:normAutofit fontScale="90000"/>
          </a:bodyPr>
          <a:lstStyle/>
          <a:p>
            <a:pPr algn="ctr"/>
            <a:r>
              <a:rPr lang="tr-TR" sz="4000" b="1" dirty="0">
                <a:latin typeface="Times New Roman" panose="02020603050405020304" pitchFamily="18" charset="0"/>
                <a:cs typeface="Times New Roman" panose="02020603050405020304" pitchFamily="18" charset="0"/>
              </a:rPr>
              <a:t>S-AES</a:t>
            </a:r>
            <a:r>
              <a:rPr lang="tr-TR" sz="4000" dirty="0">
                <a:latin typeface="Times New Roman" panose="02020603050405020304" pitchFamily="18" charset="0"/>
                <a:cs typeface="Times New Roman" panose="02020603050405020304" pitchFamily="18" charset="0"/>
              </a:rPr>
              <a:t> (</a:t>
            </a:r>
            <a:r>
              <a:rPr lang="tr-TR" sz="4000" b="1" i="0" dirty="0" err="1">
                <a:solidFill>
                  <a:srgbClr val="0F0F0F"/>
                </a:solidFill>
                <a:effectLst/>
                <a:latin typeface="Times New Roman" panose="02020603050405020304" pitchFamily="18" charset="0"/>
                <a:cs typeface="Times New Roman" panose="02020603050405020304" pitchFamily="18" charset="0"/>
              </a:rPr>
              <a:t>Simplified</a:t>
            </a:r>
            <a:r>
              <a:rPr lang="tr-TR" sz="4000" b="1" i="0" dirty="0">
                <a:solidFill>
                  <a:srgbClr val="0F0F0F"/>
                </a:solidFill>
                <a:effectLst/>
                <a:latin typeface="Times New Roman" panose="02020603050405020304" pitchFamily="18" charset="0"/>
                <a:cs typeface="Times New Roman" panose="02020603050405020304" pitchFamily="18" charset="0"/>
              </a:rPr>
              <a:t> Advanced </a:t>
            </a:r>
            <a:r>
              <a:rPr lang="tr-TR" sz="4000" b="1" i="0" dirty="0" err="1">
                <a:solidFill>
                  <a:srgbClr val="0F0F0F"/>
                </a:solidFill>
                <a:effectLst/>
                <a:latin typeface="Times New Roman" panose="02020603050405020304" pitchFamily="18" charset="0"/>
                <a:cs typeface="Times New Roman" panose="02020603050405020304" pitchFamily="18" charset="0"/>
              </a:rPr>
              <a:t>Encryption</a:t>
            </a:r>
            <a:r>
              <a:rPr lang="tr-TR" sz="4000" b="1" i="0" dirty="0">
                <a:solidFill>
                  <a:srgbClr val="0F0F0F"/>
                </a:solidFill>
                <a:effectLst/>
                <a:latin typeface="Times New Roman" panose="02020603050405020304" pitchFamily="18" charset="0"/>
                <a:cs typeface="Times New Roman" panose="02020603050405020304" pitchFamily="18" charset="0"/>
              </a:rPr>
              <a:t> Standard)</a:t>
            </a:r>
            <a:br>
              <a:rPr lang="tr-TR" b="1" i="0" dirty="0">
                <a:solidFill>
                  <a:srgbClr val="0F0F0F"/>
                </a:solidFill>
                <a:effectLst/>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96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D8C706-4F1D-F208-275F-1BAD3086D261}"/>
              </a:ext>
            </a:extLst>
          </p:cNvPr>
          <p:cNvSpPr>
            <a:spLocks noGrp="1"/>
          </p:cNvSpPr>
          <p:nvPr>
            <p:ph type="title"/>
          </p:nvPr>
        </p:nvSpPr>
        <p:spPr/>
        <p:txBody>
          <a:bodyPr>
            <a:normAutofit/>
          </a:bodyPr>
          <a:lstStyle/>
          <a:p>
            <a:pPr algn="ctr"/>
            <a:r>
              <a:rPr lang="tr-TR" sz="3600" b="1" dirty="0" err="1">
                <a:latin typeface="Times New Roman" panose="02020603050405020304" pitchFamily="18" charset="0"/>
                <a:cs typeface="Times New Roman" panose="02020603050405020304" pitchFamily="18" charset="0"/>
              </a:rPr>
              <a:t>Sources</a:t>
            </a:r>
            <a:endParaRPr lang="tr-TR" sz="3600"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01F0B2F6-C780-295A-8099-99E8228C435E}"/>
              </a:ext>
            </a:extLst>
          </p:cNvPr>
          <p:cNvSpPr>
            <a:spLocks noGrp="1"/>
          </p:cNvSpPr>
          <p:nvPr>
            <p:ph idx="1"/>
          </p:nvPr>
        </p:nvSpPr>
        <p:spPr/>
        <p:txBody>
          <a:bodyPr>
            <a:normAutofit/>
          </a:bodyPr>
          <a:lstStyle/>
          <a:p>
            <a:r>
              <a:rPr lang="tr-TR" sz="2400" dirty="0">
                <a:latin typeface="Times New Roman" panose="02020603050405020304" pitchFamily="18" charset="0"/>
                <a:cs typeface="Times New Roman" panose="02020603050405020304" pitchFamily="18" charset="0"/>
                <a:hlinkClick r:id="rId2"/>
              </a:rPr>
              <a:t>http://www.openaccess.hacettepe.edu.tr:8080/xmlui/bitstream/handle/11655/26031/MasterTezi_BarisBerkZorba_YOK.pdf?sequenc</a:t>
            </a:r>
            <a:r>
              <a:rPr lang="tr-TR" sz="2400" dirty="0">
                <a:latin typeface="Times New Roman" panose="02020603050405020304" pitchFamily="18" charset="0"/>
                <a:cs typeface="Times New Roman" panose="02020603050405020304" pitchFamily="18" charset="0"/>
              </a:rPr>
              <a:t>e</a:t>
            </a:r>
          </a:p>
          <a:p>
            <a:r>
              <a:rPr lang="tr-TR" sz="2400" dirty="0">
                <a:latin typeface="Times New Roman" panose="02020603050405020304" pitchFamily="18" charset="0"/>
                <a:cs typeface="Times New Roman" panose="02020603050405020304" pitchFamily="18" charset="0"/>
                <a:hlinkClick r:id="rId3"/>
              </a:rPr>
              <a:t>https://bilgisayarkavramlari.com/2009/06/03/aes-ve-rijndeal-sifreleme/</a:t>
            </a:r>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hlinkClick r:id="rId4"/>
              </a:rPr>
              <a:t>https://www.rose-hulman.edu/class/ma/holden/Archived_Courses/Math479-0304/lectures/s-aes.pdf</a:t>
            </a:r>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hlinkClick r:id="rId5"/>
              </a:rPr>
              <a:t>https://flylib.com/books/en/3.190.1.59/1/</a:t>
            </a:r>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hlinkClick r:id="rId6"/>
              </a:rPr>
              <a:t>https://www.youtube.com/watch?v=NEmsy8_59q4</a:t>
            </a:r>
            <a:endParaRPr lang="tr-TR" sz="2400" dirty="0">
              <a:latin typeface="Times New Roman" panose="02020603050405020304" pitchFamily="18" charset="0"/>
              <a:cs typeface="Times New Roman" panose="02020603050405020304" pitchFamily="18" charset="0"/>
            </a:endParaRPr>
          </a:p>
          <a:p>
            <a:endParaRPr lang="tr-TR" sz="2400" dirty="0">
              <a:latin typeface="Times New Roman" panose="02020603050405020304" pitchFamily="18" charset="0"/>
              <a:cs typeface="Times New Roman" panose="02020603050405020304" pitchFamily="18" charset="0"/>
            </a:endParaRP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40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BCFE35-573E-C014-46BD-2865113C920E}"/>
              </a:ext>
            </a:extLst>
          </p:cNvPr>
          <p:cNvSpPr>
            <a:spLocks noGrp="1"/>
          </p:cNvSpPr>
          <p:nvPr>
            <p:ph type="title"/>
          </p:nvPr>
        </p:nvSpPr>
        <p:spPr>
          <a:xfrm>
            <a:off x="838200" y="656071"/>
            <a:ext cx="10515600" cy="618548"/>
          </a:xfrm>
        </p:spPr>
        <p:txBody>
          <a:bodyPr>
            <a:normAutofit fontScale="90000"/>
          </a:bodyPr>
          <a:lstStyle/>
          <a:p>
            <a:pPr algn="ctr"/>
            <a:r>
              <a:rPr lang="tr-TR" sz="4000" b="1" dirty="0">
                <a:latin typeface="Times New Roman" panose="02020603050405020304" pitchFamily="18" charset="0"/>
                <a:cs typeface="Times New Roman" panose="02020603050405020304" pitchFamily="18" charset="0"/>
              </a:rPr>
              <a:t>S-AES</a:t>
            </a:r>
            <a:r>
              <a:rPr lang="tr-TR" sz="4000" dirty="0">
                <a:latin typeface="Times New Roman" panose="02020603050405020304" pitchFamily="18" charset="0"/>
                <a:cs typeface="Times New Roman" panose="02020603050405020304" pitchFamily="18" charset="0"/>
              </a:rPr>
              <a:t> (</a:t>
            </a:r>
            <a:r>
              <a:rPr lang="tr-TR" sz="4000" b="1" i="0" dirty="0" err="1">
                <a:solidFill>
                  <a:srgbClr val="0F0F0F"/>
                </a:solidFill>
                <a:effectLst/>
                <a:latin typeface="Times New Roman" panose="02020603050405020304" pitchFamily="18" charset="0"/>
                <a:cs typeface="Times New Roman" panose="02020603050405020304" pitchFamily="18" charset="0"/>
              </a:rPr>
              <a:t>Simplified</a:t>
            </a:r>
            <a:r>
              <a:rPr lang="tr-TR" sz="4000" b="1" i="0" dirty="0">
                <a:solidFill>
                  <a:srgbClr val="0F0F0F"/>
                </a:solidFill>
                <a:effectLst/>
                <a:latin typeface="Times New Roman" panose="02020603050405020304" pitchFamily="18" charset="0"/>
                <a:cs typeface="Times New Roman" panose="02020603050405020304" pitchFamily="18" charset="0"/>
              </a:rPr>
              <a:t> Advanced </a:t>
            </a:r>
            <a:r>
              <a:rPr lang="tr-TR" sz="4000" b="1" i="0" dirty="0" err="1">
                <a:solidFill>
                  <a:srgbClr val="0F0F0F"/>
                </a:solidFill>
                <a:effectLst/>
                <a:latin typeface="Times New Roman" panose="02020603050405020304" pitchFamily="18" charset="0"/>
                <a:cs typeface="Times New Roman" panose="02020603050405020304" pitchFamily="18" charset="0"/>
              </a:rPr>
              <a:t>Encryption</a:t>
            </a:r>
            <a:r>
              <a:rPr lang="tr-TR" sz="4000" b="1" i="0" dirty="0">
                <a:solidFill>
                  <a:srgbClr val="0F0F0F"/>
                </a:solidFill>
                <a:effectLst/>
                <a:latin typeface="Times New Roman" panose="02020603050405020304" pitchFamily="18" charset="0"/>
                <a:cs typeface="Times New Roman" panose="02020603050405020304" pitchFamily="18" charset="0"/>
              </a:rPr>
              <a:t> Standard)</a:t>
            </a:r>
            <a:br>
              <a:rPr lang="tr-TR" b="1" i="0" dirty="0">
                <a:solidFill>
                  <a:srgbClr val="0F0F0F"/>
                </a:solidFill>
                <a:effectLst/>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087D23E8-F405-72CF-EDE7-2835D85BAD8B}"/>
              </a:ext>
            </a:extLst>
          </p:cNvPr>
          <p:cNvSpPr>
            <a:spLocks noGrp="1"/>
          </p:cNvSpPr>
          <p:nvPr>
            <p:ph idx="1"/>
          </p:nvPr>
        </p:nvSpPr>
        <p:spPr>
          <a:xfrm>
            <a:off x="514597" y="2348345"/>
            <a:ext cx="4249783" cy="2597727"/>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S-AES is to AES as S-DES is to DES. In fact, the structure of S-AES is exactly the same as AES. The differences are in the key size (16 bits), the block size (16 bits) and the number of rounds (2 rounds).</a:t>
            </a:r>
            <a:endParaRPr lang="tr-TR" sz="2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F90384F-A454-193F-C5C3-20352107E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818" y="1465514"/>
            <a:ext cx="5937465" cy="4548098"/>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a:extLst>
              <a:ext uri="{FF2B5EF4-FFF2-40B4-BE49-F238E27FC236}">
                <a16:creationId xmlns:a16="http://schemas.microsoft.com/office/drawing/2014/main" id="{D965CB4A-6284-9CF8-7772-300584BA8C00}"/>
              </a:ext>
            </a:extLst>
          </p:cNvPr>
          <p:cNvSpPr/>
          <p:nvPr/>
        </p:nvSpPr>
        <p:spPr>
          <a:xfrm>
            <a:off x="5597236" y="2008909"/>
            <a:ext cx="2029691" cy="5126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a:extLst>
              <a:ext uri="{FF2B5EF4-FFF2-40B4-BE49-F238E27FC236}">
                <a16:creationId xmlns:a16="http://schemas.microsoft.com/office/drawing/2014/main" id="{9DBE5CFE-DD1D-6A32-93E7-CF06A257448E}"/>
              </a:ext>
            </a:extLst>
          </p:cNvPr>
          <p:cNvSpPr/>
          <p:nvPr/>
        </p:nvSpPr>
        <p:spPr>
          <a:xfrm>
            <a:off x="9442665" y="5320144"/>
            <a:ext cx="2015837" cy="464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a:extLst>
              <a:ext uri="{FF2B5EF4-FFF2-40B4-BE49-F238E27FC236}">
                <a16:creationId xmlns:a16="http://schemas.microsoft.com/office/drawing/2014/main" id="{3510EA8B-D941-A966-2E7D-8509C41D3FC1}"/>
              </a:ext>
            </a:extLst>
          </p:cNvPr>
          <p:cNvSpPr txBox="1"/>
          <p:nvPr/>
        </p:nvSpPr>
        <p:spPr>
          <a:xfrm rot="10800000">
            <a:off x="5597236" y="1524001"/>
            <a:ext cx="369332" cy="1039091"/>
          </a:xfrm>
          <a:prstGeom prst="rect">
            <a:avLst/>
          </a:prstGeom>
          <a:noFill/>
        </p:spPr>
        <p:txBody>
          <a:bodyPr vert="eaVert" wrap="square" rtlCol="0">
            <a:spAutoFit/>
          </a:bodyPr>
          <a:lstStyle/>
          <a:p>
            <a:r>
              <a:rPr lang="tr-TR" sz="1200" dirty="0"/>
              <a:t>Round0</a:t>
            </a:r>
          </a:p>
        </p:txBody>
      </p:sp>
      <p:sp>
        <p:nvSpPr>
          <p:cNvPr id="9" name="Metin kutusu 8">
            <a:extLst>
              <a:ext uri="{FF2B5EF4-FFF2-40B4-BE49-F238E27FC236}">
                <a16:creationId xmlns:a16="http://schemas.microsoft.com/office/drawing/2014/main" id="{0E20A2B6-6544-25DD-8B1D-46284BCB4EA8}"/>
              </a:ext>
            </a:extLst>
          </p:cNvPr>
          <p:cNvSpPr txBox="1"/>
          <p:nvPr/>
        </p:nvSpPr>
        <p:spPr>
          <a:xfrm rot="10800000">
            <a:off x="11084429" y="4800598"/>
            <a:ext cx="369332" cy="1039091"/>
          </a:xfrm>
          <a:prstGeom prst="rect">
            <a:avLst/>
          </a:prstGeom>
          <a:noFill/>
        </p:spPr>
        <p:txBody>
          <a:bodyPr vert="eaVert" wrap="square" rtlCol="0">
            <a:spAutoFit/>
          </a:bodyPr>
          <a:lstStyle/>
          <a:p>
            <a:r>
              <a:rPr lang="tr-TR" sz="1200" dirty="0"/>
              <a:t>Round0</a:t>
            </a:r>
          </a:p>
        </p:txBody>
      </p:sp>
    </p:spTree>
    <p:extLst>
      <p:ext uri="{BB962C8B-B14F-4D97-AF65-F5344CB8AC3E}">
        <p14:creationId xmlns:p14="http://schemas.microsoft.com/office/powerpoint/2010/main" val="389067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463B83F-D967-7334-C453-301EC43C3707}"/>
              </a:ext>
            </a:extLst>
          </p:cNvPr>
          <p:cNvSpPr>
            <a:spLocks noGrp="1"/>
          </p:cNvSpPr>
          <p:nvPr>
            <p:ph idx="1"/>
          </p:nvPr>
        </p:nvSpPr>
        <p:spPr>
          <a:xfrm>
            <a:off x="540327" y="1433945"/>
            <a:ext cx="5555673" cy="6807057"/>
          </a:xfrm>
        </p:spPr>
        <p:txBody>
          <a:bodyPr>
            <a:normAutofit/>
          </a:bodyPr>
          <a:lstStyle/>
          <a:p>
            <a:r>
              <a:rPr lang="tr-TR" sz="1800" dirty="0">
                <a:latin typeface="Times New Roman" panose="02020603050405020304" pitchFamily="18" charset="0"/>
                <a:cs typeface="Times New Roman" panose="02020603050405020304" pitchFamily="18" charset="0"/>
              </a:rPr>
              <a:t>Key0 = w0w1 (User </a:t>
            </a:r>
            <a:r>
              <a:rPr lang="tr-TR" sz="1800" dirty="0" err="1">
                <a:latin typeface="Times New Roman" panose="02020603050405020304" pitchFamily="18" charset="0"/>
                <a:cs typeface="Times New Roman" panose="02020603050405020304" pitchFamily="18" charset="0"/>
              </a:rPr>
              <a:t>sets</a:t>
            </a:r>
            <a:r>
              <a:rPr lang="tr-TR" sz="1800" dirty="0">
                <a:latin typeface="Times New Roman" panose="02020603050405020304" pitchFamily="18" charset="0"/>
                <a:cs typeface="Times New Roman" panose="02020603050405020304" pitchFamily="18" charset="0"/>
              </a:rPr>
              <a:t> key0)</a:t>
            </a:r>
          </a:p>
          <a:p>
            <a:r>
              <a:rPr lang="tr-TR" sz="1800" dirty="0">
                <a:latin typeface="Times New Roman" panose="02020603050405020304" pitchFamily="18" charset="0"/>
                <a:cs typeface="Times New Roman" panose="02020603050405020304" pitchFamily="18" charset="0"/>
              </a:rPr>
              <a:t>𝑤0 = First 8 Bit of Key0</a:t>
            </a:r>
          </a:p>
          <a:p>
            <a:r>
              <a:rPr lang="tr-TR" sz="1800" dirty="0">
                <a:latin typeface="Times New Roman" panose="02020603050405020304" pitchFamily="18" charset="0"/>
                <a:cs typeface="Times New Roman" panose="02020603050405020304" pitchFamily="18" charset="0"/>
              </a:rPr>
              <a:t>𝑤1 = </a:t>
            </a:r>
            <a:r>
              <a:rPr lang="tr-TR" sz="1800" dirty="0" err="1">
                <a:latin typeface="Times New Roman" panose="02020603050405020304" pitchFamily="18" charset="0"/>
                <a:cs typeface="Times New Roman" panose="02020603050405020304" pitchFamily="18" charset="0"/>
              </a:rPr>
              <a:t>Last</a:t>
            </a:r>
            <a:r>
              <a:rPr lang="tr-TR" sz="1800" dirty="0">
                <a:latin typeface="Times New Roman" panose="02020603050405020304" pitchFamily="18" charset="0"/>
                <a:cs typeface="Times New Roman" panose="02020603050405020304" pitchFamily="18" charset="0"/>
              </a:rPr>
              <a:t> 8 Bit of Key0 </a:t>
            </a:r>
          </a:p>
          <a:p>
            <a:r>
              <a:rPr lang="tr-TR" sz="1800" dirty="0">
                <a:latin typeface="Times New Roman" panose="02020603050405020304" pitchFamily="18" charset="0"/>
                <a:cs typeface="Times New Roman" panose="02020603050405020304" pitchFamily="18" charset="0"/>
              </a:rPr>
              <a:t>𝑤2 = 𝑤0 ⊕ RCON(1) ⊕ </a:t>
            </a:r>
            <a:r>
              <a:rPr lang="tr-TR" sz="1800" dirty="0" err="1">
                <a:latin typeface="Times New Roman" panose="02020603050405020304" pitchFamily="18" charset="0"/>
                <a:cs typeface="Times New Roman" panose="02020603050405020304" pitchFamily="18" charset="0"/>
              </a:rPr>
              <a:t>SubNibble</a:t>
            </a:r>
            <a:r>
              <a:rPr lang="tr-TR" sz="1800" dirty="0">
                <a:latin typeface="Times New Roman" panose="02020603050405020304" pitchFamily="18" charset="0"/>
                <a:cs typeface="Times New Roman" panose="02020603050405020304" pitchFamily="18" charset="0"/>
              </a:rPr>
              <a:t>(</a:t>
            </a:r>
            <a:r>
              <a:rPr lang="tr-TR" sz="1800" dirty="0" err="1">
                <a:latin typeface="Times New Roman" panose="02020603050405020304" pitchFamily="18" charset="0"/>
                <a:cs typeface="Times New Roman" panose="02020603050405020304" pitchFamily="18" charset="0"/>
              </a:rPr>
              <a:t>RotNibble</a:t>
            </a:r>
            <a:r>
              <a:rPr lang="tr-TR" sz="1800" dirty="0">
                <a:latin typeface="Times New Roman" panose="02020603050405020304" pitchFamily="18" charset="0"/>
                <a:cs typeface="Times New Roman" panose="02020603050405020304" pitchFamily="18" charset="0"/>
              </a:rPr>
              <a:t>(𝑤1))</a:t>
            </a:r>
          </a:p>
          <a:p>
            <a:r>
              <a:rPr lang="tr-TR" sz="1800" dirty="0">
                <a:latin typeface="Times New Roman" panose="02020603050405020304" pitchFamily="18" charset="0"/>
                <a:cs typeface="Times New Roman" panose="02020603050405020304" pitchFamily="18" charset="0"/>
              </a:rPr>
              <a:t>𝑤3 = 𝑤1 ⊕ 𝑤2 </a:t>
            </a:r>
          </a:p>
          <a:p>
            <a:r>
              <a:rPr lang="tr-TR" sz="1800" dirty="0">
                <a:latin typeface="Times New Roman" panose="02020603050405020304" pitchFamily="18" charset="0"/>
                <a:cs typeface="Times New Roman" panose="02020603050405020304" pitchFamily="18" charset="0"/>
              </a:rPr>
              <a:t>Key1 = w2w3</a:t>
            </a:r>
          </a:p>
          <a:p>
            <a:r>
              <a:rPr lang="tr-TR" sz="1800" dirty="0">
                <a:latin typeface="Times New Roman" panose="02020603050405020304" pitchFamily="18" charset="0"/>
                <a:cs typeface="Times New Roman" panose="02020603050405020304" pitchFamily="18" charset="0"/>
              </a:rPr>
              <a:t>𝑤4 = 𝑤2 ⊕ RCON(2) ⊕ </a:t>
            </a:r>
            <a:r>
              <a:rPr lang="tr-TR" sz="1800" dirty="0" err="1">
                <a:latin typeface="Times New Roman" panose="02020603050405020304" pitchFamily="18" charset="0"/>
                <a:cs typeface="Times New Roman" panose="02020603050405020304" pitchFamily="18" charset="0"/>
              </a:rPr>
              <a:t>SubNibble</a:t>
            </a:r>
            <a:r>
              <a:rPr lang="tr-TR" sz="1800" dirty="0">
                <a:latin typeface="Times New Roman" panose="02020603050405020304" pitchFamily="18" charset="0"/>
                <a:cs typeface="Times New Roman" panose="02020603050405020304" pitchFamily="18" charset="0"/>
              </a:rPr>
              <a:t>(</a:t>
            </a:r>
            <a:r>
              <a:rPr lang="tr-TR" sz="1800" dirty="0" err="1">
                <a:latin typeface="Times New Roman" panose="02020603050405020304" pitchFamily="18" charset="0"/>
                <a:cs typeface="Times New Roman" panose="02020603050405020304" pitchFamily="18" charset="0"/>
              </a:rPr>
              <a:t>RotNibble</a:t>
            </a:r>
            <a:r>
              <a:rPr lang="tr-TR" sz="1800" dirty="0">
                <a:latin typeface="Times New Roman" panose="02020603050405020304" pitchFamily="18" charset="0"/>
                <a:cs typeface="Times New Roman" panose="02020603050405020304" pitchFamily="18" charset="0"/>
              </a:rPr>
              <a:t>(𝑤3)) </a:t>
            </a:r>
          </a:p>
          <a:p>
            <a:r>
              <a:rPr lang="tr-TR" sz="1800" dirty="0">
                <a:latin typeface="Times New Roman" panose="02020603050405020304" pitchFamily="18" charset="0"/>
                <a:cs typeface="Times New Roman" panose="02020603050405020304" pitchFamily="18" charset="0"/>
              </a:rPr>
              <a:t>𝑤5 = 𝑤3 ⊕ 𝑤4</a:t>
            </a:r>
          </a:p>
          <a:p>
            <a:r>
              <a:rPr lang="tr-TR" sz="1800" dirty="0">
                <a:latin typeface="Times New Roman" panose="02020603050405020304" pitchFamily="18" charset="0"/>
                <a:cs typeface="Times New Roman" panose="02020603050405020304" pitchFamily="18" charset="0"/>
              </a:rPr>
              <a:t>Key2 = w4w5</a:t>
            </a: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RCON(1) = 0x80 </a:t>
            </a:r>
            <a:r>
              <a:rPr lang="tr-TR" sz="1800" dirty="0" err="1">
                <a:latin typeface="Times New Roman" panose="02020603050405020304" pitchFamily="18" charset="0"/>
                <a:cs typeface="Times New Roman" panose="02020603050405020304" pitchFamily="18" charset="0"/>
              </a:rPr>
              <a:t>and</a:t>
            </a:r>
            <a:r>
              <a:rPr lang="tr-TR" sz="1800" dirty="0">
                <a:latin typeface="Times New Roman" panose="02020603050405020304" pitchFamily="18" charset="0"/>
                <a:cs typeface="Times New Roman" panose="02020603050405020304" pitchFamily="18" charset="0"/>
              </a:rPr>
              <a:t> RCON(2) = 0x30  </a:t>
            </a:r>
            <a:r>
              <a:rPr lang="tr-TR" sz="1800" dirty="0" err="1">
                <a:latin typeface="Times New Roman" panose="02020603050405020304" pitchFamily="18" charset="0"/>
                <a:cs typeface="Times New Roman" panose="02020603050405020304" pitchFamily="18" charset="0"/>
              </a:rPr>
              <a:t>are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constant</a:t>
            </a:r>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As we saw above, if the first key (</a:t>
            </a:r>
            <a:r>
              <a:rPr lang="tr-TR" sz="1800" dirty="0">
                <a:latin typeface="Times New Roman" panose="02020603050405020304" pitchFamily="18" charset="0"/>
                <a:cs typeface="Times New Roman" panose="02020603050405020304" pitchFamily="18" charset="0"/>
              </a:rPr>
              <a:t>K</a:t>
            </a:r>
            <a:r>
              <a:rPr lang="en-GB" sz="1800" dirty="0">
                <a:latin typeface="Times New Roman" panose="02020603050405020304" pitchFamily="18" charset="0"/>
                <a:cs typeface="Times New Roman" panose="02020603050405020304" pitchFamily="18" charset="0"/>
              </a:rPr>
              <a:t>ey0) is not correct, the other keys cannot be accessed.</a:t>
            </a:r>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p:txBody>
      </p:sp>
      <p:sp>
        <p:nvSpPr>
          <p:cNvPr id="4" name="Başlık 1">
            <a:extLst>
              <a:ext uri="{FF2B5EF4-FFF2-40B4-BE49-F238E27FC236}">
                <a16:creationId xmlns:a16="http://schemas.microsoft.com/office/drawing/2014/main" id="{12FF3AC9-D401-FCBC-CF09-5D24BBA5C3E7}"/>
              </a:ext>
            </a:extLst>
          </p:cNvPr>
          <p:cNvSpPr>
            <a:spLocks noGrp="1"/>
          </p:cNvSpPr>
          <p:nvPr>
            <p:ph type="title"/>
          </p:nvPr>
        </p:nvSpPr>
        <p:spPr>
          <a:xfrm>
            <a:off x="838200" y="456911"/>
            <a:ext cx="10515600" cy="618548"/>
          </a:xfrm>
        </p:spPr>
        <p:txBody>
          <a:bodyPr>
            <a:normAutofit fontScale="90000"/>
          </a:bodyPr>
          <a:lstStyle/>
          <a:p>
            <a:pPr algn="ctr"/>
            <a:r>
              <a:rPr lang="tr-TR" sz="4000" b="1" dirty="0">
                <a:latin typeface="Times New Roman" panose="02020603050405020304" pitchFamily="18" charset="0"/>
                <a:cs typeface="Times New Roman" panose="02020603050405020304" pitchFamily="18" charset="0"/>
              </a:rPr>
              <a:t>S-AES</a:t>
            </a:r>
            <a:r>
              <a:rPr lang="tr-TR" sz="4000" dirty="0">
                <a:latin typeface="Times New Roman" panose="02020603050405020304" pitchFamily="18" charset="0"/>
                <a:cs typeface="Times New Roman" panose="02020603050405020304" pitchFamily="18" charset="0"/>
              </a:rPr>
              <a:t> (</a:t>
            </a:r>
            <a:r>
              <a:rPr lang="tr-TR" sz="4000" b="1" i="0" dirty="0" err="1">
                <a:solidFill>
                  <a:srgbClr val="0F0F0F"/>
                </a:solidFill>
                <a:effectLst/>
                <a:latin typeface="Times New Roman" panose="02020603050405020304" pitchFamily="18" charset="0"/>
                <a:cs typeface="Times New Roman" panose="02020603050405020304" pitchFamily="18" charset="0"/>
              </a:rPr>
              <a:t>Simplified</a:t>
            </a:r>
            <a:r>
              <a:rPr lang="tr-TR" sz="4000" b="1" i="0" dirty="0">
                <a:solidFill>
                  <a:srgbClr val="0F0F0F"/>
                </a:solidFill>
                <a:effectLst/>
                <a:latin typeface="Times New Roman" panose="02020603050405020304" pitchFamily="18" charset="0"/>
                <a:cs typeface="Times New Roman" panose="02020603050405020304" pitchFamily="18" charset="0"/>
              </a:rPr>
              <a:t> Advanced </a:t>
            </a:r>
            <a:r>
              <a:rPr lang="tr-TR" sz="4000" b="1" i="0" dirty="0" err="1">
                <a:solidFill>
                  <a:srgbClr val="0F0F0F"/>
                </a:solidFill>
                <a:effectLst/>
                <a:latin typeface="Times New Roman" panose="02020603050405020304" pitchFamily="18" charset="0"/>
                <a:cs typeface="Times New Roman" panose="02020603050405020304" pitchFamily="18" charset="0"/>
              </a:rPr>
              <a:t>Encryption</a:t>
            </a:r>
            <a:r>
              <a:rPr lang="tr-TR" sz="4000" b="1" i="0" dirty="0">
                <a:solidFill>
                  <a:srgbClr val="0F0F0F"/>
                </a:solidFill>
                <a:effectLst/>
                <a:latin typeface="Times New Roman" panose="02020603050405020304" pitchFamily="18" charset="0"/>
                <a:cs typeface="Times New Roman" panose="02020603050405020304" pitchFamily="18" charset="0"/>
              </a:rPr>
              <a:t> Standard)</a:t>
            </a:r>
            <a:br>
              <a:rPr lang="tr-TR" b="1" i="0" dirty="0">
                <a:solidFill>
                  <a:srgbClr val="0F0F0F"/>
                </a:solidFill>
                <a:effectLst/>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
        <p:nvSpPr>
          <p:cNvPr id="5" name="Başlık 1">
            <a:extLst>
              <a:ext uri="{FF2B5EF4-FFF2-40B4-BE49-F238E27FC236}">
                <a16:creationId xmlns:a16="http://schemas.microsoft.com/office/drawing/2014/main" id="{D6F6B32A-9398-05A7-3CD9-1A549B6A65BF}"/>
              </a:ext>
            </a:extLst>
          </p:cNvPr>
          <p:cNvSpPr txBox="1">
            <a:spLocks/>
          </p:cNvSpPr>
          <p:nvPr/>
        </p:nvSpPr>
        <p:spPr>
          <a:xfrm>
            <a:off x="-249381" y="815397"/>
            <a:ext cx="3075710" cy="1131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900" b="1" dirty="0" err="1">
                <a:latin typeface="Times New Roman" panose="02020603050405020304" pitchFamily="18" charset="0"/>
                <a:cs typeface="Times New Roman" panose="02020603050405020304" pitchFamily="18" charset="0"/>
              </a:rPr>
              <a:t>KeyExpand</a:t>
            </a:r>
            <a:br>
              <a:rPr lang="tr-TR" b="1" dirty="0">
                <a:solidFill>
                  <a:srgbClr val="0F0F0F"/>
                </a:solidFill>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pic>
        <p:nvPicPr>
          <p:cNvPr id="7" name="Resim 6">
            <a:extLst>
              <a:ext uri="{FF2B5EF4-FFF2-40B4-BE49-F238E27FC236}">
                <a16:creationId xmlns:a16="http://schemas.microsoft.com/office/drawing/2014/main" id="{D09C0424-F5D0-92DB-C387-42539A45F62E}"/>
              </a:ext>
            </a:extLst>
          </p:cNvPr>
          <p:cNvPicPr>
            <a:picLocks noChangeAspect="1"/>
          </p:cNvPicPr>
          <p:nvPr/>
        </p:nvPicPr>
        <p:blipFill>
          <a:blip r:embed="rId2"/>
          <a:stretch>
            <a:fillRect/>
          </a:stretch>
        </p:blipFill>
        <p:spPr>
          <a:xfrm>
            <a:off x="7420840" y="1222757"/>
            <a:ext cx="3075709" cy="4929229"/>
          </a:xfrm>
          <a:prstGeom prst="rect">
            <a:avLst/>
          </a:prstGeom>
        </p:spPr>
      </p:pic>
      <p:sp>
        <p:nvSpPr>
          <p:cNvPr id="2" name="Ok: Sağ 1">
            <a:extLst>
              <a:ext uri="{FF2B5EF4-FFF2-40B4-BE49-F238E27FC236}">
                <a16:creationId xmlns:a16="http://schemas.microsoft.com/office/drawing/2014/main" id="{58E9CFF0-34A0-D871-A318-66B5E61E53A1}"/>
              </a:ext>
            </a:extLst>
          </p:cNvPr>
          <p:cNvSpPr/>
          <p:nvPr/>
        </p:nvSpPr>
        <p:spPr>
          <a:xfrm>
            <a:off x="9080788" y="1656664"/>
            <a:ext cx="616528" cy="31172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a:extLst>
              <a:ext uri="{FF2B5EF4-FFF2-40B4-BE49-F238E27FC236}">
                <a16:creationId xmlns:a16="http://schemas.microsoft.com/office/drawing/2014/main" id="{17B521A4-B7F7-72BB-5C66-948347C885E8}"/>
              </a:ext>
            </a:extLst>
          </p:cNvPr>
          <p:cNvSpPr txBox="1"/>
          <p:nvPr/>
        </p:nvSpPr>
        <p:spPr>
          <a:xfrm>
            <a:off x="10051472" y="1489363"/>
            <a:ext cx="983673" cy="646331"/>
          </a:xfrm>
          <a:prstGeom prst="rect">
            <a:avLst/>
          </a:prstGeom>
          <a:noFill/>
        </p:spPr>
        <p:txBody>
          <a:bodyPr wrap="square" rtlCol="0">
            <a:spAutoFit/>
          </a:bodyPr>
          <a:lstStyle/>
          <a:p>
            <a:r>
              <a:rPr lang="tr-TR" dirty="0" err="1"/>
              <a:t>Column</a:t>
            </a:r>
            <a:r>
              <a:rPr lang="tr-TR" dirty="0"/>
              <a:t> </a:t>
            </a:r>
            <a:r>
              <a:rPr lang="tr-TR" dirty="0" err="1"/>
              <a:t>Priority</a:t>
            </a:r>
            <a:r>
              <a:rPr lang="tr-TR" dirty="0"/>
              <a:t>!</a:t>
            </a:r>
          </a:p>
        </p:txBody>
      </p:sp>
    </p:spTree>
    <p:extLst>
      <p:ext uri="{BB962C8B-B14F-4D97-AF65-F5344CB8AC3E}">
        <p14:creationId xmlns:p14="http://schemas.microsoft.com/office/powerpoint/2010/main" val="146507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F4116D-43ED-C59D-2E64-A08D77268925}"/>
              </a:ext>
            </a:extLst>
          </p:cNvPr>
          <p:cNvSpPr>
            <a:spLocks noGrp="1"/>
          </p:cNvSpPr>
          <p:nvPr>
            <p:ph type="title"/>
          </p:nvPr>
        </p:nvSpPr>
        <p:spPr>
          <a:xfrm>
            <a:off x="256309" y="962890"/>
            <a:ext cx="4419600" cy="693161"/>
          </a:xfrm>
        </p:spPr>
        <p:txBody>
          <a:bodyPr>
            <a:noAutofit/>
          </a:bodyPr>
          <a:lstStyle/>
          <a:p>
            <a:r>
              <a:rPr lang="tr-TR" sz="2800" b="1" dirty="0">
                <a:latin typeface="Times New Roman" panose="02020603050405020304" pitchFamily="18" charset="0"/>
                <a:cs typeface="Times New Roman" panose="02020603050405020304" pitchFamily="18" charset="0"/>
              </a:rPr>
              <a:t>SUBSTİTUTE NİBBLES</a:t>
            </a:r>
          </a:p>
        </p:txBody>
      </p:sp>
      <p:sp>
        <p:nvSpPr>
          <p:cNvPr id="3" name="İçerik Yer Tutucusu 2">
            <a:extLst>
              <a:ext uri="{FF2B5EF4-FFF2-40B4-BE49-F238E27FC236}">
                <a16:creationId xmlns:a16="http://schemas.microsoft.com/office/drawing/2014/main" id="{395C244D-91CA-64AA-A591-107546036561}"/>
              </a:ext>
            </a:extLst>
          </p:cNvPr>
          <p:cNvSpPr>
            <a:spLocks noGrp="1"/>
          </p:cNvSpPr>
          <p:nvPr>
            <p:ph idx="1"/>
          </p:nvPr>
        </p:nvSpPr>
        <p:spPr>
          <a:xfrm>
            <a:off x="367146" y="1735570"/>
            <a:ext cx="4673600" cy="4351338"/>
          </a:xfrm>
        </p:spPr>
        <p:txBody>
          <a:bodyPr>
            <a:normAutofit/>
          </a:bodyPr>
          <a:lstStyle/>
          <a:p>
            <a:r>
              <a:rPr lang="tr-TR" sz="2000" dirty="0">
                <a:latin typeface="Times New Roman" panose="02020603050405020304" pitchFamily="18" charset="0"/>
                <a:cs typeface="Times New Roman" panose="02020603050405020304" pitchFamily="18" charset="0"/>
              </a:rPr>
              <a:t>B</a:t>
            </a:r>
            <a:r>
              <a:rPr lang="en-GB" sz="2000" dirty="0" err="1">
                <a:latin typeface="Times New Roman" panose="02020603050405020304" pitchFamily="18" charset="0"/>
                <a:cs typeface="Times New Roman" panose="02020603050405020304" pitchFamily="18" charset="0"/>
              </a:rPr>
              <a:t>asicly</a:t>
            </a:r>
            <a:r>
              <a:rPr lang="en-GB" sz="2000" dirty="0">
                <a:latin typeface="Times New Roman" panose="02020603050405020304" pitchFamily="18" charset="0"/>
                <a:cs typeface="Times New Roman" panose="02020603050405020304" pitchFamily="18" charset="0"/>
              </a:rPr>
              <a:t> an S-box is used to translate each nibble into a new nibble.</a:t>
            </a:r>
            <a:endParaRPr lang="tr-TR"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operation is entered as nibbles (4bit), the first 2 bits specify the row in the S-box, the last 2 bits indicate the column.</a:t>
            </a:r>
            <a:endParaRPr lang="tr-TR" sz="2000" dirty="0">
              <a:latin typeface="Times New Roman" panose="02020603050405020304" pitchFamily="18" charset="0"/>
              <a:cs typeface="Times New Roman" panose="02020603050405020304" pitchFamily="18" charset="0"/>
            </a:endParaRPr>
          </a:p>
          <a:p>
            <a:r>
              <a:rPr lang="tr-TR" sz="2000" dirty="0">
                <a:latin typeface="Times New Roman" panose="02020603050405020304" pitchFamily="18" charset="0"/>
                <a:cs typeface="Times New Roman" panose="02020603050405020304" pitchFamily="18" charset="0"/>
              </a:rPr>
              <a:t>S</a:t>
            </a:r>
            <a:r>
              <a:rPr lang="en-GB" sz="2000" dirty="0">
                <a:latin typeface="Times New Roman" panose="02020603050405020304" pitchFamily="18" charset="0"/>
                <a:cs typeface="Times New Roman" panose="02020603050405020304" pitchFamily="18" charset="0"/>
              </a:rPr>
              <a:t>-box is used to encrypt, inverse </a:t>
            </a:r>
            <a:r>
              <a:rPr lang="tr-TR" sz="2000" dirty="0">
                <a:latin typeface="Times New Roman" panose="02020603050405020304" pitchFamily="18" charset="0"/>
                <a:cs typeface="Times New Roman" panose="02020603050405020304" pitchFamily="18" charset="0"/>
              </a:rPr>
              <a:t>S</a:t>
            </a:r>
            <a:r>
              <a:rPr lang="en-GB" sz="2000" dirty="0">
                <a:latin typeface="Times New Roman" panose="02020603050405020304" pitchFamily="18" charset="0"/>
                <a:cs typeface="Times New Roman" panose="02020603050405020304" pitchFamily="18" charset="0"/>
              </a:rPr>
              <a:t>-box is used to decrypt</a:t>
            </a:r>
            <a:endParaRPr lang="tr-TR" sz="2000" dirty="0">
              <a:latin typeface="Times New Roman" panose="02020603050405020304" pitchFamily="18" charset="0"/>
              <a:cs typeface="Times New Roman" panose="02020603050405020304" pitchFamily="18" charset="0"/>
            </a:endParaRPr>
          </a:p>
        </p:txBody>
      </p:sp>
      <p:sp>
        <p:nvSpPr>
          <p:cNvPr id="4" name="Başlık 1">
            <a:extLst>
              <a:ext uri="{FF2B5EF4-FFF2-40B4-BE49-F238E27FC236}">
                <a16:creationId xmlns:a16="http://schemas.microsoft.com/office/drawing/2014/main" id="{3589960B-128B-4F96-EDFC-9EA7BB0045E2}"/>
              </a:ext>
            </a:extLst>
          </p:cNvPr>
          <p:cNvSpPr txBox="1">
            <a:spLocks/>
          </p:cNvSpPr>
          <p:nvPr/>
        </p:nvSpPr>
        <p:spPr>
          <a:xfrm>
            <a:off x="838200" y="456911"/>
            <a:ext cx="10515600" cy="618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latin typeface="Times New Roman" panose="02020603050405020304" pitchFamily="18" charset="0"/>
                <a:cs typeface="Times New Roman" panose="02020603050405020304" pitchFamily="18" charset="0"/>
              </a:rPr>
              <a:t>S-AES</a:t>
            </a:r>
            <a:r>
              <a:rPr lang="tr-TR" sz="3600" dirty="0">
                <a:latin typeface="Times New Roman" panose="02020603050405020304" pitchFamily="18" charset="0"/>
                <a:cs typeface="Times New Roman" panose="02020603050405020304" pitchFamily="18" charset="0"/>
              </a:rPr>
              <a:t> (</a:t>
            </a:r>
            <a:r>
              <a:rPr lang="tr-TR" sz="3600" b="1" dirty="0" err="1">
                <a:solidFill>
                  <a:srgbClr val="0F0F0F"/>
                </a:solidFill>
                <a:latin typeface="Times New Roman" panose="02020603050405020304" pitchFamily="18" charset="0"/>
                <a:cs typeface="Times New Roman" panose="02020603050405020304" pitchFamily="18" charset="0"/>
              </a:rPr>
              <a:t>Simplified</a:t>
            </a:r>
            <a:r>
              <a:rPr lang="tr-TR" sz="3600" b="1" dirty="0">
                <a:solidFill>
                  <a:srgbClr val="0F0F0F"/>
                </a:solidFill>
                <a:latin typeface="Times New Roman" panose="02020603050405020304" pitchFamily="18" charset="0"/>
                <a:cs typeface="Times New Roman" panose="02020603050405020304" pitchFamily="18" charset="0"/>
              </a:rPr>
              <a:t> Advanced </a:t>
            </a:r>
            <a:r>
              <a:rPr lang="tr-TR" sz="3600" b="1" dirty="0" err="1">
                <a:solidFill>
                  <a:srgbClr val="0F0F0F"/>
                </a:solidFill>
                <a:latin typeface="Times New Roman" panose="02020603050405020304" pitchFamily="18" charset="0"/>
                <a:cs typeface="Times New Roman" panose="02020603050405020304" pitchFamily="18" charset="0"/>
              </a:rPr>
              <a:t>Encryption</a:t>
            </a:r>
            <a:r>
              <a:rPr lang="tr-TR" sz="3600" b="1" dirty="0">
                <a:solidFill>
                  <a:srgbClr val="0F0F0F"/>
                </a:solidFill>
                <a:latin typeface="Times New Roman" panose="02020603050405020304" pitchFamily="18" charset="0"/>
                <a:cs typeface="Times New Roman" panose="02020603050405020304" pitchFamily="18" charset="0"/>
              </a:rPr>
              <a:t> Standard)</a:t>
            </a:r>
            <a:br>
              <a:rPr lang="tr-TR" sz="3600" b="1" dirty="0">
                <a:solidFill>
                  <a:srgbClr val="0F0F0F"/>
                </a:solidFill>
                <a:latin typeface="Times New Roman" panose="02020603050405020304" pitchFamily="18" charset="0"/>
                <a:cs typeface="Times New Roman" panose="02020603050405020304" pitchFamily="18" charset="0"/>
              </a:rPr>
            </a:br>
            <a:endParaRPr lang="tr-TR" sz="36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F6858E5D-1620-6631-064C-465061C15720}"/>
              </a:ext>
            </a:extLst>
          </p:cNvPr>
          <p:cNvPicPr>
            <a:picLocks noChangeAspect="1"/>
          </p:cNvPicPr>
          <p:nvPr/>
        </p:nvPicPr>
        <p:blipFill>
          <a:blip r:embed="rId2"/>
          <a:stretch>
            <a:fillRect/>
          </a:stretch>
        </p:blipFill>
        <p:spPr>
          <a:xfrm>
            <a:off x="714713" y="4231389"/>
            <a:ext cx="3961196" cy="2169700"/>
          </a:xfrm>
          <a:prstGeom prst="rect">
            <a:avLst/>
          </a:prstGeom>
        </p:spPr>
      </p:pic>
      <p:pic>
        <p:nvPicPr>
          <p:cNvPr id="8" name="Resim 7">
            <a:extLst>
              <a:ext uri="{FF2B5EF4-FFF2-40B4-BE49-F238E27FC236}">
                <a16:creationId xmlns:a16="http://schemas.microsoft.com/office/drawing/2014/main" id="{224A7CED-8F83-ABA1-EEA6-BA77AA0B8747}"/>
              </a:ext>
            </a:extLst>
          </p:cNvPr>
          <p:cNvPicPr>
            <a:picLocks noChangeAspect="1"/>
          </p:cNvPicPr>
          <p:nvPr/>
        </p:nvPicPr>
        <p:blipFill rotWithShape="1">
          <a:blip r:embed="rId3"/>
          <a:srcRect r="894"/>
          <a:stretch/>
        </p:blipFill>
        <p:spPr>
          <a:xfrm>
            <a:off x="5629977" y="4107872"/>
            <a:ext cx="2303472" cy="1849582"/>
          </a:xfrm>
          <a:prstGeom prst="rect">
            <a:avLst/>
          </a:prstGeom>
        </p:spPr>
      </p:pic>
      <p:pic>
        <p:nvPicPr>
          <p:cNvPr id="10" name="Resim 9">
            <a:extLst>
              <a:ext uri="{FF2B5EF4-FFF2-40B4-BE49-F238E27FC236}">
                <a16:creationId xmlns:a16="http://schemas.microsoft.com/office/drawing/2014/main" id="{AE907518-60E7-196D-FDF2-F72FD9936C60}"/>
              </a:ext>
            </a:extLst>
          </p:cNvPr>
          <p:cNvPicPr>
            <a:picLocks noChangeAspect="1"/>
          </p:cNvPicPr>
          <p:nvPr/>
        </p:nvPicPr>
        <p:blipFill>
          <a:blip r:embed="rId4"/>
          <a:stretch>
            <a:fillRect/>
          </a:stretch>
        </p:blipFill>
        <p:spPr>
          <a:xfrm>
            <a:off x="5643834" y="5906657"/>
            <a:ext cx="2282692" cy="476245"/>
          </a:xfrm>
          <a:prstGeom prst="rect">
            <a:avLst/>
          </a:prstGeom>
        </p:spPr>
      </p:pic>
      <p:pic>
        <p:nvPicPr>
          <p:cNvPr id="12" name="Resim 11">
            <a:extLst>
              <a:ext uri="{FF2B5EF4-FFF2-40B4-BE49-F238E27FC236}">
                <a16:creationId xmlns:a16="http://schemas.microsoft.com/office/drawing/2014/main" id="{55ECC06F-2EB9-0A9D-28F5-CC846A5C7270}"/>
              </a:ext>
            </a:extLst>
          </p:cNvPr>
          <p:cNvPicPr>
            <a:picLocks noChangeAspect="1"/>
          </p:cNvPicPr>
          <p:nvPr/>
        </p:nvPicPr>
        <p:blipFill rotWithShape="1">
          <a:blip r:embed="rId5"/>
          <a:srcRect b="792"/>
          <a:stretch/>
        </p:blipFill>
        <p:spPr>
          <a:xfrm>
            <a:off x="9183196" y="4105814"/>
            <a:ext cx="2303473" cy="2277088"/>
          </a:xfrm>
          <a:prstGeom prst="rect">
            <a:avLst/>
          </a:prstGeom>
        </p:spPr>
      </p:pic>
      <p:sp>
        <p:nvSpPr>
          <p:cNvPr id="13" name="Metin kutusu 12">
            <a:extLst>
              <a:ext uri="{FF2B5EF4-FFF2-40B4-BE49-F238E27FC236}">
                <a16:creationId xmlns:a16="http://schemas.microsoft.com/office/drawing/2014/main" id="{90E8A16A-00D7-0D3D-3856-3B368C10C400}"/>
              </a:ext>
            </a:extLst>
          </p:cNvPr>
          <p:cNvSpPr txBox="1"/>
          <p:nvPr/>
        </p:nvSpPr>
        <p:spPr>
          <a:xfrm>
            <a:off x="6404176" y="3682424"/>
            <a:ext cx="755073" cy="369332"/>
          </a:xfrm>
          <a:prstGeom prst="rect">
            <a:avLst/>
          </a:prstGeom>
          <a:noFill/>
        </p:spPr>
        <p:txBody>
          <a:bodyPr wrap="square" rtlCol="0">
            <a:spAutoFit/>
          </a:bodyPr>
          <a:lstStyle/>
          <a:p>
            <a:r>
              <a:rPr lang="tr-TR" dirty="0"/>
              <a:t>S-BOX</a:t>
            </a:r>
          </a:p>
        </p:txBody>
      </p:sp>
      <p:sp>
        <p:nvSpPr>
          <p:cNvPr id="14" name="Metin kutusu 13">
            <a:extLst>
              <a:ext uri="{FF2B5EF4-FFF2-40B4-BE49-F238E27FC236}">
                <a16:creationId xmlns:a16="http://schemas.microsoft.com/office/drawing/2014/main" id="{F5A04E40-8B90-1C73-4D34-9498A3D8A6A1}"/>
              </a:ext>
            </a:extLst>
          </p:cNvPr>
          <p:cNvSpPr txBox="1"/>
          <p:nvPr/>
        </p:nvSpPr>
        <p:spPr>
          <a:xfrm>
            <a:off x="9710745" y="3741736"/>
            <a:ext cx="1590954" cy="369332"/>
          </a:xfrm>
          <a:prstGeom prst="rect">
            <a:avLst/>
          </a:prstGeom>
          <a:noFill/>
        </p:spPr>
        <p:txBody>
          <a:bodyPr wrap="square" rtlCol="0">
            <a:spAutoFit/>
          </a:bodyPr>
          <a:lstStyle/>
          <a:p>
            <a:r>
              <a:rPr lang="tr-TR" dirty="0"/>
              <a:t>INVERSE S-BOX</a:t>
            </a:r>
          </a:p>
        </p:txBody>
      </p:sp>
      <p:sp>
        <p:nvSpPr>
          <p:cNvPr id="15" name="Metin kutusu 14">
            <a:extLst>
              <a:ext uri="{FF2B5EF4-FFF2-40B4-BE49-F238E27FC236}">
                <a16:creationId xmlns:a16="http://schemas.microsoft.com/office/drawing/2014/main" id="{35A18664-19F9-03AB-E9A8-568EC4171C56}"/>
              </a:ext>
            </a:extLst>
          </p:cNvPr>
          <p:cNvSpPr txBox="1"/>
          <p:nvPr/>
        </p:nvSpPr>
        <p:spPr>
          <a:xfrm>
            <a:off x="5772851" y="1309470"/>
            <a:ext cx="5878822" cy="461665"/>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0100 </a:t>
            </a:r>
            <a:r>
              <a:rPr lang="tr-TR" sz="2400" dirty="0">
                <a:latin typeface="Times New Roman" panose="02020603050405020304" pitchFamily="18" charset="0"/>
                <a:cs typeface="Times New Roman" panose="02020603050405020304" pitchFamily="18" charset="0"/>
                <a:sym typeface="Wingdings" panose="05000000000000000000" pitchFamily="2" charset="2"/>
              </a:rPr>
              <a:t> 1101(D in </a:t>
            </a:r>
            <a:r>
              <a:rPr lang="tr-TR" sz="2400" dirty="0" err="1">
                <a:latin typeface="Times New Roman" panose="02020603050405020304" pitchFamily="18" charset="0"/>
                <a:cs typeface="Times New Roman" panose="02020603050405020304" pitchFamily="18" charset="0"/>
                <a:sym typeface="Wingdings" panose="05000000000000000000" pitchFamily="2" charset="2"/>
              </a:rPr>
              <a:t>hexa-base</a:t>
            </a:r>
            <a:r>
              <a:rPr lang="tr-TR" sz="2400" dirty="0">
                <a:latin typeface="Times New Roman" panose="02020603050405020304" pitchFamily="18" charset="0"/>
                <a:cs typeface="Times New Roman" panose="02020603050405020304" pitchFamily="18" charset="0"/>
                <a:sym typeface="Wingdings" panose="05000000000000000000" pitchFamily="2" charset="2"/>
              </a:rPr>
              <a:t>)    	 (S-Box)</a:t>
            </a:r>
            <a:endParaRPr lang="tr-TR" sz="2400" dirty="0">
              <a:latin typeface="Times New Roman" panose="02020603050405020304" pitchFamily="18" charset="0"/>
              <a:cs typeface="Times New Roman" panose="02020603050405020304" pitchFamily="18" charset="0"/>
            </a:endParaRPr>
          </a:p>
        </p:txBody>
      </p:sp>
      <p:sp>
        <p:nvSpPr>
          <p:cNvPr id="25" name="Sol Ayraç 24">
            <a:extLst>
              <a:ext uri="{FF2B5EF4-FFF2-40B4-BE49-F238E27FC236}">
                <a16:creationId xmlns:a16="http://schemas.microsoft.com/office/drawing/2014/main" id="{85A66561-ACA5-4D29-5316-A41408736DBF}"/>
              </a:ext>
            </a:extLst>
          </p:cNvPr>
          <p:cNvSpPr/>
          <p:nvPr/>
        </p:nvSpPr>
        <p:spPr>
          <a:xfrm rot="16200000">
            <a:off x="5938985" y="1608570"/>
            <a:ext cx="76199" cy="3024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6" name="Sol Ayraç 25">
            <a:extLst>
              <a:ext uri="{FF2B5EF4-FFF2-40B4-BE49-F238E27FC236}">
                <a16:creationId xmlns:a16="http://schemas.microsoft.com/office/drawing/2014/main" id="{99FEB297-2CDB-B5F1-A282-960D19B028B7}"/>
              </a:ext>
            </a:extLst>
          </p:cNvPr>
          <p:cNvSpPr/>
          <p:nvPr/>
        </p:nvSpPr>
        <p:spPr>
          <a:xfrm rot="16200000">
            <a:off x="6278542" y="1609322"/>
            <a:ext cx="76199" cy="3024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7" name="Metin kutusu 26">
            <a:extLst>
              <a:ext uri="{FF2B5EF4-FFF2-40B4-BE49-F238E27FC236}">
                <a16:creationId xmlns:a16="http://schemas.microsoft.com/office/drawing/2014/main" id="{74A93EB6-97DC-6CF3-4E81-498D65D054DA}"/>
              </a:ext>
            </a:extLst>
          </p:cNvPr>
          <p:cNvSpPr txBox="1"/>
          <p:nvPr/>
        </p:nvSpPr>
        <p:spPr>
          <a:xfrm>
            <a:off x="5728279" y="1811500"/>
            <a:ext cx="497610" cy="276999"/>
          </a:xfrm>
          <a:prstGeom prst="rect">
            <a:avLst/>
          </a:prstGeom>
          <a:noFill/>
        </p:spPr>
        <p:txBody>
          <a:bodyPr wrap="square" rtlCol="0">
            <a:spAutoFit/>
          </a:bodyPr>
          <a:lstStyle/>
          <a:p>
            <a:r>
              <a:rPr lang="tr-TR" sz="1200" dirty="0" err="1">
                <a:latin typeface="Times New Roman" panose="02020603050405020304" pitchFamily="18" charset="0"/>
                <a:cs typeface="Times New Roman" panose="02020603050405020304" pitchFamily="18" charset="0"/>
              </a:rPr>
              <a:t>Row</a:t>
            </a:r>
            <a:endParaRPr lang="tr-TR" dirty="0">
              <a:latin typeface="Times New Roman" panose="02020603050405020304" pitchFamily="18" charset="0"/>
              <a:cs typeface="Times New Roman" panose="02020603050405020304" pitchFamily="18" charset="0"/>
            </a:endParaRPr>
          </a:p>
        </p:txBody>
      </p:sp>
      <p:sp>
        <p:nvSpPr>
          <p:cNvPr id="28" name="Metin kutusu 27">
            <a:extLst>
              <a:ext uri="{FF2B5EF4-FFF2-40B4-BE49-F238E27FC236}">
                <a16:creationId xmlns:a16="http://schemas.microsoft.com/office/drawing/2014/main" id="{3C82C7B0-EDFE-7D68-2ABF-C0A42FB74A7F}"/>
              </a:ext>
            </a:extLst>
          </p:cNvPr>
          <p:cNvSpPr txBox="1"/>
          <p:nvPr/>
        </p:nvSpPr>
        <p:spPr>
          <a:xfrm>
            <a:off x="6128330" y="1813397"/>
            <a:ext cx="497610" cy="276999"/>
          </a:xfrm>
          <a:prstGeom prst="rect">
            <a:avLst/>
          </a:prstGeom>
          <a:noFill/>
        </p:spPr>
        <p:txBody>
          <a:bodyPr wrap="square" rtlCol="0">
            <a:spAutoFit/>
          </a:bodyPr>
          <a:lstStyle/>
          <a:p>
            <a:r>
              <a:rPr lang="tr-TR" sz="1200" dirty="0" err="1">
                <a:latin typeface="Times New Roman" panose="02020603050405020304" pitchFamily="18" charset="0"/>
                <a:cs typeface="Times New Roman" panose="02020603050405020304" pitchFamily="18" charset="0"/>
              </a:rPr>
              <a:t>Col</a:t>
            </a:r>
            <a:endParaRPr lang="tr-TR" dirty="0">
              <a:latin typeface="Times New Roman" panose="02020603050405020304" pitchFamily="18" charset="0"/>
              <a:cs typeface="Times New Roman" panose="02020603050405020304" pitchFamily="18" charset="0"/>
            </a:endParaRPr>
          </a:p>
        </p:txBody>
      </p:sp>
      <p:sp>
        <p:nvSpPr>
          <p:cNvPr id="29" name="Metin kutusu 28">
            <a:extLst>
              <a:ext uri="{FF2B5EF4-FFF2-40B4-BE49-F238E27FC236}">
                <a16:creationId xmlns:a16="http://schemas.microsoft.com/office/drawing/2014/main" id="{DEA29BBA-B6AA-698D-B479-F4B22C5B25A8}"/>
              </a:ext>
            </a:extLst>
          </p:cNvPr>
          <p:cNvSpPr txBox="1"/>
          <p:nvPr/>
        </p:nvSpPr>
        <p:spPr>
          <a:xfrm>
            <a:off x="5728279" y="2199477"/>
            <a:ext cx="5992666" cy="461665"/>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0100 </a:t>
            </a:r>
            <a:r>
              <a:rPr lang="tr-TR" sz="2400" dirty="0">
                <a:latin typeface="Times New Roman" panose="02020603050405020304" pitchFamily="18" charset="0"/>
                <a:cs typeface="Times New Roman" panose="02020603050405020304" pitchFamily="18" charset="0"/>
                <a:sym typeface="Wingdings" panose="05000000000000000000" pitchFamily="2" charset="2"/>
              </a:rPr>
              <a:t> 0001 		     	 (</a:t>
            </a:r>
            <a:r>
              <a:rPr lang="tr-TR" sz="2400" dirty="0" err="1">
                <a:latin typeface="Times New Roman" panose="02020603050405020304" pitchFamily="18" charset="0"/>
                <a:cs typeface="Times New Roman" panose="02020603050405020304" pitchFamily="18" charset="0"/>
                <a:sym typeface="Wingdings" panose="05000000000000000000" pitchFamily="2" charset="2"/>
              </a:rPr>
              <a:t>Inverse</a:t>
            </a:r>
            <a:r>
              <a:rPr lang="tr-TR" sz="2400" dirty="0">
                <a:latin typeface="Times New Roman" panose="02020603050405020304" pitchFamily="18" charset="0"/>
                <a:cs typeface="Times New Roman" panose="02020603050405020304" pitchFamily="18" charset="0"/>
                <a:sym typeface="Wingdings" panose="05000000000000000000" pitchFamily="2" charset="2"/>
              </a:rPr>
              <a:t> S-Box)</a:t>
            </a:r>
            <a:endParaRPr lang="tr-TR" sz="2400" dirty="0">
              <a:latin typeface="Times New Roman" panose="02020603050405020304" pitchFamily="18" charset="0"/>
              <a:cs typeface="Times New Roman" panose="02020603050405020304" pitchFamily="18" charset="0"/>
            </a:endParaRPr>
          </a:p>
        </p:txBody>
      </p:sp>
      <p:sp>
        <p:nvSpPr>
          <p:cNvPr id="30" name="Sol Ayraç 29">
            <a:extLst>
              <a:ext uri="{FF2B5EF4-FFF2-40B4-BE49-F238E27FC236}">
                <a16:creationId xmlns:a16="http://schemas.microsoft.com/office/drawing/2014/main" id="{B7FD330F-68A0-3392-B348-3BBCA186B460}"/>
              </a:ext>
            </a:extLst>
          </p:cNvPr>
          <p:cNvSpPr/>
          <p:nvPr/>
        </p:nvSpPr>
        <p:spPr>
          <a:xfrm rot="16200000">
            <a:off x="5890492" y="2502190"/>
            <a:ext cx="76199" cy="3024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1" name="Sol Ayraç 30">
            <a:extLst>
              <a:ext uri="{FF2B5EF4-FFF2-40B4-BE49-F238E27FC236}">
                <a16:creationId xmlns:a16="http://schemas.microsoft.com/office/drawing/2014/main" id="{E680B6B9-6FC2-8A5F-F74B-4EC8D41E2194}"/>
              </a:ext>
            </a:extLst>
          </p:cNvPr>
          <p:cNvSpPr/>
          <p:nvPr/>
        </p:nvSpPr>
        <p:spPr>
          <a:xfrm rot="16200000">
            <a:off x="6236855" y="2502189"/>
            <a:ext cx="76199" cy="3024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2" name="Metin kutusu 31">
            <a:extLst>
              <a:ext uri="{FF2B5EF4-FFF2-40B4-BE49-F238E27FC236}">
                <a16:creationId xmlns:a16="http://schemas.microsoft.com/office/drawing/2014/main" id="{71E63D4C-4791-17A6-E163-3964B76837B6}"/>
              </a:ext>
            </a:extLst>
          </p:cNvPr>
          <p:cNvSpPr txBox="1"/>
          <p:nvPr/>
        </p:nvSpPr>
        <p:spPr>
          <a:xfrm>
            <a:off x="5700572" y="2684329"/>
            <a:ext cx="497610" cy="276999"/>
          </a:xfrm>
          <a:prstGeom prst="rect">
            <a:avLst/>
          </a:prstGeom>
          <a:noFill/>
        </p:spPr>
        <p:txBody>
          <a:bodyPr wrap="square" rtlCol="0">
            <a:spAutoFit/>
          </a:bodyPr>
          <a:lstStyle/>
          <a:p>
            <a:r>
              <a:rPr lang="tr-TR" sz="1200" dirty="0" err="1">
                <a:latin typeface="Times New Roman" panose="02020603050405020304" pitchFamily="18" charset="0"/>
                <a:cs typeface="Times New Roman" panose="02020603050405020304" pitchFamily="18" charset="0"/>
              </a:rPr>
              <a:t>Row</a:t>
            </a:r>
            <a:endParaRPr lang="tr-TR" dirty="0">
              <a:latin typeface="Times New Roman" panose="02020603050405020304" pitchFamily="18" charset="0"/>
              <a:cs typeface="Times New Roman" panose="02020603050405020304" pitchFamily="18" charset="0"/>
            </a:endParaRPr>
          </a:p>
        </p:txBody>
      </p:sp>
      <p:sp>
        <p:nvSpPr>
          <p:cNvPr id="33" name="Metin kutusu 32">
            <a:extLst>
              <a:ext uri="{FF2B5EF4-FFF2-40B4-BE49-F238E27FC236}">
                <a16:creationId xmlns:a16="http://schemas.microsoft.com/office/drawing/2014/main" id="{32AC0227-8A5F-7659-C6CF-175CC0D41F72}"/>
              </a:ext>
            </a:extLst>
          </p:cNvPr>
          <p:cNvSpPr txBox="1"/>
          <p:nvPr/>
        </p:nvSpPr>
        <p:spPr>
          <a:xfrm>
            <a:off x="6083302" y="2680213"/>
            <a:ext cx="497610" cy="276999"/>
          </a:xfrm>
          <a:prstGeom prst="rect">
            <a:avLst/>
          </a:prstGeom>
          <a:noFill/>
        </p:spPr>
        <p:txBody>
          <a:bodyPr wrap="square" rtlCol="0">
            <a:spAutoFit/>
          </a:bodyPr>
          <a:lstStyle/>
          <a:p>
            <a:r>
              <a:rPr lang="tr-TR" sz="1200" dirty="0" err="1">
                <a:latin typeface="Times New Roman" panose="02020603050405020304" pitchFamily="18" charset="0"/>
                <a:cs typeface="Times New Roman" panose="02020603050405020304" pitchFamily="18" charset="0"/>
              </a:rPr>
              <a:t>Col</a:t>
            </a:r>
            <a:endParaRPr lang="tr-TR" dirty="0">
              <a:latin typeface="Times New Roman" panose="02020603050405020304" pitchFamily="18" charset="0"/>
              <a:cs typeface="Times New Roman" panose="02020603050405020304" pitchFamily="18" charset="0"/>
            </a:endParaRPr>
          </a:p>
        </p:txBody>
      </p:sp>
      <p:sp>
        <p:nvSpPr>
          <p:cNvPr id="34" name="Ok: Sağ 33">
            <a:extLst>
              <a:ext uri="{FF2B5EF4-FFF2-40B4-BE49-F238E27FC236}">
                <a16:creationId xmlns:a16="http://schemas.microsoft.com/office/drawing/2014/main" id="{53F808D0-6CDE-F62C-CE60-91C37681443C}"/>
              </a:ext>
            </a:extLst>
          </p:cNvPr>
          <p:cNvSpPr/>
          <p:nvPr/>
        </p:nvSpPr>
        <p:spPr>
          <a:xfrm>
            <a:off x="5175086" y="5124862"/>
            <a:ext cx="309872" cy="1883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Ok: Sağ 34">
            <a:extLst>
              <a:ext uri="{FF2B5EF4-FFF2-40B4-BE49-F238E27FC236}">
                <a16:creationId xmlns:a16="http://schemas.microsoft.com/office/drawing/2014/main" id="{D777435D-409E-8B33-B67B-A61EA8019422}"/>
              </a:ext>
            </a:extLst>
          </p:cNvPr>
          <p:cNvSpPr/>
          <p:nvPr/>
        </p:nvSpPr>
        <p:spPr>
          <a:xfrm rot="5400000">
            <a:off x="6183744" y="3802494"/>
            <a:ext cx="309872" cy="1883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Ok: Sağ 35">
            <a:extLst>
              <a:ext uri="{FF2B5EF4-FFF2-40B4-BE49-F238E27FC236}">
                <a16:creationId xmlns:a16="http://schemas.microsoft.com/office/drawing/2014/main" id="{A5C45895-3205-EE17-6CFB-1C587392A119}"/>
              </a:ext>
            </a:extLst>
          </p:cNvPr>
          <p:cNvSpPr/>
          <p:nvPr/>
        </p:nvSpPr>
        <p:spPr>
          <a:xfrm>
            <a:off x="8724612" y="5104779"/>
            <a:ext cx="309872" cy="1883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Ok: Sağ 36">
            <a:extLst>
              <a:ext uri="{FF2B5EF4-FFF2-40B4-BE49-F238E27FC236}">
                <a16:creationId xmlns:a16="http://schemas.microsoft.com/office/drawing/2014/main" id="{1ADB48A8-99EF-3D83-A963-2E0C4843F0D4}"/>
              </a:ext>
            </a:extLst>
          </p:cNvPr>
          <p:cNvSpPr/>
          <p:nvPr/>
        </p:nvSpPr>
        <p:spPr>
          <a:xfrm rot="5400000">
            <a:off x="9555808" y="3832224"/>
            <a:ext cx="309872" cy="1883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Oval 37">
            <a:extLst>
              <a:ext uri="{FF2B5EF4-FFF2-40B4-BE49-F238E27FC236}">
                <a16:creationId xmlns:a16="http://schemas.microsoft.com/office/drawing/2014/main" id="{B8DC346D-591F-7FF3-73B0-EBF3D75C1FF8}"/>
              </a:ext>
            </a:extLst>
          </p:cNvPr>
          <p:cNvSpPr/>
          <p:nvPr/>
        </p:nvSpPr>
        <p:spPr>
          <a:xfrm>
            <a:off x="6163545" y="5036127"/>
            <a:ext cx="355023" cy="3879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Oval 38">
            <a:extLst>
              <a:ext uri="{FF2B5EF4-FFF2-40B4-BE49-F238E27FC236}">
                <a16:creationId xmlns:a16="http://schemas.microsoft.com/office/drawing/2014/main" id="{94D7D048-4AB2-B0EE-F7ED-256950836D0C}"/>
              </a:ext>
            </a:extLst>
          </p:cNvPr>
          <p:cNvSpPr/>
          <p:nvPr/>
        </p:nvSpPr>
        <p:spPr>
          <a:xfrm>
            <a:off x="9700357" y="5032652"/>
            <a:ext cx="355023" cy="3879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0658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37C33CD-09FB-66D6-DB36-D1C0F2E9D8E8}"/>
              </a:ext>
            </a:extLst>
          </p:cNvPr>
          <p:cNvSpPr>
            <a:spLocks noGrp="1"/>
          </p:cNvSpPr>
          <p:nvPr>
            <p:ph idx="1"/>
          </p:nvPr>
        </p:nvSpPr>
        <p:spPr>
          <a:xfrm>
            <a:off x="495290" y="1473545"/>
            <a:ext cx="3913909" cy="4351338"/>
          </a:xfrm>
        </p:spPr>
        <p:txBody>
          <a:bodyPr>
            <a:normAutofit/>
          </a:bodyPr>
          <a:lstStyle/>
          <a:p>
            <a:r>
              <a:rPr lang="en-GB" sz="2000" dirty="0">
                <a:latin typeface="Times New Roman" panose="02020603050405020304" pitchFamily="18" charset="0"/>
                <a:cs typeface="Times New Roman" panose="02020603050405020304" pitchFamily="18" charset="0"/>
              </a:rPr>
              <a:t>In </a:t>
            </a:r>
            <a:r>
              <a:rPr lang="en-GB" sz="2000" dirty="0" err="1">
                <a:latin typeface="Times New Roman" panose="02020603050405020304" pitchFamily="18" charset="0"/>
                <a:cs typeface="Times New Roman" panose="02020603050405020304" pitchFamily="18" charset="0"/>
              </a:rPr>
              <a:t>aes</a:t>
            </a:r>
            <a:r>
              <a:rPr lang="en-GB" sz="2000" dirty="0">
                <a:latin typeface="Times New Roman" panose="02020603050405020304" pitchFamily="18" charset="0"/>
                <a:cs typeface="Times New Roman" panose="02020603050405020304" pitchFamily="18" charset="0"/>
              </a:rPr>
              <a:t>, the number of shifts increases with each line. the shift number will be one less than the line. for example, it scrolls twice on the third line. But since there are only two rows in S-</a:t>
            </a:r>
            <a:r>
              <a:rPr lang="en-GB" sz="2000" dirty="0" err="1">
                <a:latin typeface="Times New Roman" panose="02020603050405020304" pitchFamily="18" charset="0"/>
                <a:cs typeface="Times New Roman" panose="02020603050405020304" pitchFamily="18" charset="0"/>
              </a:rPr>
              <a:t>Aes</a:t>
            </a:r>
            <a:r>
              <a:rPr lang="en-GB" sz="2000" dirty="0">
                <a:latin typeface="Times New Roman" panose="02020603050405020304" pitchFamily="18" charset="0"/>
                <a:cs typeface="Times New Roman" panose="02020603050405020304" pitchFamily="18" charset="0"/>
              </a:rPr>
              <a:t>, we can simply say that the second and fourth nibbles are swapped (since the matrices are column priority).</a:t>
            </a:r>
            <a:endParaRPr lang="tr-TR" sz="2000" dirty="0">
              <a:latin typeface="Times New Roman" panose="02020603050405020304" pitchFamily="18" charset="0"/>
              <a:cs typeface="Times New Roman" panose="02020603050405020304" pitchFamily="18" charset="0"/>
            </a:endParaRPr>
          </a:p>
        </p:txBody>
      </p:sp>
      <p:sp>
        <p:nvSpPr>
          <p:cNvPr id="4" name="Başlık 1">
            <a:extLst>
              <a:ext uri="{FF2B5EF4-FFF2-40B4-BE49-F238E27FC236}">
                <a16:creationId xmlns:a16="http://schemas.microsoft.com/office/drawing/2014/main" id="{631FD3C2-5006-9018-4361-C4406619F490}"/>
              </a:ext>
            </a:extLst>
          </p:cNvPr>
          <p:cNvSpPr>
            <a:spLocks noGrp="1"/>
          </p:cNvSpPr>
          <p:nvPr>
            <p:ph type="title"/>
          </p:nvPr>
        </p:nvSpPr>
        <p:spPr>
          <a:xfrm>
            <a:off x="838200" y="456911"/>
            <a:ext cx="10515600" cy="618548"/>
          </a:xfrm>
        </p:spPr>
        <p:txBody>
          <a:bodyPr>
            <a:normAutofit fontScale="90000"/>
          </a:bodyPr>
          <a:lstStyle/>
          <a:p>
            <a:pPr algn="ctr"/>
            <a:r>
              <a:rPr lang="tr-TR" sz="4000" b="1" dirty="0">
                <a:latin typeface="Times New Roman" panose="02020603050405020304" pitchFamily="18" charset="0"/>
                <a:cs typeface="Times New Roman" panose="02020603050405020304" pitchFamily="18" charset="0"/>
              </a:rPr>
              <a:t>S-AES</a:t>
            </a:r>
            <a:r>
              <a:rPr lang="tr-TR" sz="4000" dirty="0">
                <a:latin typeface="Times New Roman" panose="02020603050405020304" pitchFamily="18" charset="0"/>
                <a:cs typeface="Times New Roman" panose="02020603050405020304" pitchFamily="18" charset="0"/>
              </a:rPr>
              <a:t> (</a:t>
            </a:r>
            <a:r>
              <a:rPr lang="tr-TR" sz="4000" b="1" i="0" dirty="0" err="1">
                <a:solidFill>
                  <a:srgbClr val="0F0F0F"/>
                </a:solidFill>
                <a:effectLst/>
                <a:latin typeface="Times New Roman" panose="02020603050405020304" pitchFamily="18" charset="0"/>
                <a:cs typeface="Times New Roman" panose="02020603050405020304" pitchFamily="18" charset="0"/>
              </a:rPr>
              <a:t>Simplified</a:t>
            </a:r>
            <a:r>
              <a:rPr lang="tr-TR" sz="4000" b="1" i="0" dirty="0">
                <a:solidFill>
                  <a:srgbClr val="0F0F0F"/>
                </a:solidFill>
                <a:effectLst/>
                <a:latin typeface="Times New Roman" panose="02020603050405020304" pitchFamily="18" charset="0"/>
                <a:cs typeface="Times New Roman" panose="02020603050405020304" pitchFamily="18" charset="0"/>
              </a:rPr>
              <a:t> Advanced </a:t>
            </a:r>
            <a:r>
              <a:rPr lang="tr-TR" sz="4000" b="1" i="0" dirty="0" err="1">
                <a:solidFill>
                  <a:srgbClr val="0F0F0F"/>
                </a:solidFill>
                <a:effectLst/>
                <a:latin typeface="Times New Roman" panose="02020603050405020304" pitchFamily="18" charset="0"/>
                <a:cs typeface="Times New Roman" panose="02020603050405020304" pitchFamily="18" charset="0"/>
              </a:rPr>
              <a:t>Encryption</a:t>
            </a:r>
            <a:r>
              <a:rPr lang="tr-TR" sz="4000" b="1" i="0" dirty="0">
                <a:solidFill>
                  <a:srgbClr val="0F0F0F"/>
                </a:solidFill>
                <a:effectLst/>
                <a:latin typeface="Times New Roman" panose="02020603050405020304" pitchFamily="18" charset="0"/>
                <a:cs typeface="Times New Roman" panose="02020603050405020304" pitchFamily="18" charset="0"/>
              </a:rPr>
              <a:t> Standard)</a:t>
            </a:r>
            <a:br>
              <a:rPr lang="tr-TR" b="1" i="0" dirty="0">
                <a:solidFill>
                  <a:srgbClr val="0F0F0F"/>
                </a:solidFill>
                <a:effectLst/>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77768BC1-F358-4AAB-8AC2-0F94C2AA0627}"/>
              </a:ext>
            </a:extLst>
          </p:cNvPr>
          <p:cNvSpPr txBox="1"/>
          <p:nvPr/>
        </p:nvSpPr>
        <p:spPr>
          <a:xfrm>
            <a:off x="408708" y="766185"/>
            <a:ext cx="3283527" cy="523220"/>
          </a:xfrm>
          <a:prstGeom prst="rect">
            <a:avLst/>
          </a:prstGeom>
          <a:noFill/>
        </p:spPr>
        <p:txBody>
          <a:bodyPr wrap="square" rtlCol="0">
            <a:spAutoFit/>
          </a:bodyPr>
          <a:lstStyle/>
          <a:p>
            <a:r>
              <a:rPr lang="tr-TR" sz="2800" b="1" dirty="0" err="1">
                <a:latin typeface="Times New Roman" panose="02020603050405020304" pitchFamily="18" charset="0"/>
                <a:cs typeface="Times New Roman" panose="02020603050405020304" pitchFamily="18" charset="0"/>
              </a:rPr>
              <a:t>Shift</a:t>
            </a:r>
            <a:r>
              <a:rPr lang="tr-TR" sz="2800" b="1" dirty="0">
                <a:latin typeface="Times New Roman" panose="02020603050405020304" pitchFamily="18" charset="0"/>
                <a:cs typeface="Times New Roman" panose="02020603050405020304" pitchFamily="18" charset="0"/>
              </a:rPr>
              <a:t> </a:t>
            </a:r>
            <a:r>
              <a:rPr lang="tr-TR" sz="2800" b="1" dirty="0" err="1">
                <a:latin typeface="Times New Roman" panose="02020603050405020304" pitchFamily="18" charset="0"/>
                <a:cs typeface="Times New Roman" panose="02020603050405020304" pitchFamily="18" charset="0"/>
              </a:rPr>
              <a:t>Rows</a:t>
            </a:r>
            <a:endParaRPr lang="tr-TR" sz="2800" b="1" dirty="0">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0F4AA8F1-4B2D-29C1-F571-62D9263C272A}"/>
              </a:ext>
            </a:extLst>
          </p:cNvPr>
          <p:cNvPicPr>
            <a:picLocks noChangeAspect="1"/>
          </p:cNvPicPr>
          <p:nvPr/>
        </p:nvPicPr>
        <p:blipFill>
          <a:blip r:embed="rId2"/>
          <a:stretch>
            <a:fillRect/>
          </a:stretch>
        </p:blipFill>
        <p:spPr>
          <a:xfrm>
            <a:off x="408708" y="4643549"/>
            <a:ext cx="5198629" cy="1579420"/>
          </a:xfrm>
          <a:prstGeom prst="rect">
            <a:avLst/>
          </a:prstGeom>
        </p:spPr>
      </p:pic>
      <p:sp>
        <p:nvSpPr>
          <p:cNvPr id="10" name="Metin kutusu 9">
            <a:extLst>
              <a:ext uri="{FF2B5EF4-FFF2-40B4-BE49-F238E27FC236}">
                <a16:creationId xmlns:a16="http://schemas.microsoft.com/office/drawing/2014/main" id="{167FE4CF-C6CE-6697-AE0D-45D9C519DB13}"/>
              </a:ext>
            </a:extLst>
          </p:cNvPr>
          <p:cNvSpPr txBox="1"/>
          <p:nvPr/>
        </p:nvSpPr>
        <p:spPr>
          <a:xfrm>
            <a:off x="7024255" y="1386820"/>
            <a:ext cx="3048003" cy="461665"/>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0010 0011 0101 0001</a:t>
            </a:r>
          </a:p>
        </p:txBody>
      </p:sp>
      <p:sp>
        <p:nvSpPr>
          <p:cNvPr id="11" name="Sol Ayraç 10">
            <a:extLst>
              <a:ext uri="{FF2B5EF4-FFF2-40B4-BE49-F238E27FC236}">
                <a16:creationId xmlns:a16="http://schemas.microsoft.com/office/drawing/2014/main" id="{88A41AB5-7144-F228-819A-6F3125EB8DC0}"/>
              </a:ext>
            </a:extLst>
          </p:cNvPr>
          <p:cNvSpPr/>
          <p:nvPr/>
        </p:nvSpPr>
        <p:spPr>
          <a:xfrm rot="16200000">
            <a:off x="7975172" y="1510433"/>
            <a:ext cx="210993" cy="6026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2" name="Sol Ayraç 11">
            <a:extLst>
              <a:ext uri="{FF2B5EF4-FFF2-40B4-BE49-F238E27FC236}">
                <a16:creationId xmlns:a16="http://schemas.microsoft.com/office/drawing/2014/main" id="{E972D867-F8E9-E0DF-66D6-5C0FD3291425}"/>
              </a:ext>
            </a:extLst>
          </p:cNvPr>
          <p:cNvSpPr/>
          <p:nvPr/>
        </p:nvSpPr>
        <p:spPr>
          <a:xfrm rot="16200000">
            <a:off x="9346776" y="1517363"/>
            <a:ext cx="210993" cy="6026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3" name="Metin kutusu 12">
            <a:extLst>
              <a:ext uri="{FF2B5EF4-FFF2-40B4-BE49-F238E27FC236}">
                <a16:creationId xmlns:a16="http://schemas.microsoft.com/office/drawing/2014/main" id="{6424C749-FD06-5D44-1B3A-10C0F6FAEAD1}"/>
              </a:ext>
            </a:extLst>
          </p:cNvPr>
          <p:cNvSpPr txBox="1"/>
          <p:nvPr/>
        </p:nvSpPr>
        <p:spPr>
          <a:xfrm>
            <a:off x="7647715" y="1997093"/>
            <a:ext cx="865905" cy="738664"/>
          </a:xfrm>
          <a:prstGeom prst="rect">
            <a:avLst/>
          </a:prstGeom>
          <a:noFill/>
        </p:spPr>
        <p:txBody>
          <a:bodyPr wrap="square" rtlCol="0">
            <a:spAutoFit/>
          </a:bodyPr>
          <a:lstStyle/>
          <a:p>
            <a:pPr algn="ctr"/>
            <a:r>
              <a:rPr lang="tr-TR" sz="1400" dirty="0">
                <a:latin typeface="Times New Roman" panose="02020603050405020304" pitchFamily="18" charset="0"/>
                <a:cs typeface="Times New Roman" panose="02020603050405020304" pitchFamily="18" charset="0"/>
              </a:rPr>
              <a:t>Second </a:t>
            </a:r>
            <a:r>
              <a:rPr lang="tr-TR" sz="1400" dirty="0" err="1">
                <a:latin typeface="Times New Roman" panose="02020603050405020304" pitchFamily="18" charset="0"/>
                <a:cs typeface="Times New Roman" panose="02020603050405020304" pitchFamily="18" charset="0"/>
              </a:rPr>
              <a:t>Nibble</a:t>
            </a:r>
            <a:r>
              <a:rPr lang="tr-TR" sz="1400" dirty="0">
                <a:latin typeface="Times New Roman" panose="02020603050405020304" pitchFamily="18" charset="0"/>
                <a:cs typeface="Times New Roman" panose="02020603050405020304" pitchFamily="18" charset="0"/>
              </a:rPr>
              <a:t> (S1,0)</a:t>
            </a:r>
          </a:p>
        </p:txBody>
      </p:sp>
      <p:sp>
        <p:nvSpPr>
          <p:cNvPr id="14" name="Metin kutusu 13">
            <a:extLst>
              <a:ext uri="{FF2B5EF4-FFF2-40B4-BE49-F238E27FC236}">
                <a16:creationId xmlns:a16="http://schemas.microsoft.com/office/drawing/2014/main" id="{05FBB402-79B4-C750-09EF-FBDB96FFEE9D}"/>
              </a:ext>
            </a:extLst>
          </p:cNvPr>
          <p:cNvSpPr txBox="1"/>
          <p:nvPr/>
        </p:nvSpPr>
        <p:spPr>
          <a:xfrm>
            <a:off x="8970823" y="2000398"/>
            <a:ext cx="865905" cy="738664"/>
          </a:xfrm>
          <a:prstGeom prst="rect">
            <a:avLst/>
          </a:prstGeom>
          <a:noFill/>
        </p:spPr>
        <p:txBody>
          <a:bodyPr wrap="square" rtlCol="0">
            <a:spAutoFit/>
          </a:bodyPr>
          <a:lstStyle/>
          <a:p>
            <a:pPr algn="ctr"/>
            <a:r>
              <a:rPr lang="tr-TR" sz="1400" dirty="0" err="1">
                <a:latin typeface="Times New Roman" panose="02020603050405020304" pitchFamily="18" charset="0"/>
                <a:cs typeface="Times New Roman" panose="02020603050405020304" pitchFamily="18" charset="0"/>
              </a:rPr>
              <a:t>Fourth</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Nibble</a:t>
            </a:r>
            <a:r>
              <a:rPr lang="tr-TR" sz="1400" dirty="0">
                <a:latin typeface="Times New Roman" panose="02020603050405020304" pitchFamily="18" charset="0"/>
                <a:cs typeface="Times New Roman" panose="02020603050405020304" pitchFamily="18" charset="0"/>
              </a:rPr>
              <a:t> (S1,1)</a:t>
            </a:r>
          </a:p>
        </p:txBody>
      </p:sp>
      <p:sp>
        <p:nvSpPr>
          <p:cNvPr id="15" name="Metin kutusu 14">
            <a:extLst>
              <a:ext uri="{FF2B5EF4-FFF2-40B4-BE49-F238E27FC236}">
                <a16:creationId xmlns:a16="http://schemas.microsoft.com/office/drawing/2014/main" id="{C22DAB1A-E22B-C5F5-1C6C-275805677B73}"/>
              </a:ext>
            </a:extLst>
          </p:cNvPr>
          <p:cNvSpPr txBox="1"/>
          <p:nvPr/>
        </p:nvSpPr>
        <p:spPr>
          <a:xfrm>
            <a:off x="7024255" y="4199878"/>
            <a:ext cx="3048003" cy="461665"/>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0010 0001 0101 0011</a:t>
            </a:r>
          </a:p>
        </p:txBody>
      </p:sp>
      <p:sp>
        <p:nvSpPr>
          <p:cNvPr id="16" name="Ok: Sağ 15">
            <a:extLst>
              <a:ext uri="{FF2B5EF4-FFF2-40B4-BE49-F238E27FC236}">
                <a16:creationId xmlns:a16="http://schemas.microsoft.com/office/drawing/2014/main" id="{9EAA2EC5-A791-8B63-451F-99981F6BFB76}"/>
              </a:ext>
            </a:extLst>
          </p:cNvPr>
          <p:cNvSpPr/>
          <p:nvPr/>
        </p:nvSpPr>
        <p:spPr>
          <a:xfrm rot="5400000">
            <a:off x="8399318" y="2903816"/>
            <a:ext cx="623454" cy="10737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Metin kutusu 16">
            <a:extLst>
              <a:ext uri="{FF2B5EF4-FFF2-40B4-BE49-F238E27FC236}">
                <a16:creationId xmlns:a16="http://schemas.microsoft.com/office/drawing/2014/main" id="{AE8339DF-DCDF-6CC3-0DB8-9ACB83A2CCAF}"/>
              </a:ext>
            </a:extLst>
          </p:cNvPr>
          <p:cNvSpPr txBox="1"/>
          <p:nvPr/>
        </p:nvSpPr>
        <p:spPr>
          <a:xfrm>
            <a:off x="7647705" y="4843891"/>
            <a:ext cx="865905" cy="738664"/>
          </a:xfrm>
          <a:prstGeom prst="rect">
            <a:avLst/>
          </a:prstGeom>
          <a:noFill/>
        </p:spPr>
        <p:txBody>
          <a:bodyPr wrap="square" rtlCol="0">
            <a:spAutoFit/>
          </a:bodyPr>
          <a:lstStyle/>
          <a:p>
            <a:pPr algn="ctr"/>
            <a:r>
              <a:rPr lang="tr-TR" sz="1400" dirty="0">
                <a:latin typeface="Times New Roman" panose="02020603050405020304" pitchFamily="18" charset="0"/>
                <a:cs typeface="Times New Roman" panose="02020603050405020304" pitchFamily="18" charset="0"/>
              </a:rPr>
              <a:t>Second </a:t>
            </a:r>
            <a:r>
              <a:rPr lang="tr-TR" sz="1400" dirty="0" err="1">
                <a:latin typeface="Times New Roman" panose="02020603050405020304" pitchFamily="18" charset="0"/>
                <a:cs typeface="Times New Roman" panose="02020603050405020304" pitchFamily="18" charset="0"/>
              </a:rPr>
              <a:t>Nibble</a:t>
            </a:r>
            <a:r>
              <a:rPr lang="tr-TR" sz="1400" dirty="0">
                <a:latin typeface="Times New Roman" panose="02020603050405020304" pitchFamily="18" charset="0"/>
                <a:cs typeface="Times New Roman" panose="02020603050405020304" pitchFamily="18" charset="0"/>
              </a:rPr>
              <a:t> (S1,1)</a:t>
            </a:r>
          </a:p>
        </p:txBody>
      </p:sp>
      <p:sp>
        <p:nvSpPr>
          <p:cNvPr id="18" name="Metin kutusu 17">
            <a:extLst>
              <a:ext uri="{FF2B5EF4-FFF2-40B4-BE49-F238E27FC236}">
                <a16:creationId xmlns:a16="http://schemas.microsoft.com/office/drawing/2014/main" id="{64870A24-F35E-98E0-3B90-24B2A4FE07BA}"/>
              </a:ext>
            </a:extLst>
          </p:cNvPr>
          <p:cNvSpPr txBox="1"/>
          <p:nvPr/>
        </p:nvSpPr>
        <p:spPr>
          <a:xfrm>
            <a:off x="9015857" y="4843891"/>
            <a:ext cx="865905" cy="738664"/>
          </a:xfrm>
          <a:prstGeom prst="rect">
            <a:avLst/>
          </a:prstGeom>
          <a:noFill/>
        </p:spPr>
        <p:txBody>
          <a:bodyPr wrap="square" rtlCol="0">
            <a:spAutoFit/>
          </a:bodyPr>
          <a:lstStyle/>
          <a:p>
            <a:pPr algn="ctr"/>
            <a:r>
              <a:rPr lang="tr-TR" sz="1400" dirty="0" err="1">
                <a:latin typeface="Times New Roman" panose="02020603050405020304" pitchFamily="18" charset="0"/>
                <a:cs typeface="Times New Roman" panose="02020603050405020304" pitchFamily="18" charset="0"/>
              </a:rPr>
              <a:t>Fourth</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Nibble</a:t>
            </a:r>
            <a:r>
              <a:rPr lang="tr-TR" sz="1400" dirty="0">
                <a:latin typeface="Times New Roman" panose="02020603050405020304" pitchFamily="18" charset="0"/>
                <a:cs typeface="Times New Roman" panose="02020603050405020304" pitchFamily="18" charset="0"/>
              </a:rPr>
              <a:t> (S1,0)</a:t>
            </a:r>
          </a:p>
        </p:txBody>
      </p:sp>
      <p:sp>
        <p:nvSpPr>
          <p:cNvPr id="19" name="Sol Ayraç 18">
            <a:extLst>
              <a:ext uri="{FF2B5EF4-FFF2-40B4-BE49-F238E27FC236}">
                <a16:creationId xmlns:a16="http://schemas.microsoft.com/office/drawing/2014/main" id="{83AE880B-34AE-6BDB-4AD8-580C8C128DD8}"/>
              </a:ext>
            </a:extLst>
          </p:cNvPr>
          <p:cNvSpPr/>
          <p:nvPr/>
        </p:nvSpPr>
        <p:spPr>
          <a:xfrm rot="16200000">
            <a:off x="7975171" y="4342212"/>
            <a:ext cx="210993" cy="6026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0" name="Sol Ayraç 19">
            <a:extLst>
              <a:ext uri="{FF2B5EF4-FFF2-40B4-BE49-F238E27FC236}">
                <a16:creationId xmlns:a16="http://schemas.microsoft.com/office/drawing/2014/main" id="{42C3B413-9AC3-161C-6A21-C5B9375DED7C}"/>
              </a:ext>
            </a:extLst>
          </p:cNvPr>
          <p:cNvSpPr/>
          <p:nvPr/>
        </p:nvSpPr>
        <p:spPr>
          <a:xfrm rot="16200000">
            <a:off x="9343314" y="4376356"/>
            <a:ext cx="210993" cy="6026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246737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C7C9461-024B-A76D-9A1A-8258C578147B}"/>
              </a:ext>
            </a:extLst>
          </p:cNvPr>
          <p:cNvSpPr>
            <a:spLocks noGrp="1"/>
          </p:cNvSpPr>
          <p:nvPr>
            <p:ph idx="1"/>
          </p:nvPr>
        </p:nvSpPr>
        <p:spPr>
          <a:xfrm>
            <a:off x="415637" y="1448266"/>
            <a:ext cx="5063836" cy="4351338"/>
          </a:xfrm>
        </p:spPr>
        <p:txBody>
          <a:bodyPr>
            <a:normAutofit/>
          </a:bodyPr>
          <a:lstStyle/>
          <a:p>
            <a:r>
              <a:rPr lang="en-GB" sz="1600" dirty="0">
                <a:latin typeface="Times New Roman" panose="02020603050405020304" pitchFamily="18" charset="0"/>
                <a:cs typeface="Times New Roman" panose="02020603050405020304" pitchFamily="18" charset="0"/>
              </a:rPr>
              <a:t>After shifting the rows, we mix the columns. Each column is multiplied by the MDS matrix which is</a:t>
            </a:r>
            <a:endParaRPr lang="tr-TR" sz="16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a:p>
            <a:r>
              <a:rPr lang="tr-TR" sz="1600" dirty="0" err="1">
                <a:latin typeface="Times New Roman" panose="02020603050405020304" pitchFamily="18" charset="0"/>
                <a:cs typeface="Times New Roman" panose="02020603050405020304" pitchFamily="18" charset="0"/>
              </a:rPr>
              <a:t>For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Inverse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MixColumn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Decryption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we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change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the</a:t>
            </a:r>
            <a:r>
              <a:rPr lang="tr-TR" sz="1600" dirty="0">
                <a:latin typeface="Times New Roman" panose="02020603050405020304" pitchFamily="18" charset="0"/>
                <a:cs typeface="Times New Roman" panose="02020603050405020304" pitchFamily="18" charset="0"/>
              </a:rPr>
              <a:t> MDS </a:t>
            </a:r>
            <a:r>
              <a:rPr lang="tr-TR" sz="1600" dirty="0" err="1">
                <a:latin typeface="Times New Roman" panose="02020603050405020304" pitchFamily="18" charset="0"/>
                <a:cs typeface="Times New Roman" panose="02020603050405020304" pitchFamily="18" charset="0"/>
              </a:rPr>
              <a:t>matrix</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to</a:t>
            </a:r>
            <a:endParaRPr lang="tr-TR" sz="1600" dirty="0">
              <a:latin typeface="Times New Roman" panose="02020603050405020304" pitchFamily="18" charset="0"/>
              <a:cs typeface="Times New Roman" panose="02020603050405020304" pitchFamily="18" charset="0"/>
            </a:endParaRPr>
          </a:p>
          <a:p>
            <a:pPr marL="0" indent="0">
              <a:buNone/>
            </a:pPr>
            <a:endParaRPr lang="tr-TR" sz="2000" dirty="0">
              <a:latin typeface="Times New Roman" panose="02020603050405020304" pitchFamily="18" charset="0"/>
              <a:cs typeface="Times New Roman" panose="02020603050405020304" pitchFamily="18" charset="0"/>
            </a:endParaRPr>
          </a:p>
        </p:txBody>
      </p:sp>
      <p:sp>
        <p:nvSpPr>
          <p:cNvPr id="4" name="Başlık 1">
            <a:extLst>
              <a:ext uri="{FF2B5EF4-FFF2-40B4-BE49-F238E27FC236}">
                <a16:creationId xmlns:a16="http://schemas.microsoft.com/office/drawing/2014/main" id="{42D8E0B5-6AA9-BACD-B21C-60EA89F7EA2A}"/>
              </a:ext>
            </a:extLst>
          </p:cNvPr>
          <p:cNvSpPr>
            <a:spLocks noGrp="1"/>
          </p:cNvSpPr>
          <p:nvPr>
            <p:ph type="title"/>
          </p:nvPr>
        </p:nvSpPr>
        <p:spPr>
          <a:xfrm>
            <a:off x="838200" y="456911"/>
            <a:ext cx="10515600" cy="618548"/>
          </a:xfrm>
        </p:spPr>
        <p:txBody>
          <a:bodyPr>
            <a:normAutofit fontScale="90000"/>
          </a:bodyPr>
          <a:lstStyle/>
          <a:p>
            <a:pPr algn="ctr"/>
            <a:r>
              <a:rPr lang="tr-TR" sz="4000" b="1" dirty="0">
                <a:latin typeface="Times New Roman" panose="02020603050405020304" pitchFamily="18" charset="0"/>
                <a:cs typeface="Times New Roman" panose="02020603050405020304" pitchFamily="18" charset="0"/>
              </a:rPr>
              <a:t>S-AES</a:t>
            </a:r>
            <a:r>
              <a:rPr lang="tr-TR" sz="4000" dirty="0">
                <a:latin typeface="Times New Roman" panose="02020603050405020304" pitchFamily="18" charset="0"/>
                <a:cs typeface="Times New Roman" panose="02020603050405020304" pitchFamily="18" charset="0"/>
              </a:rPr>
              <a:t> (</a:t>
            </a:r>
            <a:r>
              <a:rPr lang="tr-TR" sz="4000" b="1" i="0" dirty="0" err="1">
                <a:solidFill>
                  <a:srgbClr val="0F0F0F"/>
                </a:solidFill>
                <a:effectLst/>
                <a:latin typeface="Times New Roman" panose="02020603050405020304" pitchFamily="18" charset="0"/>
                <a:cs typeface="Times New Roman" panose="02020603050405020304" pitchFamily="18" charset="0"/>
              </a:rPr>
              <a:t>Simplified</a:t>
            </a:r>
            <a:r>
              <a:rPr lang="tr-TR" sz="4000" b="1" i="0" dirty="0">
                <a:solidFill>
                  <a:srgbClr val="0F0F0F"/>
                </a:solidFill>
                <a:effectLst/>
                <a:latin typeface="Times New Roman" panose="02020603050405020304" pitchFamily="18" charset="0"/>
                <a:cs typeface="Times New Roman" panose="02020603050405020304" pitchFamily="18" charset="0"/>
              </a:rPr>
              <a:t> Advanced </a:t>
            </a:r>
            <a:r>
              <a:rPr lang="tr-TR" sz="4000" b="1" i="0" dirty="0" err="1">
                <a:solidFill>
                  <a:srgbClr val="0F0F0F"/>
                </a:solidFill>
                <a:effectLst/>
                <a:latin typeface="Times New Roman" panose="02020603050405020304" pitchFamily="18" charset="0"/>
                <a:cs typeface="Times New Roman" panose="02020603050405020304" pitchFamily="18" charset="0"/>
              </a:rPr>
              <a:t>Encryption</a:t>
            </a:r>
            <a:r>
              <a:rPr lang="tr-TR" sz="4000" b="1" i="0" dirty="0">
                <a:solidFill>
                  <a:srgbClr val="0F0F0F"/>
                </a:solidFill>
                <a:effectLst/>
                <a:latin typeface="Times New Roman" panose="02020603050405020304" pitchFamily="18" charset="0"/>
                <a:cs typeface="Times New Roman" panose="02020603050405020304" pitchFamily="18" charset="0"/>
              </a:rPr>
              <a:t> Standard)</a:t>
            </a:r>
            <a:br>
              <a:rPr lang="tr-TR" b="1" i="0" dirty="0">
                <a:solidFill>
                  <a:srgbClr val="0F0F0F"/>
                </a:solidFill>
                <a:effectLst/>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
        <p:nvSpPr>
          <p:cNvPr id="5" name="Metin kutusu 4">
            <a:extLst>
              <a:ext uri="{FF2B5EF4-FFF2-40B4-BE49-F238E27FC236}">
                <a16:creationId xmlns:a16="http://schemas.microsoft.com/office/drawing/2014/main" id="{DBFA0CD6-9415-5CD6-DE8D-4B4EC6886898}"/>
              </a:ext>
            </a:extLst>
          </p:cNvPr>
          <p:cNvSpPr txBox="1"/>
          <p:nvPr/>
        </p:nvSpPr>
        <p:spPr>
          <a:xfrm>
            <a:off x="415637" y="813849"/>
            <a:ext cx="2957945" cy="523220"/>
          </a:xfrm>
          <a:prstGeom prst="rect">
            <a:avLst/>
          </a:prstGeom>
          <a:noFill/>
        </p:spPr>
        <p:txBody>
          <a:bodyPr wrap="square" rtlCol="0">
            <a:spAutoFit/>
          </a:bodyPr>
          <a:lstStyle/>
          <a:p>
            <a:r>
              <a:rPr lang="tr-TR" sz="2800" b="1" dirty="0" err="1">
                <a:latin typeface="Times New Roman" panose="02020603050405020304" pitchFamily="18" charset="0"/>
                <a:cs typeface="Times New Roman" panose="02020603050405020304" pitchFamily="18" charset="0"/>
              </a:rPr>
              <a:t>MixColumn</a:t>
            </a:r>
            <a:endParaRPr lang="tr-TR" sz="2800" b="1" dirty="0">
              <a:latin typeface="Times New Roman" panose="02020603050405020304" pitchFamily="18" charset="0"/>
              <a:cs typeface="Times New Roman" panose="02020603050405020304" pitchFamily="18" charset="0"/>
            </a:endParaRPr>
          </a:p>
        </p:txBody>
      </p:sp>
      <p:pic>
        <p:nvPicPr>
          <p:cNvPr id="11" name="Resim 10">
            <a:extLst>
              <a:ext uri="{FF2B5EF4-FFF2-40B4-BE49-F238E27FC236}">
                <a16:creationId xmlns:a16="http://schemas.microsoft.com/office/drawing/2014/main" id="{E164DE73-3840-CD0F-6033-BAECD34DEA0F}"/>
              </a:ext>
            </a:extLst>
          </p:cNvPr>
          <p:cNvPicPr>
            <a:picLocks noChangeAspect="1"/>
          </p:cNvPicPr>
          <p:nvPr/>
        </p:nvPicPr>
        <p:blipFill>
          <a:blip r:embed="rId2"/>
          <a:stretch>
            <a:fillRect/>
          </a:stretch>
        </p:blipFill>
        <p:spPr>
          <a:xfrm>
            <a:off x="2140527" y="3261731"/>
            <a:ext cx="814241" cy="654063"/>
          </a:xfrm>
          <a:prstGeom prst="rect">
            <a:avLst/>
          </a:prstGeom>
        </p:spPr>
      </p:pic>
      <p:pic>
        <p:nvPicPr>
          <p:cNvPr id="13" name="Resim 12">
            <a:extLst>
              <a:ext uri="{FF2B5EF4-FFF2-40B4-BE49-F238E27FC236}">
                <a16:creationId xmlns:a16="http://schemas.microsoft.com/office/drawing/2014/main" id="{D9F600EE-1443-2158-6DDD-C8D02AE08122}"/>
              </a:ext>
            </a:extLst>
          </p:cNvPr>
          <p:cNvPicPr>
            <a:picLocks noChangeAspect="1"/>
          </p:cNvPicPr>
          <p:nvPr/>
        </p:nvPicPr>
        <p:blipFill>
          <a:blip r:embed="rId3"/>
          <a:stretch>
            <a:fillRect/>
          </a:stretch>
        </p:blipFill>
        <p:spPr>
          <a:xfrm>
            <a:off x="2140527" y="2053574"/>
            <a:ext cx="814241" cy="625302"/>
          </a:xfrm>
          <a:prstGeom prst="rect">
            <a:avLst/>
          </a:prstGeom>
        </p:spPr>
      </p:pic>
      <p:pic>
        <p:nvPicPr>
          <p:cNvPr id="16" name="Resim 15">
            <a:extLst>
              <a:ext uri="{FF2B5EF4-FFF2-40B4-BE49-F238E27FC236}">
                <a16:creationId xmlns:a16="http://schemas.microsoft.com/office/drawing/2014/main" id="{2CA23FDB-C20F-F5B0-748B-35FE780DE7FB}"/>
              </a:ext>
            </a:extLst>
          </p:cNvPr>
          <p:cNvPicPr>
            <a:picLocks noChangeAspect="1"/>
          </p:cNvPicPr>
          <p:nvPr/>
        </p:nvPicPr>
        <p:blipFill>
          <a:blip r:embed="rId4"/>
          <a:stretch>
            <a:fillRect/>
          </a:stretch>
        </p:blipFill>
        <p:spPr>
          <a:xfrm>
            <a:off x="5813876" y="1095342"/>
            <a:ext cx="2780973" cy="2282174"/>
          </a:xfrm>
          <a:prstGeom prst="rect">
            <a:avLst/>
          </a:prstGeom>
        </p:spPr>
      </p:pic>
      <p:pic>
        <p:nvPicPr>
          <p:cNvPr id="18" name="Resim 17">
            <a:extLst>
              <a:ext uri="{FF2B5EF4-FFF2-40B4-BE49-F238E27FC236}">
                <a16:creationId xmlns:a16="http://schemas.microsoft.com/office/drawing/2014/main" id="{A76B2335-3FA3-51A3-CC1D-1F4DF1705A7C}"/>
              </a:ext>
            </a:extLst>
          </p:cNvPr>
          <p:cNvPicPr>
            <a:picLocks noChangeAspect="1"/>
          </p:cNvPicPr>
          <p:nvPr/>
        </p:nvPicPr>
        <p:blipFill>
          <a:blip r:embed="rId5"/>
          <a:stretch>
            <a:fillRect/>
          </a:stretch>
        </p:blipFill>
        <p:spPr>
          <a:xfrm>
            <a:off x="367144" y="4367846"/>
            <a:ext cx="4946073" cy="2242630"/>
          </a:xfrm>
          <a:prstGeom prst="rect">
            <a:avLst/>
          </a:prstGeom>
        </p:spPr>
      </p:pic>
      <p:pic>
        <p:nvPicPr>
          <p:cNvPr id="20" name="Resim 19">
            <a:extLst>
              <a:ext uri="{FF2B5EF4-FFF2-40B4-BE49-F238E27FC236}">
                <a16:creationId xmlns:a16="http://schemas.microsoft.com/office/drawing/2014/main" id="{DD84AA50-B326-5A85-236B-3FF1D13A8A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6799" y="5003675"/>
            <a:ext cx="5430981" cy="1120803"/>
          </a:xfrm>
          <a:prstGeom prst="rect">
            <a:avLst/>
          </a:prstGeom>
        </p:spPr>
      </p:pic>
      <p:sp>
        <p:nvSpPr>
          <p:cNvPr id="21" name="Metin kutusu 20">
            <a:extLst>
              <a:ext uri="{FF2B5EF4-FFF2-40B4-BE49-F238E27FC236}">
                <a16:creationId xmlns:a16="http://schemas.microsoft.com/office/drawing/2014/main" id="{1FFF8F26-6FFC-2BE7-7122-462D41A4601F}"/>
              </a:ext>
            </a:extLst>
          </p:cNvPr>
          <p:cNvSpPr txBox="1"/>
          <p:nvPr/>
        </p:nvSpPr>
        <p:spPr>
          <a:xfrm>
            <a:off x="6528954" y="3909838"/>
            <a:ext cx="5063835"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I used the table below for multiplication operations</a:t>
            </a:r>
            <a:endParaRPr lang="tr-TR" dirty="0">
              <a:latin typeface="Times New Roman" panose="02020603050405020304" pitchFamily="18" charset="0"/>
              <a:cs typeface="Times New Roman" panose="02020603050405020304" pitchFamily="18" charset="0"/>
            </a:endParaRPr>
          </a:p>
        </p:txBody>
      </p:sp>
      <p:pic>
        <p:nvPicPr>
          <p:cNvPr id="23" name="Resim 22">
            <a:extLst>
              <a:ext uri="{FF2B5EF4-FFF2-40B4-BE49-F238E27FC236}">
                <a16:creationId xmlns:a16="http://schemas.microsoft.com/office/drawing/2014/main" id="{4DD5EF8C-78F0-1239-915A-D2F178E0EB7D}"/>
              </a:ext>
            </a:extLst>
          </p:cNvPr>
          <p:cNvPicPr>
            <a:picLocks noChangeAspect="1"/>
          </p:cNvPicPr>
          <p:nvPr/>
        </p:nvPicPr>
        <p:blipFill>
          <a:blip r:embed="rId7"/>
          <a:stretch>
            <a:fillRect/>
          </a:stretch>
        </p:blipFill>
        <p:spPr>
          <a:xfrm>
            <a:off x="8839196" y="1193391"/>
            <a:ext cx="3047277" cy="1530150"/>
          </a:xfrm>
          <a:prstGeom prst="rect">
            <a:avLst/>
          </a:prstGeom>
        </p:spPr>
      </p:pic>
      <p:pic>
        <p:nvPicPr>
          <p:cNvPr id="25" name="Resim 24">
            <a:extLst>
              <a:ext uri="{FF2B5EF4-FFF2-40B4-BE49-F238E27FC236}">
                <a16:creationId xmlns:a16="http://schemas.microsoft.com/office/drawing/2014/main" id="{AFAA6959-70E8-2F6A-1FF1-DF4F4D1DC036}"/>
              </a:ext>
            </a:extLst>
          </p:cNvPr>
          <p:cNvPicPr>
            <a:picLocks noChangeAspect="1"/>
          </p:cNvPicPr>
          <p:nvPr/>
        </p:nvPicPr>
        <p:blipFill>
          <a:blip r:embed="rId8"/>
          <a:stretch>
            <a:fillRect/>
          </a:stretch>
        </p:blipFill>
        <p:spPr>
          <a:xfrm>
            <a:off x="8906105" y="2737061"/>
            <a:ext cx="2870258" cy="477286"/>
          </a:xfrm>
          <a:prstGeom prst="rect">
            <a:avLst/>
          </a:prstGeom>
        </p:spPr>
      </p:pic>
      <p:sp>
        <p:nvSpPr>
          <p:cNvPr id="26" name="Metin kutusu 25">
            <a:extLst>
              <a:ext uri="{FF2B5EF4-FFF2-40B4-BE49-F238E27FC236}">
                <a16:creationId xmlns:a16="http://schemas.microsoft.com/office/drawing/2014/main" id="{5AA974E0-D193-F055-A7BA-EFF53A86E423}"/>
              </a:ext>
            </a:extLst>
          </p:cNvPr>
          <p:cNvSpPr txBox="1"/>
          <p:nvPr/>
        </p:nvSpPr>
        <p:spPr>
          <a:xfrm>
            <a:off x="6587884" y="3195543"/>
            <a:ext cx="1230904" cy="277000"/>
          </a:xfrm>
          <a:prstGeom prst="rect">
            <a:avLst/>
          </a:prstGeom>
          <a:noFill/>
        </p:spPr>
        <p:txBody>
          <a:bodyPr wrap="square" rtlCol="0">
            <a:spAutoFit/>
          </a:bodyPr>
          <a:lstStyle/>
          <a:p>
            <a:r>
              <a:rPr lang="tr-TR" sz="1200" dirty="0" err="1"/>
              <a:t>For</a:t>
            </a:r>
            <a:r>
              <a:rPr lang="tr-TR" sz="1200" dirty="0"/>
              <a:t> </a:t>
            </a:r>
            <a:r>
              <a:rPr lang="tr-TR" sz="1200" dirty="0" err="1"/>
              <a:t>Encryption</a:t>
            </a:r>
            <a:endParaRPr lang="tr-TR" sz="1200" dirty="0"/>
          </a:p>
        </p:txBody>
      </p:sp>
      <p:sp>
        <p:nvSpPr>
          <p:cNvPr id="27" name="Metin kutusu 26">
            <a:extLst>
              <a:ext uri="{FF2B5EF4-FFF2-40B4-BE49-F238E27FC236}">
                <a16:creationId xmlns:a16="http://schemas.microsoft.com/office/drawing/2014/main" id="{2AD9DE17-D173-D66A-B70B-5A27BB435029}"/>
              </a:ext>
            </a:extLst>
          </p:cNvPr>
          <p:cNvSpPr txBox="1"/>
          <p:nvPr/>
        </p:nvSpPr>
        <p:spPr>
          <a:xfrm>
            <a:off x="9728041" y="3177193"/>
            <a:ext cx="1230904" cy="276999"/>
          </a:xfrm>
          <a:prstGeom prst="rect">
            <a:avLst/>
          </a:prstGeom>
          <a:noFill/>
        </p:spPr>
        <p:txBody>
          <a:bodyPr wrap="square" rtlCol="0">
            <a:spAutoFit/>
          </a:bodyPr>
          <a:lstStyle/>
          <a:p>
            <a:r>
              <a:rPr lang="tr-TR" sz="1200" dirty="0" err="1">
                <a:latin typeface="Times New Roman" panose="02020603050405020304" pitchFamily="18" charset="0"/>
                <a:cs typeface="Times New Roman" panose="02020603050405020304" pitchFamily="18" charset="0"/>
              </a:rPr>
              <a:t>For</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Decryption</a:t>
            </a:r>
            <a:endParaRPr lang="tr-T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07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DD22E2E5-DCB2-ECB0-47BB-75317F54F628}"/>
              </a:ext>
            </a:extLst>
          </p:cNvPr>
          <p:cNvSpPr>
            <a:spLocks noGrp="1"/>
          </p:cNvSpPr>
          <p:nvPr>
            <p:ph type="title"/>
          </p:nvPr>
        </p:nvSpPr>
        <p:spPr>
          <a:xfrm>
            <a:off x="838200" y="365126"/>
            <a:ext cx="10515600" cy="687820"/>
          </a:xfrm>
        </p:spPr>
        <p:txBody>
          <a:bodyPr>
            <a:normAutofit fontScale="90000"/>
          </a:bodyPr>
          <a:lstStyle/>
          <a:p>
            <a:pPr algn="ctr"/>
            <a:r>
              <a:rPr lang="tr-TR" sz="4000" b="1" dirty="0">
                <a:latin typeface="Times New Roman" panose="02020603050405020304" pitchFamily="18" charset="0"/>
                <a:cs typeface="Times New Roman" panose="02020603050405020304" pitchFamily="18" charset="0"/>
              </a:rPr>
              <a:t>S-AES</a:t>
            </a:r>
            <a:r>
              <a:rPr lang="tr-TR" sz="4000" dirty="0">
                <a:latin typeface="Times New Roman" panose="02020603050405020304" pitchFamily="18" charset="0"/>
                <a:cs typeface="Times New Roman" panose="02020603050405020304" pitchFamily="18" charset="0"/>
              </a:rPr>
              <a:t> (</a:t>
            </a:r>
            <a:r>
              <a:rPr lang="tr-TR" sz="4000" b="1" i="0" dirty="0" err="1">
                <a:solidFill>
                  <a:srgbClr val="0F0F0F"/>
                </a:solidFill>
                <a:effectLst/>
                <a:latin typeface="Times New Roman" panose="02020603050405020304" pitchFamily="18" charset="0"/>
                <a:cs typeface="Times New Roman" panose="02020603050405020304" pitchFamily="18" charset="0"/>
              </a:rPr>
              <a:t>Simplified</a:t>
            </a:r>
            <a:r>
              <a:rPr lang="tr-TR" sz="4000" b="1" i="0" dirty="0">
                <a:solidFill>
                  <a:srgbClr val="0F0F0F"/>
                </a:solidFill>
                <a:effectLst/>
                <a:latin typeface="Times New Roman" panose="02020603050405020304" pitchFamily="18" charset="0"/>
                <a:cs typeface="Times New Roman" panose="02020603050405020304" pitchFamily="18" charset="0"/>
              </a:rPr>
              <a:t> Advanced </a:t>
            </a:r>
            <a:r>
              <a:rPr lang="tr-TR" sz="4000" b="1" i="0" dirty="0" err="1">
                <a:solidFill>
                  <a:srgbClr val="0F0F0F"/>
                </a:solidFill>
                <a:effectLst/>
                <a:latin typeface="Times New Roman" panose="02020603050405020304" pitchFamily="18" charset="0"/>
                <a:cs typeface="Times New Roman" panose="02020603050405020304" pitchFamily="18" charset="0"/>
              </a:rPr>
              <a:t>Encryption</a:t>
            </a:r>
            <a:r>
              <a:rPr lang="tr-TR" sz="4000" b="1" i="0" dirty="0">
                <a:solidFill>
                  <a:srgbClr val="0F0F0F"/>
                </a:solidFill>
                <a:effectLst/>
                <a:latin typeface="Times New Roman" panose="02020603050405020304" pitchFamily="18" charset="0"/>
                <a:cs typeface="Times New Roman" panose="02020603050405020304" pitchFamily="18" charset="0"/>
              </a:rPr>
              <a:t> Standard)</a:t>
            </a:r>
            <a:br>
              <a:rPr lang="tr-TR" b="1" i="0" dirty="0">
                <a:solidFill>
                  <a:srgbClr val="0F0F0F"/>
                </a:solidFill>
                <a:effectLst/>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
        <p:nvSpPr>
          <p:cNvPr id="7" name="Metin kutusu 6">
            <a:extLst>
              <a:ext uri="{FF2B5EF4-FFF2-40B4-BE49-F238E27FC236}">
                <a16:creationId xmlns:a16="http://schemas.microsoft.com/office/drawing/2014/main" id="{E319F42B-AB8F-3BDB-FD13-B3A34C1DE29A}"/>
              </a:ext>
            </a:extLst>
          </p:cNvPr>
          <p:cNvSpPr txBox="1"/>
          <p:nvPr/>
        </p:nvSpPr>
        <p:spPr>
          <a:xfrm>
            <a:off x="443344" y="591407"/>
            <a:ext cx="4204855" cy="523220"/>
          </a:xfrm>
          <a:prstGeom prst="rect">
            <a:avLst/>
          </a:prstGeom>
          <a:noFill/>
        </p:spPr>
        <p:txBody>
          <a:bodyPr wrap="square" rtlCol="0">
            <a:spAutoFit/>
          </a:bodyPr>
          <a:lstStyle/>
          <a:p>
            <a:r>
              <a:rPr lang="tr-TR" sz="2800" b="1" dirty="0" err="1">
                <a:latin typeface="Times New Roman" panose="02020603050405020304" pitchFamily="18" charset="0"/>
                <a:cs typeface="Times New Roman" panose="02020603050405020304" pitchFamily="18" charset="0"/>
              </a:rPr>
              <a:t>Encryption</a:t>
            </a:r>
            <a:endParaRPr lang="tr-TR" sz="2800" b="1" dirty="0">
              <a:latin typeface="Times New Roman" panose="02020603050405020304" pitchFamily="18" charset="0"/>
              <a:cs typeface="Times New Roman" panose="02020603050405020304" pitchFamily="18" charset="0"/>
            </a:endParaRPr>
          </a:p>
        </p:txBody>
      </p:sp>
      <p:pic>
        <p:nvPicPr>
          <p:cNvPr id="1028" name="Picture 4" descr="9 Advanced Encryption Standard">
            <a:extLst>
              <a:ext uri="{FF2B5EF4-FFF2-40B4-BE49-F238E27FC236}">
                <a16:creationId xmlns:a16="http://schemas.microsoft.com/office/drawing/2014/main" id="{1CE3B8FF-41B6-EFBF-D180-00EEB79E0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861" y="1320640"/>
            <a:ext cx="3524940" cy="5537360"/>
          </a:xfrm>
          <a:prstGeom prst="rect">
            <a:avLst/>
          </a:prstGeom>
          <a:noFill/>
          <a:extLst>
            <a:ext uri="{909E8E84-426E-40DD-AFC4-6F175D3DCCD1}">
              <a14:hiddenFill xmlns:a14="http://schemas.microsoft.com/office/drawing/2010/main">
                <a:solidFill>
                  <a:srgbClr val="FFFFFF"/>
                </a:solidFill>
              </a14:hiddenFill>
            </a:ext>
          </a:extLst>
        </p:spPr>
      </p:pic>
      <p:sp>
        <p:nvSpPr>
          <p:cNvPr id="8" name="Dikdörtgen 7">
            <a:extLst>
              <a:ext uri="{FF2B5EF4-FFF2-40B4-BE49-F238E27FC236}">
                <a16:creationId xmlns:a16="http://schemas.microsoft.com/office/drawing/2014/main" id="{F31D681E-D3D4-13FB-A24E-D9D578EF0FBE}"/>
              </a:ext>
            </a:extLst>
          </p:cNvPr>
          <p:cNvSpPr/>
          <p:nvPr/>
        </p:nvSpPr>
        <p:spPr>
          <a:xfrm>
            <a:off x="8963891" y="1814946"/>
            <a:ext cx="2008910" cy="383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a:extLst>
              <a:ext uri="{FF2B5EF4-FFF2-40B4-BE49-F238E27FC236}">
                <a16:creationId xmlns:a16="http://schemas.microsoft.com/office/drawing/2014/main" id="{BF50CA18-A79B-22BC-8020-8602D071003B}"/>
              </a:ext>
            </a:extLst>
          </p:cNvPr>
          <p:cNvSpPr txBox="1"/>
          <p:nvPr/>
        </p:nvSpPr>
        <p:spPr>
          <a:xfrm>
            <a:off x="8873836" y="1584114"/>
            <a:ext cx="1011382" cy="230832"/>
          </a:xfrm>
          <a:prstGeom prst="rect">
            <a:avLst/>
          </a:prstGeom>
          <a:noFill/>
        </p:spPr>
        <p:txBody>
          <a:bodyPr wrap="square" rtlCol="0">
            <a:spAutoFit/>
          </a:bodyPr>
          <a:lstStyle/>
          <a:p>
            <a:r>
              <a:rPr lang="tr-TR" sz="900" dirty="0" err="1"/>
              <a:t>Round</a:t>
            </a:r>
            <a:r>
              <a:rPr lang="tr-TR" sz="900" dirty="0"/>
              <a:t> 0</a:t>
            </a:r>
          </a:p>
        </p:txBody>
      </p:sp>
      <p:sp>
        <p:nvSpPr>
          <p:cNvPr id="11" name="Metin kutusu 10">
            <a:extLst>
              <a:ext uri="{FF2B5EF4-FFF2-40B4-BE49-F238E27FC236}">
                <a16:creationId xmlns:a16="http://schemas.microsoft.com/office/drawing/2014/main" id="{ADB0DF21-C9A8-4237-D0A2-82BE06126F92}"/>
              </a:ext>
            </a:extLst>
          </p:cNvPr>
          <p:cNvSpPr txBox="1"/>
          <p:nvPr/>
        </p:nvSpPr>
        <p:spPr>
          <a:xfrm>
            <a:off x="270162" y="1114627"/>
            <a:ext cx="6172202" cy="5539978"/>
          </a:xfrm>
          <a:prstGeom prst="rect">
            <a:avLst/>
          </a:prstGeom>
          <a:noFill/>
        </p:spPr>
        <p:txBody>
          <a:bodyPr wrap="square" rtlCol="0">
            <a:spAutoFit/>
          </a:bodyPr>
          <a:lstStyle/>
          <a:p>
            <a:r>
              <a:rPr lang="tr-TR" sz="1600" b="1" dirty="0">
                <a:latin typeface="Times New Roman" panose="02020603050405020304" pitchFamily="18" charset="0"/>
                <a:cs typeface="Times New Roman" panose="02020603050405020304" pitchFamily="18" charset="0"/>
              </a:rPr>
              <a:t>KEY EXPAND:</a:t>
            </a:r>
          </a:p>
          <a:p>
            <a:r>
              <a:rPr lang="en-GB" sz="1600" dirty="0">
                <a:latin typeface="Times New Roman" panose="02020603050405020304" pitchFamily="18" charset="0"/>
                <a:cs typeface="Times New Roman" panose="02020603050405020304" pitchFamily="18" charset="0"/>
              </a:rPr>
              <a:t>Using the first key (key0) we set here, two more keys are generated at the end of each round (key1 and key2).</a:t>
            </a:r>
            <a:endParaRPr lang="tr-TR" sz="1600" dirty="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a:p>
            <a:r>
              <a:rPr lang="tr-TR" sz="1600" b="1" dirty="0">
                <a:latin typeface="Times New Roman" panose="02020603050405020304" pitchFamily="18" charset="0"/>
                <a:cs typeface="Times New Roman" panose="02020603050405020304" pitchFamily="18" charset="0"/>
              </a:rPr>
              <a:t>ROUND 0:</a:t>
            </a:r>
          </a:p>
          <a:p>
            <a:r>
              <a:rPr lang="en-GB" sz="1600" dirty="0">
                <a:latin typeface="Times New Roman" panose="02020603050405020304" pitchFamily="18" charset="0"/>
                <a:cs typeface="Times New Roman" panose="02020603050405020304" pitchFamily="18" charset="0"/>
              </a:rPr>
              <a:t>In the encryption process, we first XOR the message we want to encrypt, namely </a:t>
            </a:r>
            <a:r>
              <a:rPr lang="en-GB" sz="1600" dirty="0" err="1">
                <a:latin typeface="Times New Roman" panose="02020603050405020304" pitchFamily="18" charset="0"/>
                <a:cs typeface="Times New Roman" panose="02020603050405020304" pitchFamily="18" charset="0"/>
              </a:rPr>
              <a:t>plainText</a:t>
            </a:r>
            <a:r>
              <a:rPr lang="en-GB" sz="1600" dirty="0">
                <a:latin typeface="Times New Roman" panose="02020603050405020304" pitchFamily="18" charset="0"/>
                <a:cs typeface="Times New Roman" panose="02020603050405020304" pitchFamily="18" charset="0"/>
              </a:rPr>
              <a:t>, with the key we specify, that is, key0. let's call this process round0 and we get state0 as output</a:t>
            </a:r>
            <a:endParaRPr lang="tr-TR" sz="1600" dirty="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a:p>
            <a:r>
              <a:rPr lang="tr-TR" sz="1600" b="1" dirty="0">
                <a:latin typeface="Times New Roman" panose="02020603050405020304" pitchFamily="18" charset="0"/>
                <a:cs typeface="Times New Roman" panose="02020603050405020304" pitchFamily="18" charset="0"/>
              </a:rPr>
              <a:t>ROUND 1:</a:t>
            </a:r>
          </a:p>
          <a:p>
            <a:r>
              <a:rPr lang="en-GB" sz="1600" dirty="0">
                <a:latin typeface="Times New Roman" panose="02020603050405020304" pitchFamily="18" charset="0"/>
                <a:cs typeface="Times New Roman" panose="02020603050405020304" pitchFamily="18" charset="0"/>
              </a:rPr>
              <a:t>state0 from the previous round enters the </a:t>
            </a:r>
            <a:r>
              <a:rPr lang="en-GB" sz="1600" dirty="0" err="1">
                <a:latin typeface="Times New Roman" panose="02020603050405020304" pitchFamily="18" charset="0"/>
                <a:cs typeface="Times New Roman" panose="02020603050405020304" pitchFamily="18" charset="0"/>
              </a:rPr>
              <a:t>SubNibble</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ShiftRow</a:t>
            </a:r>
            <a:r>
              <a:rPr lang="en-GB" sz="1600" dirty="0">
                <a:latin typeface="Times New Roman" panose="02020603050405020304" pitchFamily="18" charset="0"/>
                <a:cs typeface="Times New Roman" panose="02020603050405020304" pitchFamily="18" charset="0"/>
              </a:rPr>
              <a:t> and </a:t>
            </a:r>
            <a:r>
              <a:rPr lang="en-GB" sz="1600" dirty="0" err="1">
                <a:latin typeface="Times New Roman" panose="02020603050405020304" pitchFamily="18" charset="0"/>
                <a:cs typeface="Times New Roman" panose="02020603050405020304" pitchFamily="18" charset="0"/>
              </a:rPr>
              <a:t>MixColumn</a:t>
            </a:r>
            <a:r>
              <a:rPr lang="en-GB" sz="1600" dirty="0">
                <a:latin typeface="Times New Roman" panose="02020603050405020304" pitchFamily="18" charset="0"/>
                <a:cs typeface="Times New Roman" panose="02020603050405020304" pitchFamily="18" charset="0"/>
              </a:rPr>
              <a:t> functions, respectively, and the output of each is the input of the next one. Output from </a:t>
            </a:r>
            <a:r>
              <a:rPr lang="en-GB" sz="1600" dirty="0" err="1">
                <a:latin typeface="Times New Roman" panose="02020603050405020304" pitchFamily="18" charset="0"/>
                <a:cs typeface="Times New Roman" panose="02020603050405020304" pitchFamily="18" charset="0"/>
              </a:rPr>
              <a:t>MixColumn</a:t>
            </a:r>
            <a:r>
              <a:rPr lang="en-GB" sz="1600" dirty="0">
                <a:latin typeface="Times New Roman" panose="02020603050405020304" pitchFamily="18" charset="0"/>
                <a:cs typeface="Times New Roman" panose="02020603050405020304" pitchFamily="18" charset="0"/>
              </a:rPr>
              <a:t> function is XORed with key1 and round 1 ends. Let's call the output of Round 1 state1.</a:t>
            </a:r>
            <a:endParaRPr lang="tr-TR" sz="1600" dirty="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a:p>
            <a:r>
              <a:rPr lang="tr-TR" sz="1600" dirty="0">
                <a:latin typeface="Times New Roman" panose="02020603050405020304" pitchFamily="18" charset="0"/>
                <a:cs typeface="Times New Roman" panose="02020603050405020304" pitchFamily="18" charset="0"/>
              </a:rPr>
              <a:t>ROUND 2:</a:t>
            </a:r>
          </a:p>
          <a:p>
            <a:r>
              <a:rPr lang="en-GB" sz="1600" dirty="0">
                <a:latin typeface="Times New Roman" panose="02020603050405020304" pitchFamily="18" charset="0"/>
                <a:cs typeface="Times New Roman" panose="02020603050405020304" pitchFamily="18" charset="0"/>
              </a:rPr>
              <a:t>state1 leaving round 1 enters round 2. round 2 is almost the same as round 1 but there is no </a:t>
            </a:r>
            <a:r>
              <a:rPr lang="en-GB" sz="1600" dirty="0" err="1">
                <a:latin typeface="Times New Roman" panose="02020603050405020304" pitchFamily="18" charset="0"/>
                <a:cs typeface="Times New Roman" panose="02020603050405020304" pitchFamily="18" charset="0"/>
              </a:rPr>
              <a:t>MixColumn</a:t>
            </a:r>
            <a:r>
              <a:rPr lang="en-GB" sz="1600" dirty="0">
                <a:latin typeface="Times New Roman" panose="02020603050405020304" pitchFamily="18" charset="0"/>
                <a:cs typeface="Times New Roman" panose="02020603050405020304" pitchFamily="18" charset="0"/>
              </a:rPr>
              <a:t> operation here. The input(state1) enters the </a:t>
            </a:r>
            <a:r>
              <a:rPr lang="en-GB" sz="1600" dirty="0" err="1">
                <a:latin typeface="Times New Roman" panose="02020603050405020304" pitchFamily="18" charset="0"/>
                <a:cs typeface="Times New Roman" panose="02020603050405020304" pitchFamily="18" charset="0"/>
              </a:rPr>
              <a:t>SubNibble</a:t>
            </a:r>
            <a:r>
              <a:rPr lang="en-GB" sz="1600" dirty="0">
                <a:latin typeface="Times New Roman" panose="02020603050405020304" pitchFamily="18" charset="0"/>
                <a:cs typeface="Times New Roman" panose="02020603050405020304" pitchFamily="18" charset="0"/>
              </a:rPr>
              <a:t> and </a:t>
            </a:r>
            <a:r>
              <a:rPr lang="en-GB" sz="1600" dirty="0" err="1">
                <a:latin typeface="Times New Roman" panose="02020603050405020304" pitchFamily="18" charset="0"/>
                <a:cs typeface="Times New Roman" panose="02020603050405020304" pitchFamily="18" charset="0"/>
              </a:rPr>
              <a:t>ShiftRow</a:t>
            </a:r>
            <a:r>
              <a:rPr lang="en-GB" sz="1600" dirty="0">
                <a:latin typeface="Times New Roman" panose="02020603050405020304" pitchFamily="18" charset="0"/>
                <a:cs typeface="Times New Roman" panose="02020603050405020304" pitchFamily="18" charset="0"/>
              </a:rPr>
              <a:t> operations respectively, and enters the </a:t>
            </a:r>
            <a:r>
              <a:rPr lang="en-GB" sz="1600" dirty="0" err="1">
                <a:latin typeface="Times New Roman" panose="02020603050405020304" pitchFamily="18" charset="0"/>
                <a:cs typeface="Times New Roman" panose="02020603050405020304" pitchFamily="18" charset="0"/>
              </a:rPr>
              <a:t>xor</a:t>
            </a:r>
            <a:r>
              <a:rPr lang="en-GB" sz="1600" dirty="0">
                <a:latin typeface="Times New Roman" panose="02020603050405020304" pitchFamily="18" charset="0"/>
                <a:cs typeface="Times New Roman" panose="02020603050405020304" pitchFamily="18" charset="0"/>
              </a:rPr>
              <a:t> operation with the last key, key2, and leaves round 2 as state2. </a:t>
            </a:r>
            <a:r>
              <a:rPr lang="tr-TR" sz="1600" dirty="0">
                <a:latin typeface="Times New Roman" panose="02020603050405020304" pitchFamily="18" charset="0"/>
                <a:cs typeface="Times New Roman" panose="02020603050405020304" pitchFamily="18" charset="0"/>
              </a:rPr>
              <a:t>S</a:t>
            </a:r>
            <a:r>
              <a:rPr lang="en-GB" sz="1600" dirty="0">
                <a:latin typeface="Times New Roman" panose="02020603050405020304" pitchFamily="18" charset="0"/>
                <a:cs typeface="Times New Roman" panose="02020603050405020304" pitchFamily="18" charset="0"/>
              </a:rPr>
              <a:t>o this state2 is our encrypted message. </a:t>
            </a:r>
            <a:r>
              <a:rPr lang="tr-TR" sz="1600" dirty="0">
                <a:latin typeface="Times New Roman" panose="02020603050405020304" pitchFamily="18" charset="0"/>
                <a:cs typeface="Times New Roman" panose="02020603050405020304" pitchFamily="18" charset="0"/>
              </a:rPr>
              <a:t>W</a:t>
            </a:r>
            <a:r>
              <a:rPr lang="en-GB" sz="1600" dirty="0" err="1">
                <a:latin typeface="Times New Roman" panose="02020603050405020304" pitchFamily="18" charset="0"/>
                <a:cs typeface="Times New Roman" panose="02020603050405020304" pitchFamily="18" charset="0"/>
              </a:rPr>
              <a:t>e'll</a:t>
            </a:r>
            <a:r>
              <a:rPr lang="en-GB" sz="1600" dirty="0">
                <a:latin typeface="Times New Roman" panose="02020603050405020304" pitchFamily="18" charset="0"/>
                <a:cs typeface="Times New Roman" panose="02020603050405020304" pitchFamily="18" charset="0"/>
              </a:rPr>
              <a:t> call it </a:t>
            </a:r>
            <a:r>
              <a:rPr lang="en-GB" sz="1600" dirty="0" err="1">
                <a:latin typeface="Times New Roman" panose="02020603050405020304" pitchFamily="18" charset="0"/>
                <a:cs typeface="Times New Roman" panose="02020603050405020304" pitchFamily="18" charset="0"/>
              </a:rPr>
              <a:t>cipherText</a:t>
            </a:r>
            <a:r>
              <a:rPr lang="tr-TR" sz="1600" dirty="0">
                <a:latin typeface="Times New Roman" panose="02020603050405020304" pitchFamily="18" charset="0"/>
                <a:cs typeface="Times New Roman" panose="02020603050405020304" pitchFamily="18" charset="0"/>
              </a:rPr>
              <a:t>.</a:t>
            </a:r>
          </a:p>
          <a:p>
            <a:endParaRPr lang="tr-TR" dirty="0"/>
          </a:p>
        </p:txBody>
      </p:sp>
    </p:spTree>
    <p:extLst>
      <p:ext uri="{BB962C8B-B14F-4D97-AF65-F5344CB8AC3E}">
        <p14:creationId xmlns:p14="http://schemas.microsoft.com/office/powerpoint/2010/main" val="385016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B3A361A-3BFE-F3D2-D526-FBBD19A3D2E4}"/>
              </a:ext>
            </a:extLst>
          </p:cNvPr>
          <p:cNvSpPr>
            <a:spLocks noGrp="1"/>
          </p:cNvSpPr>
          <p:nvPr>
            <p:ph idx="1"/>
          </p:nvPr>
        </p:nvSpPr>
        <p:spPr>
          <a:xfrm>
            <a:off x="277091" y="1286419"/>
            <a:ext cx="6364864" cy="5345329"/>
          </a:xfrm>
        </p:spPr>
        <p:txBody>
          <a:bodyPr>
            <a:normAutofit/>
          </a:bodyPr>
          <a:lstStyle/>
          <a:p>
            <a:pPr marL="0" indent="0">
              <a:buNone/>
            </a:pPr>
            <a:r>
              <a:rPr lang="tr-TR" sz="1600" b="1" dirty="0">
                <a:latin typeface="Times New Roman" panose="02020603050405020304" pitchFamily="18" charset="0"/>
                <a:cs typeface="Times New Roman" panose="02020603050405020304" pitchFamily="18" charset="0"/>
              </a:rPr>
              <a:t>KEY EXPAND:</a:t>
            </a:r>
          </a:p>
          <a:p>
            <a:pPr marL="0" indent="0">
              <a:buNone/>
            </a:pPr>
            <a:r>
              <a:rPr lang="en-GB" sz="1600" dirty="0">
                <a:latin typeface="Times New Roman" panose="02020603050405020304" pitchFamily="18" charset="0"/>
                <a:cs typeface="Times New Roman" panose="02020603050405020304" pitchFamily="18" charset="0"/>
              </a:rPr>
              <a:t>Using the first key (key0) we set here, two more keys are generated at the end of each round (key1 and key2).</a:t>
            </a:r>
            <a:endParaRPr lang="tr-TR" sz="1600" dirty="0">
              <a:latin typeface="Times New Roman" panose="02020603050405020304" pitchFamily="18" charset="0"/>
              <a:cs typeface="Times New Roman" panose="02020603050405020304" pitchFamily="18" charset="0"/>
            </a:endParaRPr>
          </a:p>
          <a:p>
            <a:pPr marL="0" indent="0">
              <a:buNone/>
            </a:pPr>
            <a:r>
              <a:rPr lang="tr-TR" sz="1600" b="1" dirty="0">
                <a:latin typeface="Times New Roman" panose="02020603050405020304" pitchFamily="18" charset="0"/>
                <a:cs typeface="Times New Roman" panose="02020603050405020304" pitchFamily="18" charset="0"/>
              </a:rPr>
              <a:t>ROUND 0:</a:t>
            </a:r>
          </a:p>
          <a:p>
            <a:pPr marL="0" indent="0">
              <a:buNone/>
            </a:pPr>
            <a:r>
              <a:rPr lang="en-GB" sz="1600" dirty="0">
                <a:latin typeface="Times New Roman" panose="02020603050405020304" pitchFamily="18" charset="0"/>
                <a:cs typeface="Times New Roman" panose="02020603050405020304" pitchFamily="18" charset="0"/>
              </a:rPr>
              <a:t>In the decryption process, like the encryption process, the first step is to XOR with the key, but this time we process key2 instead of key0, so in the decryption process, the keys will be entered in the reverse order this time.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Output</a:t>
            </a:r>
            <a:r>
              <a:rPr lang="tr-TR" sz="1600" dirty="0">
                <a:latin typeface="Times New Roman" panose="02020603050405020304" pitchFamily="18" charset="0"/>
                <a:cs typeface="Times New Roman" panose="02020603050405020304" pitchFamily="18" charset="0"/>
              </a:rPr>
              <a:t> is state0.</a:t>
            </a:r>
          </a:p>
          <a:p>
            <a:pPr marL="0" indent="0">
              <a:buNone/>
            </a:pPr>
            <a:r>
              <a:rPr lang="tr-TR" sz="1600" b="1" dirty="0">
                <a:latin typeface="Times New Roman" panose="02020603050405020304" pitchFamily="18" charset="0"/>
                <a:cs typeface="Times New Roman" panose="02020603050405020304" pitchFamily="18" charset="0"/>
              </a:rPr>
              <a:t>ROUND 1:</a:t>
            </a:r>
          </a:p>
          <a:p>
            <a:pPr marL="0" indent="0">
              <a:buNone/>
            </a:pPr>
            <a:r>
              <a:rPr lang="en-GB" sz="1600" dirty="0">
                <a:latin typeface="Times New Roman" panose="02020603050405020304" pitchFamily="18" charset="0"/>
                <a:cs typeface="Times New Roman" panose="02020603050405020304" pitchFamily="18" charset="0"/>
              </a:rPr>
              <a:t>State0 enters the round 1 stage as input, and enters the </a:t>
            </a:r>
            <a:r>
              <a:rPr lang="en-GB" sz="1600" dirty="0" err="1">
                <a:latin typeface="Times New Roman" panose="02020603050405020304" pitchFamily="18" charset="0"/>
                <a:cs typeface="Times New Roman" panose="02020603050405020304" pitchFamily="18" charset="0"/>
              </a:rPr>
              <a:t>InverseShiftRow</a:t>
            </a:r>
            <a:r>
              <a:rPr lang="en-GB" sz="1600" dirty="0">
                <a:latin typeface="Times New Roman" panose="02020603050405020304" pitchFamily="18" charset="0"/>
                <a:cs typeface="Times New Roman" panose="02020603050405020304" pitchFamily="18" charset="0"/>
              </a:rPr>
              <a:t> (same as </a:t>
            </a:r>
            <a:r>
              <a:rPr lang="en-GB" sz="1600" dirty="0" err="1">
                <a:latin typeface="Times New Roman" panose="02020603050405020304" pitchFamily="18" charset="0"/>
                <a:cs typeface="Times New Roman" panose="02020603050405020304" pitchFamily="18" charset="0"/>
              </a:rPr>
              <a:t>ShiftRow</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InverseSubNibble</a:t>
            </a:r>
            <a:r>
              <a:rPr lang="en-GB" sz="1600" dirty="0">
                <a:latin typeface="Times New Roman" panose="02020603050405020304" pitchFamily="18" charset="0"/>
                <a:cs typeface="Times New Roman" panose="02020603050405020304" pitchFamily="18" charset="0"/>
              </a:rPr>
              <a:t> (only S-BOX is different), Addkey1 (X0R operation with key1) and finally </a:t>
            </a:r>
            <a:r>
              <a:rPr lang="en-GB" sz="1600" dirty="0" err="1">
                <a:latin typeface="Times New Roman" panose="02020603050405020304" pitchFamily="18" charset="0"/>
                <a:cs typeface="Times New Roman" panose="02020603050405020304" pitchFamily="18" charset="0"/>
              </a:rPr>
              <a:t>InverseMixColumn</a:t>
            </a:r>
            <a:r>
              <a:rPr lang="en-GB" sz="1600" dirty="0">
                <a:latin typeface="Times New Roman" panose="02020603050405020304" pitchFamily="18" charset="0"/>
                <a:cs typeface="Times New Roman" panose="02020603050405020304" pitchFamily="18" charset="0"/>
              </a:rPr>
              <a:t> and completes the Round. Let's call the output of Round 1 state1.</a:t>
            </a:r>
            <a:endParaRPr lang="tr-TR" sz="1600" dirty="0">
              <a:latin typeface="Times New Roman" panose="02020603050405020304" pitchFamily="18" charset="0"/>
              <a:cs typeface="Times New Roman" panose="02020603050405020304" pitchFamily="18" charset="0"/>
            </a:endParaRPr>
          </a:p>
          <a:p>
            <a:pPr marL="0" indent="0">
              <a:buNone/>
            </a:pPr>
            <a:r>
              <a:rPr lang="tr-TR" sz="1600" b="1" dirty="0">
                <a:latin typeface="Times New Roman" panose="02020603050405020304" pitchFamily="18" charset="0"/>
                <a:cs typeface="Times New Roman" panose="02020603050405020304" pitchFamily="18" charset="0"/>
              </a:rPr>
              <a:t>ROUND 2:</a:t>
            </a:r>
          </a:p>
          <a:p>
            <a:pPr marL="0" indent="0">
              <a:buNone/>
            </a:pPr>
            <a:r>
              <a:rPr lang="en-GB" sz="1600" dirty="0">
                <a:latin typeface="Times New Roman" panose="02020603050405020304" pitchFamily="18" charset="0"/>
                <a:cs typeface="Times New Roman" panose="02020603050405020304" pitchFamily="18" charset="0"/>
              </a:rPr>
              <a:t>Round 2 is pretty much the same as round 1 except there is no </a:t>
            </a:r>
            <a:r>
              <a:rPr lang="en-GB" sz="1600" dirty="0" err="1">
                <a:latin typeface="Times New Roman" panose="02020603050405020304" pitchFamily="18" charset="0"/>
                <a:cs typeface="Times New Roman" panose="02020603050405020304" pitchFamily="18" charset="0"/>
              </a:rPr>
              <a:t>MixColumn</a:t>
            </a:r>
            <a:r>
              <a:rPr lang="en-GB" sz="1600" dirty="0">
                <a:latin typeface="Times New Roman" panose="02020603050405020304" pitchFamily="18" charset="0"/>
                <a:cs typeface="Times New Roman" panose="02020603050405020304" pitchFamily="18" charset="0"/>
              </a:rPr>
              <a:t> operation. just like encryption. Here state2 enters </a:t>
            </a:r>
            <a:r>
              <a:rPr lang="en-GB" sz="1600" dirty="0" err="1">
                <a:latin typeface="Times New Roman" panose="02020603050405020304" pitchFamily="18" charset="0"/>
                <a:cs typeface="Times New Roman" panose="02020603050405020304" pitchFamily="18" charset="0"/>
              </a:rPr>
              <a:t>InverseShiftRow</a:t>
            </a:r>
            <a:r>
              <a:rPr lang="en-GB" sz="1600" dirty="0">
                <a:latin typeface="Times New Roman" panose="02020603050405020304" pitchFamily="18" charset="0"/>
                <a:cs typeface="Times New Roman" panose="02020603050405020304" pitchFamily="18" charset="0"/>
              </a:rPr>
              <a:t> and </a:t>
            </a:r>
            <a:r>
              <a:rPr lang="en-GB" sz="1600" dirty="0" err="1">
                <a:latin typeface="Times New Roman" panose="02020603050405020304" pitchFamily="18" charset="0"/>
                <a:cs typeface="Times New Roman" panose="02020603050405020304" pitchFamily="18" charset="0"/>
              </a:rPr>
              <a:t>InverseSubNibble</a:t>
            </a:r>
            <a:r>
              <a:rPr lang="en-GB" sz="1600" dirty="0">
                <a:latin typeface="Times New Roman" panose="02020603050405020304" pitchFamily="18" charset="0"/>
                <a:cs typeface="Times New Roman" panose="02020603050405020304" pitchFamily="18" charset="0"/>
              </a:rPr>
              <a:t>, respectively, and then XOR with our first key, key0, and completes the round. Let's call the output here state2. so this state2 is our decrypted message.</a:t>
            </a: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b="1" dirty="0">
              <a:latin typeface="Times New Roman" panose="02020603050405020304" pitchFamily="18" charset="0"/>
              <a:cs typeface="Times New Roman" panose="02020603050405020304" pitchFamily="18" charset="0"/>
            </a:endParaRPr>
          </a:p>
          <a:p>
            <a:endParaRPr lang="tr-TR" dirty="0"/>
          </a:p>
        </p:txBody>
      </p:sp>
      <p:pic>
        <p:nvPicPr>
          <p:cNvPr id="2050" name="Picture 2" descr="9 Advanced Encryption Standard">
            <a:extLst>
              <a:ext uri="{FF2B5EF4-FFF2-40B4-BE49-F238E27FC236}">
                <a16:creationId xmlns:a16="http://schemas.microsoft.com/office/drawing/2014/main" id="{02A3659A-9A7D-183F-D935-7DFECABC2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491" y="1052946"/>
            <a:ext cx="3596554" cy="5293735"/>
          </a:xfrm>
          <a:prstGeom prst="rect">
            <a:avLst/>
          </a:prstGeom>
          <a:noFill/>
          <a:extLst>
            <a:ext uri="{909E8E84-426E-40DD-AFC4-6F175D3DCCD1}">
              <a14:hiddenFill xmlns:a14="http://schemas.microsoft.com/office/drawing/2010/main">
                <a:solidFill>
                  <a:srgbClr val="FFFFFF"/>
                </a:solidFill>
              </a14:hiddenFill>
            </a:ext>
          </a:extLst>
        </p:spPr>
      </p:pic>
      <p:sp>
        <p:nvSpPr>
          <p:cNvPr id="4" name="Başlık 1">
            <a:extLst>
              <a:ext uri="{FF2B5EF4-FFF2-40B4-BE49-F238E27FC236}">
                <a16:creationId xmlns:a16="http://schemas.microsoft.com/office/drawing/2014/main" id="{6B4DDB60-F4FD-708A-6FA2-DCAEFF1079CA}"/>
              </a:ext>
            </a:extLst>
          </p:cNvPr>
          <p:cNvSpPr>
            <a:spLocks noGrp="1"/>
          </p:cNvSpPr>
          <p:nvPr>
            <p:ph type="title"/>
          </p:nvPr>
        </p:nvSpPr>
        <p:spPr>
          <a:xfrm>
            <a:off x="838200" y="365126"/>
            <a:ext cx="10515600" cy="687820"/>
          </a:xfrm>
        </p:spPr>
        <p:txBody>
          <a:bodyPr>
            <a:normAutofit fontScale="90000"/>
          </a:bodyPr>
          <a:lstStyle/>
          <a:p>
            <a:pPr algn="ctr"/>
            <a:r>
              <a:rPr lang="tr-TR" sz="4000" b="1" dirty="0">
                <a:latin typeface="Times New Roman" panose="02020603050405020304" pitchFamily="18" charset="0"/>
                <a:cs typeface="Times New Roman" panose="02020603050405020304" pitchFamily="18" charset="0"/>
              </a:rPr>
              <a:t>S-AES</a:t>
            </a:r>
            <a:r>
              <a:rPr lang="tr-TR" sz="4000" dirty="0">
                <a:latin typeface="Times New Roman" panose="02020603050405020304" pitchFamily="18" charset="0"/>
                <a:cs typeface="Times New Roman" panose="02020603050405020304" pitchFamily="18" charset="0"/>
              </a:rPr>
              <a:t> (</a:t>
            </a:r>
            <a:r>
              <a:rPr lang="tr-TR" sz="4000" b="1" i="0" dirty="0" err="1">
                <a:solidFill>
                  <a:srgbClr val="0F0F0F"/>
                </a:solidFill>
                <a:effectLst/>
                <a:latin typeface="Times New Roman" panose="02020603050405020304" pitchFamily="18" charset="0"/>
                <a:cs typeface="Times New Roman" panose="02020603050405020304" pitchFamily="18" charset="0"/>
              </a:rPr>
              <a:t>Simplified</a:t>
            </a:r>
            <a:r>
              <a:rPr lang="tr-TR" sz="4000" b="1" i="0" dirty="0">
                <a:solidFill>
                  <a:srgbClr val="0F0F0F"/>
                </a:solidFill>
                <a:effectLst/>
                <a:latin typeface="Times New Roman" panose="02020603050405020304" pitchFamily="18" charset="0"/>
                <a:cs typeface="Times New Roman" panose="02020603050405020304" pitchFamily="18" charset="0"/>
              </a:rPr>
              <a:t> Advanced </a:t>
            </a:r>
            <a:r>
              <a:rPr lang="tr-TR" sz="4000" b="1" i="0" dirty="0" err="1">
                <a:solidFill>
                  <a:srgbClr val="0F0F0F"/>
                </a:solidFill>
                <a:effectLst/>
                <a:latin typeface="Times New Roman" panose="02020603050405020304" pitchFamily="18" charset="0"/>
                <a:cs typeface="Times New Roman" panose="02020603050405020304" pitchFamily="18" charset="0"/>
              </a:rPr>
              <a:t>Encryption</a:t>
            </a:r>
            <a:r>
              <a:rPr lang="tr-TR" sz="4000" b="1" i="0" dirty="0">
                <a:solidFill>
                  <a:srgbClr val="0F0F0F"/>
                </a:solidFill>
                <a:effectLst/>
                <a:latin typeface="Times New Roman" panose="02020603050405020304" pitchFamily="18" charset="0"/>
                <a:cs typeface="Times New Roman" panose="02020603050405020304" pitchFamily="18" charset="0"/>
              </a:rPr>
              <a:t> Standard)</a:t>
            </a:r>
            <a:br>
              <a:rPr lang="tr-TR" b="1" i="0" dirty="0">
                <a:solidFill>
                  <a:srgbClr val="0F0F0F"/>
                </a:solidFill>
                <a:effectLst/>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
        <p:nvSpPr>
          <p:cNvPr id="5" name="Metin kutusu 4">
            <a:extLst>
              <a:ext uri="{FF2B5EF4-FFF2-40B4-BE49-F238E27FC236}">
                <a16:creationId xmlns:a16="http://schemas.microsoft.com/office/drawing/2014/main" id="{F94FE0A6-4D73-5024-09E7-2DBA1AB278D0}"/>
              </a:ext>
            </a:extLst>
          </p:cNvPr>
          <p:cNvSpPr txBox="1"/>
          <p:nvPr/>
        </p:nvSpPr>
        <p:spPr>
          <a:xfrm>
            <a:off x="374071" y="646463"/>
            <a:ext cx="4204855" cy="523220"/>
          </a:xfrm>
          <a:prstGeom prst="rect">
            <a:avLst/>
          </a:prstGeom>
          <a:noFill/>
        </p:spPr>
        <p:txBody>
          <a:bodyPr wrap="square" rtlCol="0">
            <a:spAutoFit/>
          </a:bodyPr>
          <a:lstStyle/>
          <a:p>
            <a:r>
              <a:rPr lang="tr-TR" sz="2800" b="1" dirty="0" err="1">
                <a:latin typeface="Times New Roman" panose="02020603050405020304" pitchFamily="18" charset="0"/>
                <a:cs typeface="Times New Roman" panose="02020603050405020304" pitchFamily="18" charset="0"/>
              </a:rPr>
              <a:t>Decryption</a:t>
            </a:r>
            <a:endParaRPr lang="tr-TR" sz="2800" b="1" dirty="0">
              <a:latin typeface="Times New Roman" panose="02020603050405020304" pitchFamily="18" charset="0"/>
              <a:cs typeface="Times New Roman" panose="02020603050405020304" pitchFamily="18" charset="0"/>
            </a:endParaRPr>
          </a:p>
        </p:txBody>
      </p:sp>
      <p:sp>
        <p:nvSpPr>
          <p:cNvPr id="6" name="Dikdörtgen 5">
            <a:extLst>
              <a:ext uri="{FF2B5EF4-FFF2-40B4-BE49-F238E27FC236}">
                <a16:creationId xmlns:a16="http://schemas.microsoft.com/office/drawing/2014/main" id="{9E2B9ED1-4811-F81A-E918-14359B7D18A7}"/>
              </a:ext>
            </a:extLst>
          </p:cNvPr>
          <p:cNvSpPr/>
          <p:nvPr/>
        </p:nvSpPr>
        <p:spPr>
          <a:xfrm>
            <a:off x="9344891" y="1546803"/>
            <a:ext cx="1920154" cy="35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BBA44711-1115-1B5C-01E9-1C8D3C636A26}"/>
              </a:ext>
            </a:extLst>
          </p:cNvPr>
          <p:cNvSpPr txBox="1"/>
          <p:nvPr/>
        </p:nvSpPr>
        <p:spPr>
          <a:xfrm>
            <a:off x="9227127" y="1286419"/>
            <a:ext cx="1011382" cy="230832"/>
          </a:xfrm>
          <a:prstGeom prst="rect">
            <a:avLst/>
          </a:prstGeom>
          <a:noFill/>
        </p:spPr>
        <p:txBody>
          <a:bodyPr wrap="square" rtlCol="0">
            <a:spAutoFit/>
          </a:bodyPr>
          <a:lstStyle/>
          <a:p>
            <a:r>
              <a:rPr lang="tr-TR" sz="900" dirty="0" err="1"/>
              <a:t>Round</a:t>
            </a:r>
            <a:r>
              <a:rPr lang="tr-TR" sz="900" dirty="0"/>
              <a:t> 0</a:t>
            </a:r>
          </a:p>
        </p:txBody>
      </p:sp>
    </p:spTree>
    <p:extLst>
      <p:ext uri="{BB962C8B-B14F-4D97-AF65-F5344CB8AC3E}">
        <p14:creationId xmlns:p14="http://schemas.microsoft.com/office/powerpoint/2010/main" val="44770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C7F66A21-17B4-3BF4-B763-EDC7C77C1A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796" y="1359658"/>
            <a:ext cx="3263503" cy="4351338"/>
          </a:xfrm>
        </p:spPr>
      </p:pic>
      <p:sp>
        <p:nvSpPr>
          <p:cNvPr id="4" name="AutoShape 2">
            <a:extLst>
              <a:ext uri="{FF2B5EF4-FFF2-40B4-BE49-F238E27FC236}">
                <a16:creationId xmlns:a16="http://schemas.microsoft.com/office/drawing/2014/main" id="{FB48926E-D703-3380-1725-1D700CF8E0F1}"/>
              </a:ext>
            </a:extLst>
          </p:cNvPr>
          <p:cNvSpPr>
            <a:spLocks noChangeAspect="1" noChangeArrowheads="1"/>
          </p:cNvSpPr>
          <p:nvPr/>
        </p:nvSpPr>
        <p:spPr bwMode="auto">
          <a:xfrm>
            <a:off x="5943599" y="3276599"/>
            <a:ext cx="3816927" cy="38169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7" name="Başlık 1">
            <a:extLst>
              <a:ext uri="{FF2B5EF4-FFF2-40B4-BE49-F238E27FC236}">
                <a16:creationId xmlns:a16="http://schemas.microsoft.com/office/drawing/2014/main" id="{349E2AB5-FEDD-AFD7-180C-319CCD865CC8}"/>
              </a:ext>
            </a:extLst>
          </p:cNvPr>
          <p:cNvSpPr>
            <a:spLocks noGrp="1"/>
          </p:cNvSpPr>
          <p:nvPr>
            <p:ph type="title"/>
          </p:nvPr>
        </p:nvSpPr>
        <p:spPr>
          <a:xfrm>
            <a:off x="838200" y="365126"/>
            <a:ext cx="10515600" cy="687820"/>
          </a:xfrm>
        </p:spPr>
        <p:txBody>
          <a:bodyPr>
            <a:normAutofit fontScale="90000"/>
          </a:bodyPr>
          <a:lstStyle/>
          <a:p>
            <a:pPr algn="ctr"/>
            <a:r>
              <a:rPr lang="tr-TR" sz="4000" b="1" dirty="0">
                <a:latin typeface="Times New Roman" panose="02020603050405020304" pitchFamily="18" charset="0"/>
                <a:cs typeface="Times New Roman" panose="02020603050405020304" pitchFamily="18" charset="0"/>
              </a:rPr>
              <a:t>S-AES</a:t>
            </a:r>
            <a:r>
              <a:rPr lang="tr-TR" sz="4000" dirty="0">
                <a:latin typeface="Times New Roman" panose="02020603050405020304" pitchFamily="18" charset="0"/>
                <a:cs typeface="Times New Roman" panose="02020603050405020304" pitchFamily="18" charset="0"/>
              </a:rPr>
              <a:t> (</a:t>
            </a:r>
            <a:r>
              <a:rPr lang="tr-TR" sz="4000" b="1" i="0" dirty="0" err="1">
                <a:solidFill>
                  <a:srgbClr val="0F0F0F"/>
                </a:solidFill>
                <a:effectLst/>
                <a:latin typeface="Times New Roman" panose="02020603050405020304" pitchFamily="18" charset="0"/>
                <a:cs typeface="Times New Roman" panose="02020603050405020304" pitchFamily="18" charset="0"/>
              </a:rPr>
              <a:t>Simplified</a:t>
            </a:r>
            <a:r>
              <a:rPr lang="tr-TR" sz="4000" b="1" i="0" dirty="0">
                <a:solidFill>
                  <a:srgbClr val="0F0F0F"/>
                </a:solidFill>
                <a:effectLst/>
                <a:latin typeface="Times New Roman" panose="02020603050405020304" pitchFamily="18" charset="0"/>
                <a:cs typeface="Times New Roman" panose="02020603050405020304" pitchFamily="18" charset="0"/>
              </a:rPr>
              <a:t> Advanced </a:t>
            </a:r>
            <a:r>
              <a:rPr lang="tr-TR" sz="4000" b="1" i="0" dirty="0" err="1">
                <a:solidFill>
                  <a:srgbClr val="0F0F0F"/>
                </a:solidFill>
                <a:effectLst/>
                <a:latin typeface="Times New Roman" panose="02020603050405020304" pitchFamily="18" charset="0"/>
                <a:cs typeface="Times New Roman" panose="02020603050405020304" pitchFamily="18" charset="0"/>
              </a:rPr>
              <a:t>Encryption</a:t>
            </a:r>
            <a:r>
              <a:rPr lang="tr-TR" sz="4000" b="1" i="0" dirty="0">
                <a:solidFill>
                  <a:srgbClr val="0F0F0F"/>
                </a:solidFill>
                <a:effectLst/>
                <a:latin typeface="Times New Roman" panose="02020603050405020304" pitchFamily="18" charset="0"/>
                <a:cs typeface="Times New Roman" panose="02020603050405020304" pitchFamily="18" charset="0"/>
              </a:rPr>
              <a:t> Standard)</a:t>
            </a:r>
            <a:br>
              <a:rPr lang="tr-TR" b="1" i="0" dirty="0">
                <a:solidFill>
                  <a:srgbClr val="0F0F0F"/>
                </a:solidFill>
                <a:effectLst/>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pic>
        <p:nvPicPr>
          <p:cNvPr id="9" name="Resim 8" descr="metin içeren bir resim&#10;&#10;Açıklama otomatik olarak oluşturuldu">
            <a:extLst>
              <a:ext uri="{FF2B5EF4-FFF2-40B4-BE49-F238E27FC236}">
                <a16:creationId xmlns:a16="http://schemas.microsoft.com/office/drawing/2014/main" id="{038DA6E9-F3F9-B538-F33D-79CD905FE0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3564" y="1412658"/>
            <a:ext cx="3816927" cy="4351338"/>
          </a:xfrm>
          <a:prstGeom prst="rect">
            <a:avLst/>
          </a:prstGeom>
        </p:spPr>
      </p:pic>
      <p:pic>
        <p:nvPicPr>
          <p:cNvPr id="11" name="Resim 10" descr="metin içeren bir resim&#10;&#10;Açıklama otomatik olarak oluşturuldu">
            <a:extLst>
              <a:ext uri="{FF2B5EF4-FFF2-40B4-BE49-F238E27FC236}">
                <a16:creationId xmlns:a16="http://schemas.microsoft.com/office/drawing/2014/main" id="{E89D2C22-7E0C-A05A-3104-4CB56A92B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4776" y="1333336"/>
            <a:ext cx="3962632" cy="4351338"/>
          </a:xfrm>
          <a:prstGeom prst="rect">
            <a:avLst/>
          </a:prstGeom>
        </p:spPr>
      </p:pic>
      <p:sp>
        <p:nvSpPr>
          <p:cNvPr id="12" name="Dikdörtgen 11">
            <a:extLst>
              <a:ext uri="{FF2B5EF4-FFF2-40B4-BE49-F238E27FC236}">
                <a16:creationId xmlns:a16="http://schemas.microsoft.com/office/drawing/2014/main" id="{33A4691F-AD34-84A9-F28A-B15DCC132A08}"/>
              </a:ext>
            </a:extLst>
          </p:cNvPr>
          <p:cNvSpPr/>
          <p:nvPr/>
        </p:nvSpPr>
        <p:spPr>
          <a:xfrm>
            <a:off x="3757986" y="3913909"/>
            <a:ext cx="959487" cy="2147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D0EC0E7D-096E-C4BA-0E35-89BD99F6FB58}"/>
              </a:ext>
            </a:extLst>
          </p:cNvPr>
          <p:cNvSpPr/>
          <p:nvPr/>
        </p:nvSpPr>
        <p:spPr>
          <a:xfrm>
            <a:off x="3757986" y="4504640"/>
            <a:ext cx="1416687" cy="21474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76933653-8DB2-6270-3C83-2EF9B2235095}"/>
              </a:ext>
            </a:extLst>
          </p:cNvPr>
          <p:cNvSpPr/>
          <p:nvPr/>
        </p:nvSpPr>
        <p:spPr>
          <a:xfrm>
            <a:off x="3757987" y="4719386"/>
            <a:ext cx="855578" cy="16123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FF484DA5-8E04-4C7B-0AF2-0A71B335A573}"/>
              </a:ext>
            </a:extLst>
          </p:cNvPr>
          <p:cNvSpPr/>
          <p:nvPr/>
        </p:nvSpPr>
        <p:spPr>
          <a:xfrm>
            <a:off x="3747434" y="3321627"/>
            <a:ext cx="1309475" cy="26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Dikdörtgen 15">
            <a:extLst>
              <a:ext uri="{FF2B5EF4-FFF2-40B4-BE49-F238E27FC236}">
                <a16:creationId xmlns:a16="http://schemas.microsoft.com/office/drawing/2014/main" id="{714443AC-9BDF-8192-7956-E2BEBE6EF07D}"/>
              </a:ext>
            </a:extLst>
          </p:cNvPr>
          <p:cNvSpPr/>
          <p:nvPr/>
        </p:nvSpPr>
        <p:spPr>
          <a:xfrm>
            <a:off x="3754509" y="4880625"/>
            <a:ext cx="959487" cy="21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Dikdörtgen 16">
            <a:extLst>
              <a:ext uri="{FF2B5EF4-FFF2-40B4-BE49-F238E27FC236}">
                <a16:creationId xmlns:a16="http://schemas.microsoft.com/office/drawing/2014/main" id="{90A0AED3-B354-16CF-542E-C5E690A031EE}"/>
              </a:ext>
            </a:extLst>
          </p:cNvPr>
          <p:cNvSpPr/>
          <p:nvPr/>
        </p:nvSpPr>
        <p:spPr>
          <a:xfrm>
            <a:off x="3747434" y="5111138"/>
            <a:ext cx="1877206" cy="3861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Bağlayıcı: Dirsek 18">
            <a:extLst>
              <a:ext uri="{FF2B5EF4-FFF2-40B4-BE49-F238E27FC236}">
                <a16:creationId xmlns:a16="http://schemas.microsoft.com/office/drawing/2014/main" id="{D845E412-6315-E87D-0EE2-2AF198D39961}"/>
              </a:ext>
            </a:extLst>
          </p:cNvPr>
          <p:cNvCxnSpPr>
            <a:cxnSpLocks/>
          </p:cNvCxnSpPr>
          <p:nvPr/>
        </p:nvCxnSpPr>
        <p:spPr>
          <a:xfrm rot="5400000" flipH="1" flipV="1">
            <a:off x="5351049" y="2657975"/>
            <a:ext cx="3041074" cy="2279117"/>
          </a:xfrm>
          <a:prstGeom prst="bentConnector3">
            <a:avLst>
              <a:gd name="adj1" fmla="val 1001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Bağlayıcı: Dirsek 26">
            <a:extLst>
              <a:ext uri="{FF2B5EF4-FFF2-40B4-BE49-F238E27FC236}">
                <a16:creationId xmlns:a16="http://schemas.microsoft.com/office/drawing/2014/main" id="{8ED870FF-A6BA-5BEE-5F4D-AF32B371734F}"/>
              </a:ext>
            </a:extLst>
          </p:cNvPr>
          <p:cNvCxnSpPr/>
          <p:nvPr/>
        </p:nvCxnSpPr>
        <p:spPr>
          <a:xfrm flipV="1">
            <a:off x="4828309" y="3797533"/>
            <a:ext cx="3182836" cy="1190465"/>
          </a:xfrm>
          <a:prstGeom prst="bentConnector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Bağlayıcı: Dirsek 28">
            <a:extLst>
              <a:ext uri="{FF2B5EF4-FFF2-40B4-BE49-F238E27FC236}">
                <a16:creationId xmlns:a16="http://schemas.microsoft.com/office/drawing/2014/main" id="{982B12D1-3FB1-B346-4ABF-A750BEC5DAE1}"/>
              </a:ext>
            </a:extLst>
          </p:cNvPr>
          <p:cNvCxnSpPr/>
          <p:nvPr/>
        </p:nvCxnSpPr>
        <p:spPr>
          <a:xfrm flipV="1">
            <a:off x="4862799" y="2052549"/>
            <a:ext cx="2989263" cy="1968733"/>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Bağlayıcı: Dirsek 30">
            <a:extLst>
              <a:ext uri="{FF2B5EF4-FFF2-40B4-BE49-F238E27FC236}">
                <a16:creationId xmlns:a16="http://schemas.microsoft.com/office/drawing/2014/main" id="{08975E52-A4E0-8799-CF28-6E4A21AF318D}"/>
              </a:ext>
            </a:extLst>
          </p:cNvPr>
          <p:cNvCxnSpPr/>
          <p:nvPr/>
        </p:nvCxnSpPr>
        <p:spPr>
          <a:xfrm flipV="1">
            <a:off x="4686037" y="4287982"/>
            <a:ext cx="3273413" cy="512023"/>
          </a:xfrm>
          <a:prstGeom prst="bent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Bağlayıcı: Dirsek 32">
            <a:extLst>
              <a:ext uri="{FF2B5EF4-FFF2-40B4-BE49-F238E27FC236}">
                <a16:creationId xmlns:a16="http://schemas.microsoft.com/office/drawing/2014/main" id="{53C810E5-4AEE-F6D7-C63A-3F4B2880A4F4}"/>
              </a:ext>
            </a:extLst>
          </p:cNvPr>
          <p:cNvCxnSpPr>
            <a:cxnSpLocks/>
          </p:cNvCxnSpPr>
          <p:nvPr/>
        </p:nvCxnSpPr>
        <p:spPr>
          <a:xfrm flipV="1">
            <a:off x="5202672" y="2760868"/>
            <a:ext cx="2774717" cy="1864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Bağlayıcı: Dirsek 34">
            <a:extLst>
              <a:ext uri="{FF2B5EF4-FFF2-40B4-BE49-F238E27FC236}">
                <a16:creationId xmlns:a16="http://schemas.microsoft.com/office/drawing/2014/main" id="{A48E6B66-B635-1E01-2588-E8A8F98ED670}"/>
              </a:ext>
            </a:extLst>
          </p:cNvPr>
          <p:cNvCxnSpPr>
            <a:cxnSpLocks/>
          </p:cNvCxnSpPr>
          <p:nvPr/>
        </p:nvCxnSpPr>
        <p:spPr>
          <a:xfrm flipV="1">
            <a:off x="5174673" y="3270970"/>
            <a:ext cx="2836472" cy="18400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Dikdörtgen 37">
            <a:extLst>
              <a:ext uri="{FF2B5EF4-FFF2-40B4-BE49-F238E27FC236}">
                <a16:creationId xmlns:a16="http://schemas.microsoft.com/office/drawing/2014/main" id="{66031023-A745-124B-E8CD-5B0E55B655D4}"/>
              </a:ext>
            </a:extLst>
          </p:cNvPr>
          <p:cNvSpPr/>
          <p:nvPr/>
        </p:nvSpPr>
        <p:spPr>
          <a:xfrm>
            <a:off x="8130075" y="3186545"/>
            <a:ext cx="2081099" cy="2424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Dikdörtgen 38">
            <a:extLst>
              <a:ext uri="{FF2B5EF4-FFF2-40B4-BE49-F238E27FC236}">
                <a16:creationId xmlns:a16="http://schemas.microsoft.com/office/drawing/2014/main" id="{1D388116-ED06-A8D3-7C9D-A42800865F9D}"/>
              </a:ext>
            </a:extLst>
          </p:cNvPr>
          <p:cNvSpPr/>
          <p:nvPr/>
        </p:nvSpPr>
        <p:spPr>
          <a:xfrm>
            <a:off x="8060225" y="1931322"/>
            <a:ext cx="959487" cy="2147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Dikdörtgen 39">
            <a:extLst>
              <a:ext uri="{FF2B5EF4-FFF2-40B4-BE49-F238E27FC236}">
                <a16:creationId xmlns:a16="http://schemas.microsoft.com/office/drawing/2014/main" id="{719FD797-C7D9-29C9-370E-EF93DE916940}"/>
              </a:ext>
            </a:extLst>
          </p:cNvPr>
          <p:cNvSpPr/>
          <p:nvPr/>
        </p:nvSpPr>
        <p:spPr>
          <a:xfrm>
            <a:off x="8101793" y="2669425"/>
            <a:ext cx="1998171" cy="2424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Dikdörtgen 40">
            <a:extLst>
              <a:ext uri="{FF2B5EF4-FFF2-40B4-BE49-F238E27FC236}">
                <a16:creationId xmlns:a16="http://schemas.microsoft.com/office/drawing/2014/main" id="{24BE4DD9-07E0-8DFB-A9E0-4BB616077FFE}"/>
              </a:ext>
            </a:extLst>
          </p:cNvPr>
          <p:cNvSpPr/>
          <p:nvPr/>
        </p:nvSpPr>
        <p:spPr>
          <a:xfrm>
            <a:off x="8101722" y="4180959"/>
            <a:ext cx="1596444" cy="22124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Dikdörtgen 41">
            <a:extLst>
              <a:ext uri="{FF2B5EF4-FFF2-40B4-BE49-F238E27FC236}">
                <a16:creationId xmlns:a16="http://schemas.microsoft.com/office/drawing/2014/main" id="{6C276A6D-4FF5-D8EF-FC7D-156BB612DC84}"/>
              </a:ext>
            </a:extLst>
          </p:cNvPr>
          <p:cNvSpPr/>
          <p:nvPr/>
        </p:nvSpPr>
        <p:spPr>
          <a:xfrm>
            <a:off x="8062840" y="2169623"/>
            <a:ext cx="2037124" cy="297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Dikdörtgen 42">
            <a:extLst>
              <a:ext uri="{FF2B5EF4-FFF2-40B4-BE49-F238E27FC236}">
                <a16:creationId xmlns:a16="http://schemas.microsoft.com/office/drawing/2014/main" id="{C31A29B2-DF56-F706-934F-65F829211CD5}"/>
              </a:ext>
            </a:extLst>
          </p:cNvPr>
          <p:cNvSpPr/>
          <p:nvPr/>
        </p:nvSpPr>
        <p:spPr>
          <a:xfrm>
            <a:off x="8118532" y="3672019"/>
            <a:ext cx="1479135" cy="2212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4" name="Metin kutusu 43">
            <a:extLst>
              <a:ext uri="{FF2B5EF4-FFF2-40B4-BE49-F238E27FC236}">
                <a16:creationId xmlns:a16="http://schemas.microsoft.com/office/drawing/2014/main" id="{30EC3F3E-EC3D-4CAC-CE17-37226145B385}"/>
              </a:ext>
            </a:extLst>
          </p:cNvPr>
          <p:cNvSpPr txBox="1"/>
          <p:nvPr/>
        </p:nvSpPr>
        <p:spPr>
          <a:xfrm>
            <a:off x="443345" y="5922818"/>
            <a:ext cx="2736273" cy="646331"/>
          </a:xfrm>
          <a:prstGeom prst="rect">
            <a:avLst/>
          </a:prstGeom>
          <a:noFill/>
        </p:spPr>
        <p:txBody>
          <a:bodyPr wrap="square" rtlCol="0">
            <a:spAutoFit/>
          </a:bodyPr>
          <a:lstStyle/>
          <a:p>
            <a:pPr algn="ctr"/>
            <a:r>
              <a:rPr lang="tr-TR" dirty="0">
                <a:latin typeface="Times New Roman" panose="02020603050405020304" pitchFamily="18" charset="0"/>
                <a:cs typeface="Times New Roman" panose="02020603050405020304" pitchFamily="18" charset="0"/>
              </a:rPr>
              <a:t>My msp430FR4133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NRF24L01</a:t>
            </a:r>
          </a:p>
        </p:txBody>
      </p:sp>
      <p:sp>
        <p:nvSpPr>
          <p:cNvPr id="45" name="Metin kutusu 44">
            <a:extLst>
              <a:ext uri="{FF2B5EF4-FFF2-40B4-BE49-F238E27FC236}">
                <a16:creationId xmlns:a16="http://schemas.microsoft.com/office/drawing/2014/main" id="{E6296EC8-6C79-8F7F-42B4-55FB75DA7FA6}"/>
              </a:ext>
            </a:extLst>
          </p:cNvPr>
          <p:cNvSpPr txBox="1"/>
          <p:nvPr/>
        </p:nvSpPr>
        <p:spPr>
          <a:xfrm>
            <a:off x="4287980" y="5866813"/>
            <a:ext cx="2736273" cy="923330"/>
          </a:xfrm>
          <a:prstGeom prst="rect">
            <a:avLst/>
          </a:prstGeom>
          <a:noFill/>
        </p:spPr>
        <p:txBody>
          <a:bodyPr wrap="square" rtlCol="0">
            <a:spAutoFit/>
          </a:bodyPr>
          <a:lstStyle/>
          <a:p>
            <a:pPr algn="ctr"/>
            <a:r>
              <a:rPr lang="tr-TR" dirty="0">
                <a:latin typeface="Times New Roman" panose="02020603050405020304" pitchFamily="18" charset="0"/>
                <a:cs typeface="Times New Roman" panose="02020603050405020304" pitchFamily="18" charset="0"/>
              </a:rPr>
              <a:t>S</a:t>
            </a:r>
            <a:r>
              <a:rPr lang="en-GB" dirty="0" err="1">
                <a:latin typeface="Times New Roman" panose="02020603050405020304" pitchFamily="18" charset="0"/>
                <a:cs typeface="Times New Roman" panose="02020603050405020304" pitchFamily="18" charset="0"/>
              </a:rPr>
              <a:t>erial</a:t>
            </a:r>
            <a:r>
              <a:rPr lang="en-GB"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ort </a:t>
            </a:r>
            <a:r>
              <a:rPr lang="tr-TR" dirty="0">
                <a:latin typeface="Times New Roman" panose="02020603050405020304" pitchFamily="18" charset="0"/>
                <a:cs typeface="Times New Roman" panose="02020603050405020304" pitchFamily="18" charset="0"/>
              </a:rPr>
              <a:t>S</a:t>
            </a:r>
            <a:r>
              <a:rPr lang="en-GB" dirty="0" err="1">
                <a:latin typeface="Times New Roman" panose="02020603050405020304" pitchFamily="18" charset="0"/>
                <a:cs typeface="Times New Roman" panose="02020603050405020304" pitchFamily="18" charset="0"/>
              </a:rPr>
              <a:t>creen</a:t>
            </a:r>
            <a:r>
              <a:rPr lang="en-GB" dirty="0">
                <a:latin typeface="Times New Roman" panose="02020603050405020304" pitchFamily="18" charset="0"/>
                <a:cs typeface="Times New Roman" panose="02020603050405020304" pitchFamily="18" charset="0"/>
              </a:rPr>
              <a:t> of </a:t>
            </a:r>
            <a:r>
              <a:rPr lang="tr-TR" dirty="0">
                <a:latin typeface="Times New Roman" panose="02020603050405020304" pitchFamily="18" charset="0"/>
                <a:cs typeface="Times New Roman" panose="02020603050405020304" pitchFamily="18" charset="0"/>
              </a:rPr>
              <a:t>MSP</a:t>
            </a:r>
            <a:r>
              <a:rPr lang="en-GB"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W</a:t>
            </a:r>
            <a:r>
              <a:rPr lang="en-GB" dirty="0">
                <a:latin typeface="Times New Roman" panose="02020603050405020304" pitchFamily="18" charset="0"/>
                <a:cs typeface="Times New Roman" panose="02020603050405020304" pitchFamily="18" charset="0"/>
              </a:rPr>
              <a:t>here I </a:t>
            </a:r>
            <a:r>
              <a:rPr lang="tr-TR" dirty="0">
                <a:latin typeface="Times New Roman" panose="02020603050405020304" pitchFamily="18" charset="0"/>
                <a:cs typeface="Times New Roman" panose="02020603050405020304" pitchFamily="18" charset="0"/>
              </a:rPr>
              <a:t>G</a:t>
            </a:r>
            <a:r>
              <a:rPr lang="en-GB" dirty="0">
                <a:latin typeface="Times New Roman" panose="02020603050405020304" pitchFamily="18" charset="0"/>
                <a:cs typeface="Times New Roman" panose="02020603050405020304" pitchFamily="18" charset="0"/>
              </a:rPr>
              <a:t>et </a:t>
            </a:r>
            <a:r>
              <a:rPr lang="tr-TR" dirty="0">
                <a:latin typeface="Times New Roman" panose="02020603050405020304" pitchFamily="18" charset="0"/>
                <a:cs typeface="Times New Roman" panose="02020603050405020304" pitchFamily="18" charset="0"/>
              </a:rPr>
              <a:t>E</a:t>
            </a:r>
            <a:r>
              <a:rPr lang="en-GB" dirty="0" err="1">
                <a:latin typeface="Times New Roman" panose="02020603050405020304" pitchFamily="18" charset="0"/>
                <a:cs typeface="Times New Roman" panose="02020603050405020304" pitchFamily="18" charset="0"/>
              </a:rPr>
              <a:t>ncrypted</a:t>
            </a:r>
            <a:r>
              <a:rPr lang="en-GB"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a:t>
            </a:r>
            <a:r>
              <a:rPr lang="en-GB" dirty="0" err="1">
                <a:latin typeface="Times New Roman" panose="02020603050405020304" pitchFamily="18" charset="0"/>
                <a:cs typeface="Times New Roman" panose="02020603050405020304" pitchFamily="18" charset="0"/>
              </a:rPr>
              <a:t>nformation</a:t>
            </a:r>
            <a:endParaRPr lang="tr-TR" dirty="0">
              <a:latin typeface="Times New Roman" panose="02020603050405020304" pitchFamily="18" charset="0"/>
              <a:cs typeface="Times New Roman" panose="02020603050405020304" pitchFamily="18" charset="0"/>
            </a:endParaRPr>
          </a:p>
        </p:txBody>
      </p:sp>
      <p:sp>
        <p:nvSpPr>
          <p:cNvPr id="46" name="Metin kutusu 45">
            <a:extLst>
              <a:ext uri="{FF2B5EF4-FFF2-40B4-BE49-F238E27FC236}">
                <a16:creationId xmlns:a16="http://schemas.microsoft.com/office/drawing/2014/main" id="{C0A63A4D-EE07-C8B0-4E5A-B41D5ED142AC}"/>
              </a:ext>
            </a:extLst>
          </p:cNvPr>
          <p:cNvSpPr txBox="1"/>
          <p:nvPr/>
        </p:nvSpPr>
        <p:spPr>
          <a:xfrm>
            <a:off x="8603961" y="5943976"/>
            <a:ext cx="2736273" cy="646331"/>
          </a:xfrm>
          <a:prstGeom prst="rect">
            <a:avLst/>
          </a:prstGeom>
          <a:noFill/>
        </p:spPr>
        <p:txBody>
          <a:bodyPr wrap="square" rtlCol="0">
            <a:spAutoFit/>
          </a:bodyPr>
          <a:lstStyle/>
          <a:p>
            <a:pPr algn="ctr"/>
            <a:r>
              <a:rPr lang="tr-TR" dirty="0">
                <a:latin typeface="Times New Roman" panose="02020603050405020304" pitchFamily="18" charset="0"/>
                <a:cs typeface="Times New Roman" panose="02020603050405020304" pitchFamily="18" charset="0"/>
              </a:rPr>
              <a:t>S</a:t>
            </a:r>
            <a:r>
              <a:rPr lang="en-GB" dirty="0" err="1">
                <a:latin typeface="Times New Roman" panose="02020603050405020304" pitchFamily="18" charset="0"/>
                <a:cs typeface="Times New Roman" panose="02020603050405020304" pitchFamily="18" charset="0"/>
              </a:rPr>
              <a:t>erial</a:t>
            </a:r>
            <a:r>
              <a:rPr lang="en-GB"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ort </a:t>
            </a:r>
            <a:r>
              <a:rPr lang="tr-TR" dirty="0">
                <a:latin typeface="Times New Roman" panose="02020603050405020304" pitchFamily="18" charset="0"/>
                <a:cs typeface="Times New Roman" panose="02020603050405020304" pitchFamily="18" charset="0"/>
              </a:rPr>
              <a:t>S</a:t>
            </a:r>
            <a:r>
              <a:rPr lang="en-GB" dirty="0" err="1">
                <a:latin typeface="Times New Roman" panose="02020603050405020304" pitchFamily="18" charset="0"/>
                <a:cs typeface="Times New Roman" panose="02020603050405020304" pitchFamily="18" charset="0"/>
              </a:rPr>
              <a:t>creen</a:t>
            </a:r>
            <a:r>
              <a:rPr lang="en-GB" dirty="0">
                <a:latin typeface="Times New Roman" panose="02020603050405020304" pitchFamily="18" charset="0"/>
                <a:cs typeface="Times New Roman" panose="02020603050405020304" pitchFamily="18" charset="0"/>
              </a:rPr>
              <a:t> of</a:t>
            </a:r>
            <a:r>
              <a:rPr lang="tr-TR" dirty="0">
                <a:latin typeface="Times New Roman" panose="02020603050405020304" pitchFamily="18" charset="0"/>
                <a:cs typeface="Times New Roman" panose="02020603050405020304" pitchFamily="18" charset="0"/>
              </a:rPr>
              <a:t> My</a:t>
            </a:r>
            <a:r>
              <a:rPr lang="en-GB"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MSP</a:t>
            </a:r>
          </a:p>
        </p:txBody>
      </p:sp>
    </p:spTree>
    <p:extLst>
      <p:ext uri="{BB962C8B-B14F-4D97-AF65-F5344CB8AC3E}">
        <p14:creationId xmlns:p14="http://schemas.microsoft.com/office/powerpoint/2010/main" val="228533996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1094</Words>
  <Application>Microsoft Office PowerPoint</Application>
  <PresentationFormat>Geniş ekran</PresentationFormat>
  <Paragraphs>91</Paragraphs>
  <Slides>10</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Calibri</vt:lpstr>
      <vt:lpstr>Calibri Light</vt:lpstr>
      <vt:lpstr>Times New Roman</vt:lpstr>
      <vt:lpstr>Office Teması</vt:lpstr>
      <vt:lpstr>S-AES (Simplified Advanced Encryption Standard) </vt:lpstr>
      <vt:lpstr>S-AES (Simplified Advanced Encryption Standard) </vt:lpstr>
      <vt:lpstr>S-AES (Simplified Advanced Encryption Standard) </vt:lpstr>
      <vt:lpstr>SUBSTİTUTE NİBBLES</vt:lpstr>
      <vt:lpstr>S-AES (Simplified Advanced Encryption Standard) </vt:lpstr>
      <vt:lpstr>S-AES (Simplified Advanced Encryption Standard) </vt:lpstr>
      <vt:lpstr>S-AES (Simplified Advanced Encryption Standard) </vt:lpstr>
      <vt:lpstr>S-AES (Simplified Advanced Encryption Standard) </vt:lpstr>
      <vt:lpstr>S-AES (Simplified Advanced Encryption Standard)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S-AES (Simplified Advanced Encryption Standard) </dc:title>
  <dc:creator>KEMAL ALPTURK ERESEN</dc:creator>
  <cp:lastModifiedBy>KEMAL ALPTURK ERESEN</cp:lastModifiedBy>
  <cp:revision>13</cp:revision>
  <dcterms:created xsi:type="dcterms:W3CDTF">2023-01-14T16:26:50Z</dcterms:created>
  <dcterms:modified xsi:type="dcterms:W3CDTF">2023-03-20T18:44:16Z</dcterms:modified>
</cp:coreProperties>
</file>