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6" r:id="rId9"/>
    <p:sldId id="265" r:id="rId10"/>
    <p:sldId id="262" r:id="rId11"/>
    <p:sldId id="267" r:id="rId12"/>
    <p:sldId id="263"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F4EB-38DB-EF4F-0E22-1E4DD6745C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24E220-9260-9D3B-53F7-DCBB2F151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C4219-D9CE-9497-1A93-956DF6237FE5}"/>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5" name="Footer Placeholder 4">
            <a:extLst>
              <a:ext uri="{FF2B5EF4-FFF2-40B4-BE49-F238E27FC236}">
                <a16:creationId xmlns:a16="http://schemas.microsoft.com/office/drawing/2014/main" id="{D956F6A1-4F3E-6DD4-0124-D2DE4A92A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B07F6-E698-7483-5E60-8309C2F2B26E}"/>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29204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68F9-AD05-5A95-6F00-5F60614A3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0E089B-6303-067D-1C7F-B7CC427E9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C9B81-F46F-1D30-6523-FDDB77F539B8}"/>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5" name="Footer Placeholder 4">
            <a:extLst>
              <a:ext uri="{FF2B5EF4-FFF2-40B4-BE49-F238E27FC236}">
                <a16:creationId xmlns:a16="http://schemas.microsoft.com/office/drawing/2014/main" id="{1EA5AA44-EE36-F027-88A1-A78D3CF9D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B390E-7015-A205-B232-BD8738D04AA4}"/>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88779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2C991-5C16-F997-5727-BC3F5916B8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89212C-ABE0-E285-3EE9-357B8A91E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6A228-6347-4009-F91E-FB42A791721D}"/>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5" name="Footer Placeholder 4">
            <a:extLst>
              <a:ext uri="{FF2B5EF4-FFF2-40B4-BE49-F238E27FC236}">
                <a16:creationId xmlns:a16="http://schemas.microsoft.com/office/drawing/2014/main" id="{CC86C994-E89F-D23E-C754-152FEE22E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8BF67-9DFE-9EE4-8C9D-965919670E0F}"/>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78064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0DB0-7F3F-9AD1-E431-DA6335F93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5A988-C34D-8897-DB87-68F5EA2B5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1B982-35A4-A975-A52F-0D67C5BDFADB}"/>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5" name="Footer Placeholder 4">
            <a:extLst>
              <a:ext uri="{FF2B5EF4-FFF2-40B4-BE49-F238E27FC236}">
                <a16:creationId xmlns:a16="http://schemas.microsoft.com/office/drawing/2014/main" id="{CCE61DA6-9E0D-22E6-63E0-122C9EDE8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33ECB-3B08-2076-6E3F-8E4BE1E1487A}"/>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80304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D2F7-BAFC-35FF-B53F-B0F61E95B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2D9275-EFFB-743B-5626-1885E9558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C43F7-03FF-459B-2A3A-FFAB8783B7A5}"/>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5" name="Footer Placeholder 4">
            <a:extLst>
              <a:ext uri="{FF2B5EF4-FFF2-40B4-BE49-F238E27FC236}">
                <a16:creationId xmlns:a16="http://schemas.microsoft.com/office/drawing/2014/main" id="{9B4F280D-50E2-7A8D-AE6E-4A68CE17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637DF-6034-87CD-7052-8D3C3249DB5A}"/>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35581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CFC-80A4-25D2-F6A4-9177DDD41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9229C-2AD2-0AC9-52F4-7E8690CEC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E895E3-E3FE-B371-B747-C6869D967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28EB0A-951F-C07E-8BA2-B294B717EEA5}"/>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6" name="Footer Placeholder 5">
            <a:extLst>
              <a:ext uri="{FF2B5EF4-FFF2-40B4-BE49-F238E27FC236}">
                <a16:creationId xmlns:a16="http://schemas.microsoft.com/office/drawing/2014/main" id="{DDB15FBA-DF38-1330-452C-E06B44892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05FCB-3EC0-59A6-7A59-C3C644D49692}"/>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369308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8482-2B55-D121-8D2E-DC70B88AE2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BAD89-2AB4-6C18-1322-F6BA521F9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B6519-49B6-B780-0A01-43A03E60C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A3A06-C6B3-8F37-2815-918A27DF5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9D87E6-AB07-EB90-024F-D73C1E964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90A42-3603-ADD1-FA34-3018EE1A1F11}"/>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8" name="Footer Placeholder 7">
            <a:extLst>
              <a:ext uri="{FF2B5EF4-FFF2-40B4-BE49-F238E27FC236}">
                <a16:creationId xmlns:a16="http://schemas.microsoft.com/office/drawing/2014/main" id="{7724C5CE-0A44-BDF2-6ECF-51097F05F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9F7C3D-4C81-4949-BB64-69878268210C}"/>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65698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233E-7370-49A4-10E1-AD64E728F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A8E0C1-5310-1E24-76C1-8F88144855B7}"/>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4" name="Footer Placeholder 3">
            <a:extLst>
              <a:ext uri="{FF2B5EF4-FFF2-40B4-BE49-F238E27FC236}">
                <a16:creationId xmlns:a16="http://schemas.microsoft.com/office/drawing/2014/main" id="{516FF783-CCCB-6094-A522-F717CAE901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3D1C15-A91D-FD53-6FA4-5FA0652F686B}"/>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40957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4F7C7-DD3B-100C-B29F-0259455A1F1A}"/>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3" name="Footer Placeholder 2">
            <a:extLst>
              <a:ext uri="{FF2B5EF4-FFF2-40B4-BE49-F238E27FC236}">
                <a16:creationId xmlns:a16="http://schemas.microsoft.com/office/drawing/2014/main" id="{011D2EDF-A2D1-6935-3EAA-FDE10361C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E596D-AE90-327E-F5FF-B1A90DC2BB22}"/>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99915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8B80-D877-2927-0EEB-DA6A07F8C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4314B5-1731-D5DC-7F8C-C1EBDCF0A1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ECAA0F-33C7-FD57-EF15-4CFC66A63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C2A22-2D9D-4085-3A2A-670E506E77CA}"/>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6" name="Footer Placeholder 5">
            <a:extLst>
              <a:ext uri="{FF2B5EF4-FFF2-40B4-BE49-F238E27FC236}">
                <a16:creationId xmlns:a16="http://schemas.microsoft.com/office/drawing/2014/main" id="{E69F69DB-F934-C575-149C-4E5CA297D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78AC-911E-2B45-314C-8F29AB867D21}"/>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93996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D17E-0826-3340-6B0E-680F29701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DFF095-46A8-F0FA-DCFC-534569BF2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35C52E-4656-9060-7E70-5AC175D21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FE502-8F8B-484A-10C1-1219270903DF}"/>
              </a:ext>
            </a:extLst>
          </p:cNvPr>
          <p:cNvSpPr>
            <a:spLocks noGrp="1"/>
          </p:cNvSpPr>
          <p:nvPr>
            <p:ph type="dt" sz="half" idx="10"/>
          </p:nvPr>
        </p:nvSpPr>
        <p:spPr/>
        <p:txBody>
          <a:bodyPr/>
          <a:lstStyle/>
          <a:p>
            <a:fld id="{27A3BCDD-EC13-40BE-821C-16B3334CD53D}" type="datetimeFigureOut">
              <a:rPr lang="en-US" smtClean="0"/>
              <a:t>4/28/2023</a:t>
            </a:fld>
            <a:endParaRPr lang="en-US"/>
          </a:p>
        </p:txBody>
      </p:sp>
      <p:sp>
        <p:nvSpPr>
          <p:cNvPr id="6" name="Footer Placeholder 5">
            <a:extLst>
              <a:ext uri="{FF2B5EF4-FFF2-40B4-BE49-F238E27FC236}">
                <a16:creationId xmlns:a16="http://schemas.microsoft.com/office/drawing/2014/main" id="{B191EC31-CFA4-4883-4700-369575DA9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6832C-AA77-15FA-B188-57B1F5281929}"/>
              </a:ext>
            </a:extLst>
          </p:cNvPr>
          <p:cNvSpPr>
            <a:spLocks noGrp="1"/>
          </p:cNvSpPr>
          <p:nvPr>
            <p:ph type="sldNum" sz="quarter" idx="12"/>
          </p:nvPr>
        </p:nvSpPr>
        <p:spPr/>
        <p:txBody>
          <a:bodyPr/>
          <a:lstStyle/>
          <a:p>
            <a:fld id="{3EDBA1D9-DC75-4260-993E-1B513A7140D1}" type="slidenum">
              <a:rPr lang="en-US" smtClean="0"/>
              <a:t>‹#›</a:t>
            </a:fld>
            <a:endParaRPr lang="en-US"/>
          </a:p>
        </p:txBody>
      </p:sp>
    </p:spTree>
    <p:extLst>
      <p:ext uri="{BB962C8B-B14F-4D97-AF65-F5344CB8AC3E}">
        <p14:creationId xmlns:p14="http://schemas.microsoft.com/office/powerpoint/2010/main" val="204263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5CE0A-8359-2872-B69F-AD880289C2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E94ACA-7870-BA1B-8846-B6A6B424F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E1989-624B-9096-BEFD-AFA718984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3BCDD-EC13-40BE-821C-16B3334CD53D}" type="datetimeFigureOut">
              <a:rPr lang="en-US" smtClean="0"/>
              <a:t>4/28/2023</a:t>
            </a:fld>
            <a:endParaRPr lang="en-US"/>
          </a:p>
        </p:txBody>
      </p:sp>
      <p:sp>
        <p:nvSpPr>
          <p:cNvPr id="5" name="Footer Placeholder 4">
            <a:extLst>
              <a:ext uri="{FF2B5EF4-FFF2-40B4-BE49-F238E27FC236}">
                <a16:creationId xmlns:a16="http://schemas.microsoft.com/office/drawing/2014/main" id="{25728677-DD8F-1C35-6BC5-697145EF5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8FEFAC-FB6E-3AAD-4B81-51920D4BE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BA1D9-DC75-4260-993E-1B513A7140D1}" type="slidenum">
              <a:rPr lang="en-US" smtClean="0"/>
              <a:t>‹#›</a:t>
            </a:fld>
            <a:endParaRPr lang="en-US"/>
          </a:p>
        </p:txBody>
      </p:sp>
    </p:spTree>
    <p:extLst>
      <p:ext uri="{BB962C8B-B14F-4D97-AF65-F5344CB8AC3E}">
        <p14:creationId xmlns:p14="http://schemas.microsoft.com/office/powerpoint/2010/main" val="2312137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39D9-AF8D-077B-A0CB-5FB989AEA49A}"/>
              </a:ext>
            </a:extLst>
          </p:cNvPr>
          <p:cNvSpPr>
            <a:spLocks noGrp="1"/>
          </p:cNvSpPr>
          <p:nvPr>
            <p:ph type="ctrTitle"/>
          </p:nvPr>
        </p:nvSpPr>
        <p:spPr/>
        <p:txBody>
          <a:bodyPr/>
          <a:lstStyle/>
          <a:p>
            <a:r>
              <a:rPr lang="en-US" dirty="0"/>
              <a:t>Kubernetes</a:t>
            </a:r>
          </a:p>
        </p:txBody>
      </p:sp>
      <p:sp>
        <p:nvSpPr>
          <p:cNvPr id="3" name="Subtitle 2">
            <a:extLst>
              <a:ext uri="{FF2B5EF4-FFF2-40B4-BE49-F238E27FC236}">
                <a16:creationId xmlns:a16="http://schemas.microsoft.com/office/drawing/2014/main" id="{A50057EF-053F-9D93-C7A2-815E9AD5D3DC}"/>
              </a:ext>
            </a:extLst>
          </p:cNvPr>
          <p:cNvSpPr>
            <a:spLocks noGrp="1"/>
          </p:cNvSpPr>
          <p:nvPr>
            <p:ph type="subTitle" idx="1"/>
          </p:nvPr>
        </p:nvSpPr>
        <p:spPr/>
        <p:txBody>
          <a:bodyPr/>
          <a:lstStyle/>
          <a:p>
            <a:r>
              <a:rPr lang="en-US" dirty="0" err="1"/>
              <a:t>Kubectl</a:t>
            </a:r>
            <a:r>
              <a:rPr lang="en-US" dirty="0"/>
              <a:t> version</a:t>
            </a:r>
          </a:p>
        </p:txBody>
      </p:sp>
    </p:spTree>
    <p:extLst>
      <p:ext uri="{BB962C8B-B14F-4D97-AF65-F5344CB8AC3E}">
        <p14:creationId xmlns:p14="http://schemas.microsoft.com/office/powerpoint/2010/main" val="257103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1053545" y="616916"/>
            <a:ext cx="10084904" cy="960092"/>
          </a:xfrm>
        </p:spPr>
        <p:style>
          <a:lnRef idx="3">
            <a:schemeClr val="lt1"/>
          </a:lnRef>
          <a:fillRef idx="1">
            <a:schemeClr val="accent4"/>
          </a:fillRef>
          <a:effectRef idx="1">
            <a:schemeClr val="accent4"/>
          </a:effectRef>
          <a:fontRef idx="minor">
            <a:schemeClr val="lt1"/>
          </a:fontRef>
        </p:style>
        <p:txBody>
          <a:bodyPr>
            <a:normAutofit/>
          </a:bodyPr>
          <a:lstStyle/>
          <a:p>
            <a:pPr algn="ctr"/>
            <a:r>
              <a:rPr lang="en-US" sz="4000" b="1" dirty="0"/>
              <a:t>Updating the Image used by a Deployment</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2002735" y="1948892"/>
            <a:ext cx="8186529" cy="542513"/>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lgn="ctr">
              <a:buNone/>
            </a:pPr>
            <a:r>
              <a:rPr lang="en-US" sz="2000" dirty="0"/>
              <a:t>The Deployment must be using the ‘latest’ tag in the pod spec section</a:t>
            </a:r>
          </a:p>
        </p:txBody>
      </p:sp>
      <p:sp>
        <p:nvSpPr>
          <p:cNvPr id="4" name="Content Placeholder 2">
            <a:extLst>
              <a:ext uri="{FF2B5EF4-FFF2-40B4-BE49-F238E27FC236}">
                <a16:creationId xmlns:a16="http://schemas.microsoft.com/office/drawing/2014/main" id="{6D1E76CB-420D-C7E5-703D-64F10AD4D56B}"/>
              </a:ext>
            </a:extLst>
          </p:cNvPr>
          <p:cNvSpPr txBox="1">
            <a:spLocks/>
          </p:cNvSpPr>
          <p:nvPr/>
        </p:nvSpPr>
        <p:spPr>
          <a:xfrm>
            <a:off x="2002734" y="2638006"/>
            <a:ext cx="8186529" cy="542513"/>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Make an Update to Your Code</a:t>
            </a:r>
          </a:p>
        </p:txBody>
      </p:sp>
      <p:sp>
        <p:nvSpPr>
          <p:cNvPr id="5" name="Content Placeholder 2">
            <a:extLst>
              <a:ext uri="{FF2B5EF4-FFF2-40B4-BE49-F238E27FC236}">
                <a16:creationId xmlns:a16="http://schemas.microsoft.com/office/drawing/2014/main" id="{70E2F010-D9ED-E94D-7A70-6295D57DCADF}"/>
              </a:ext>
            </a:extLst>
          </p:cNvPr>
          <p:cNvSpPr txBox="1">
            <a:spLocks/>
          </p:cNvSpPr>
          <p:nvPr/>
        </p:nvSpPr>
        <p:spPr>
          <a:xfrm>
            <a:off x="2002734" y="3327120"/>
            <a:ext cx="8186529" cy="542513"/>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Build the Image</a:t>
            </a:r>
          </a:p>
        </p:txBody>
      </p:sp>
      <p:sp>
        <p:nvSpPr>
          <p:cNvPr id="6" name="Content Placeholder 2">
            <a:extLst>
              <a:ext uri="{FF2B5EF4-FFF2-40B4-BE49-F238E27FC236}">
                <a16:creationId xmlns:a16="http://schemas.microsoft.com/office/drawing/2014/main" id="{2A5EE1FF-A570-8A6A-AFDC-5F823AC7A774}"/>
              </a:ext>
            </a:extLst>
          </p:cNvPr>
          <p:cNvSpPr txBox="1">
            <a:spLocks/>
          </p:cNvSpPr>
          <p:nvPr/>
        </p:nvSpPr>
        <p:spPr>
          <a:xfrm>
            <a:off x="2002734" y="4006903"/>
            <a:ext cx="8186529" cy="1012966"/>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Push the Image to the docker Hub</a:t>
            </a:r>
          </a:p>
          <a:p>
            <a:pPr marL="0" indent="0" algn="ctr">
              <a:buFont typeface="Arial" panose="020B0604020202020204" pitchFamily="34" charset="0"/>
              <a:buNone/>
            </a:pPr>
            <a:r>
              <a:rPr lang="en-US" sz="2000" dirty="0"/>
              <a:t> docker push alqamashuja101/posts</a:t>
            </a:r>
          </a:p>
        </p:txBody>
      </p:sp>
      <p:sp>
        <p:nvSpPr>
          <p:cNvPr id="7" name="Content Placeholder 2">
            <a:extLst>
              <a:ext uri="{FF2B5EF4-FFF2-40B4-BE49-F238E27FC236}">
                <a16:creationId xmlns:a16="http://schemas.microsoft.com/office/drawing/2014/main" id="{982F95E3-72DD-F56D-D2E1-B07E07D6E8F3}"/>
              </a:ext>
            </a:extLst>
          </p:cNvPr>
          <p:cNvSpPr txBox="1">
            <a:spLocks/>
          </p:cNvSpPr>
          <p:nvPr/>
        </p:nvSpPr>
        <p:spPr>
          <a:xfrm>
            <a:off x="2002733" y="5143890"/>
            <a:ext cx="8186529" cy="1112352"/>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Run the Command</a:t>
            </a:r>
          </a:p>
          <a:p>
            <a:pPr marL="0" indent="0" algn="ctr">
              <a:buFont typeface="Arial" panose="020B0604020202020204" pitchFamily="34" charset="0"/>
              <a:buNone/>
            </a:pPr>
            <a:r>
              <a:rPr lang="en-US" sz="2400" b="1" dirty="0" err="1">
                <a:solidFill>
                  <a:schemeClr val="tx1"/>
                </a:solidFill>
              </a:rPr>
              <a:t>Kubectl</a:t>
            </a:r>
            <a:r>
              <a:rPr lang="en-US" sz="2400" b="1" dirty="0">
                <a:solidFill>
                  <a:schemeClr val="tx1"/>
                </a:solidFill>
              </a:rPr>
              <a:t> rollout restart deployment [</a:t>
            </a:r>
            <a:r>
              <a:rPr lang="en-US" sz="2400" b="1" dirty="0" err="1">
                <a:solidFill>
                  <a:schemeClr val="tx1"/>
                </a:solidFill>
              </a:rPr>
              <a:t>depl_name</a:t>
            </a:r>
            <a:r>
              <a:rPr lang="en-US" sz="2400" b="1" dirty="0">
                <a:solidFill>
                  <a:schemeClr val="tx1"/>
                </a:solidFill>
              </a:rPr>
              <a:t>]</a:t>
            </a:r>
          </a:p>
        </p:txBody>
      </p:sp>
    </p:spTree>
    <p:extLst>
      <p:ext uri="{BB962C8B-B14F-4D97-AF65-F5344CB8AC3E}">
        <p14:creationId xmlns:p14="http://schemas.microsoft.com/office/powerpoint/2010/main" val="247373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30183"/>
            <a:ext cx="4766930" cy="689633"/>
          </a:xfrm>
        </p:spPr>
        <p:txBody>
          <a:bodyPr>
            <a:normAutofit/>
          </a:bodyPr>
          <a:lstStyle/>
          <a:p>
            <a:pPr marL="0" indent="0" algn="ctr">
              <a:buFont typeface="Arial" panose="020B0604020202020204" pitchFamily="34" charset="0"/>
              <a:buNone/>
            </a:pPr>
            <a:r>
              <a:rPr lang="en-US" sz="3600" dirty="0">
                <a:solidFill>
                  <a:schemeClr val="tx1"/>
                </a:solidFill>
              </a:rPr>
              <a:t>Networking with Service</a:t>
            </a:r>
          </a:p>
        </p:txBody>
      </p:sp>
      <p:sp>
        <p:nvSpPr>
          <p:cNvPr id="25" name="TextBox 24">
            <a:extLst>
              <a:ext uri="{FF2B5EF4-FFF2-40B4-BE49-F238E27FC236}">
                <a16:creationId xmlns:a16="http://schemas.microsoft.com/office/drawing/2014/main" id="{88A9A201-27D0-0779-0E62-6769484E5D33}"/>
              </a:ext>
            </a:extLst>
          </p:cNvPr>
          <p:cNvSpPr txBox="1"/>
          <p:nvPr/>
        </p:nvSpPr>
        <p:spPr>
          <a:xfrm>
            <a:off x="3918670" y="815400"/>
            <a:ext cx="4354654" cy="646331"/>
          </a:xfrm>
          <a:prstGeom prst="rect">
            <a:avLst/>
          </a:prstGeom>
          <a:noFill/>
        </p:spPr>
        <p:txBody>
          <a:bodyPr wrap="none" rtlCol="0">
            <a:spAutoFit/>
          </a:bodyPr>
          <a:lstStyle/>
          <a:p>
            <a:r>
              <a:rPr lang="en-US" dirty="0"/>
              <a:t>Services Provide Networking between Pods..</a:t>
            </a:r>
          </a:p>
          <a:p>
            <a:r>
              <a:rPr lang="en-US" dirty="0"/>
              <a:t>And from the outside world to a pod.</a:t>
            </a:r>
          </a:p>
        </p:txBody>
      </p:sp>
      <p:grpSp>
        <p:nvGrpSpPr>
          <p:cNvPr id="26" name="Group 25">
            <a:extLst>
              <a:ext uri="{FF2B5EF4-FFF2-40B4-BE49-F238E27FC236}">
                <a16:creationId xmlns:a16="http://schemas.microsoft.com/office/drawing/2014/main" id="{A6FF1854-8086-2655-D229-2716D7C35A2F}"/>
              </a:ext>
            </a:extLst>
          </p:cNvPr>
          <p:cNvGrpSpPr/>
          <p:nvPr/>
        </p:nvGrpSpPr>
        <p:grpSpPr>
          <a:xfrm>
            <a:off x="1231638" y="1940763"/>
            <a:ext cx="2817845" cy="3265714"/>
            <a:chOff x="1306286" y="2323323"/>
            <a:chExt cx="2817845" cy="3265714"/>
          </a:xfrm>
        </p:grpSpPr>
        <p:sp>
          <p:nvSpPr>
            <p:cNvPr id="9" name="Rectangle 8">
              <a:extLst>
                <a:ext uri="{FF2B5EF4-FFF2-40B4-BE49-F238E27FC236}">
                  <a16:creationId xmlns:a16="http://schemas.microsoft.com/office/drawing/2014/main" id="{360905D6-3C1A-F1DD-3852-C188F1D35219}"/>
                </a:ext>
              </a:extLst>
            </p:cNvPr>
            <p:cNvSpPr/>
            <p:nvPr/>
          </p:nvSpPr>
          <p:spPr>
            <a:xfrm>
              <a:off x="1306286" y="2323323"/>
              <a:ext cx="2817845" cy="326571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8D4A744-E462-D7E7-071C-6722E90AF239}"/>
                </a:ext>
              </a:extLst>
            </p:cNvPr>
            <p:cNvGrpSpPr/>
            <p:nvPr/>
          </p:nvGrpSpPr>
          <p:grpSpPr>
            <a:xfrm>
              <a:off x="1588050" y="2992953"/>
              <a:ext cx="2274634" cy="1855432"/>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10" name="TextBox 9">
              <a:extLst>
                <a:ext uri="{FF2B5EF4-FFF2-40B4-BE49-F238E27FC236}">
                  <a16:creationId xmlns:a16="http://schemas.microsoft.com/office/drawing/2014/main" id="{56C3FD98-E839-6CD8-A66E-79F836D118F9}"/>
                </a:ext>
              </a:extLst>
            </p:cNvPr>
            <p:cNvSpPr txBox="1"/>
            <p:nvPr/>
          </p:nvSpPr>
          <p:spPr>
            <a:xfrm>
              <a:off x="2163614" y="2356105"/>
              <a:ext cx="1103187" cy="584775"/>
            </a:xfrm>
            <a:prstGeom prst="rect">
              <a:avLst/>
            </a:prstGeom>
            <a:noFill/>
          </p:spPr>
          <p:txBody>
            <a:bodyPr wrap="none" rtlCol="0">
              <a:spAutoFit/>
            </a:bodyPr>
            <a:lstStyle/>
            <a:p>
              <a:r>
                <a:rPr lang="en-US" sz="3200" b="1" dirty="0">
                  <a:solidFill>
                    <a:schemeClr val="bg1"/>
                  </a:solidFill>
                </a:rPr>
                <a:t>Node</a:t>
              </a:r>
            </a:p>
          </p:txBody>
        </p:sp>
      </p:grpSp>
      <p:grpSp>
        <p:nvGrpSpPr>
          <p:cNvPr id="27" name="Group 26">
            <a:extLst>
              <a:ext uri="{FF2B5EF4-FFF2-40B4-BE49-F238E27FC236}">
                <a16:creationId xmlns:a16="http://schemas.microsoft.com/office/drawing/2014/main" id="{7CD53C34-E8B8-3FF9-2D90-144F272F3F2D}"/>
              </a:ext>
            </a:extLst>
          </p:cNvPr>
          <p:cNvGrpSpPr/>
          <p:nvPr/>
        </p:nvGrpSpPr>
        <p:grpSpPr>
          <a:xfrm>
            <a:off x="4612426" y="1940763"/>
            <a:ext cx="2817845" cy="3265714"/>
            <a:chOff x="1306286" y="2323323"/>
            <a:chExt cx="2817845" cy="3265714"/>
          </a:xfrm>
        </p:grpSpPr>
        <p:sp>
          <p:nvSpPr>
            <p:cNvPr id="28" name="Rectangle 27">
              <a:extLst>
                <a:ext uri="{FF2B5EF4-FFF2-40B4-BE49-F238E27FC236}">
                  <a16:creationId xmlns:a16="http://schemas.microsoft.com/office/drawing/2014/main" id="{CF727D10-1FAB-F955-F6AE-690924D03B81}"/>
                </a:ext>
              </a:extLst>
            </p:cNvPr>
            <p:cNvSpPr/>
            <p:nvPr/>
          </p:nvSpPr>
          <p:spPr>
            <a:xfrm>
              <a:off x="1306286" y="2323323"/>
              <a:ext cx="2817845" cy="326571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72F19407-9A18-F203-6851-A6CE951EFADD}"/>
                </a:ext>
              </a:extLst>
            </p:cNvPr>
            <p:cNvGrpSpPr/>
            <p:nvPr/>
          </p:nvGrpSpPr>
          <p:grpSpPr>
            <a:xfrm>
              <a:off x="1588050" y="2992953"/>
              <a:ext cx="2274634" cy="1855432"/>
              <a:chOff x="1568388" y="2743199"/>
              <a:chExt cx="2068496" cy="1855432"/>
            </a:xfrm>
          </p:grpSpPr>
          <p:sp>
            <p:nvSpPr>
              <p:cNvPr id="31" name="Rectangle 30">
                <a:extLst>
                  <a:ext uri="{FF2B5EF4-FFF2-40B4-BE49-F238E27FC236}">
                    <a16:creationId xmlns:a16="http://schemas.microsoft.com/office/drawing/2014/main" id="{FA9ACE07-E139-D3A4-39E2-2A4C8E41870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2B49C79-3B73-30B3-EA95-EBD38728B624}"/>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33" name="Rectangle 32">
                <a:extLst>
                  <a:ext uri="{FF2B5EF4-FFF2-40B4-BE49-F238E27FC236}">
                    <a16:creationId xmlns:a16="http://schemas.microsoft.com/office/drawing/2014/main" id="{1A331C13-E53E-DA4A-D8FD-E7E082BDE0AE}"/>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30" name="TextBox 29">
              <a:extLst>
                <a:ext uri="{FF2B5EF4-FFF2-40B4-BE49-F238E27FC236}">
                  <a16:creationId xmlns:a16="http://schemas.microsoft.com/office/drawing/2014/main" id="{4BE536B9-C675-6F14-CBC3-64966B5D7FBE}"/>
                </a:ext>
              </a:extLst>
            </p:cNvPr>
            <p:cNvSpPr txBox="1"/>
            <p:nvPr/>
          </p:nvSpPr>
          <p:spPr>
            <a:xfrm>
              <a:off x="2163614" y="2356105"/>
              <a:ext cx="1103187" cy="584775"/>
            </a:xfrm>
            <a:prstGeom prst="rect">
              <a:avLst/>
            </a:prstGeom>
            <a:noFill/>
          </p:spPr>
          <p:txBody>
            <a:bodyPr wrap="none" rtlCol="0">
              <a:spAutoFit/>
            </a:bodyPr>
            <a:lstStyle/>
            <a:p>
              <a:r>
                <a:rPr lang="en-US" sz="3200" b="1" dirty="0">
                  <a:solidFill>
                    <a:schemeClr val="bg1"/>
                  </a:solidFill>
                </a:rPr>
                <a:t>Node</a:t>
              </a:r>
            </a:p>
          </p:txBody>
        </p:sp>
      </p:grpSp>
      <p:grpSp>
        <p:nvGrpSpPr>
          <p:cNvPr id="34" name="Group 33">
            <a:extLst>
              <a:ext uri="{FF2B5EF4-FFF2-40B4-BE49-F238E27FC236}">
                <a16:creationId xmlns:a16="http://schemas.microsoft.com/office/drawing/2014/main" id="{EE327C8E-334F-4518-E669-BB9B2D3076BC}"/>
              </a:ext>
            </a:extLst>
          </p:cNvPr>
          <p:cNvGrpSpPr/>
          <p:nvPr/>
        </p:nvGrpSpPr>
        <p:grpSpPr>
          <a:xfrm>
            <a:off x="8198676" y="1940763"/>
            <a:ext cx="2817845" cy="3265714"/>
            <a:chOff x="1306286" y="2323323"/>
            <a:chExt cx="2817845" cy="3265714"/>
          </a:xfrm>
        </p:grpSpPr>
        <p:sp>
          <p:nvSpPr>
            <p:cNvPr id="35" name="Rectangle 34">
              <a:extLst>
                <a:ext uri="{FF2B5EF4-FFF2-40B4-BE49-F238E27FC236}">
                  <a16:creationId xmlns:a16="http://schemas.microsoft.com/office/drawing/2014/main" id="{DA723F56-F84A-E3F2-31A2-9A04C2BAD85A}"/>
                </a:ext>
              </a:extLst>
            </p:cNvPr>
            <p:cNvSpPr/>
            <p:nvPr/>
          </p:nvSpPr>
          <p:spPr>
            <a:xfrm>
              <a:off x="1306286" y="2323323"/>
              <a:ext cx="2817845" cy="326571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714F75B-4129-0CDA-59E4-B24F2CEBF324}"/>
                </a:ext>
              </a:extLst>
            </p:cNvPr>
            <p:cNvGrpSpPr/>
            <p:nvPr/>
          </p:nvGrpSpPr>
          <p:grpSpPr>
            <a:xfrm>
              <a:off x="1588050" y="2992953"/>
              <a:ext cx="2274634" cy="1855432"/>
              <a:chOff x="1568388" y="2743199"/>
              <a:chExt cx="2068496" cy="1855432"/>
            </a:xfrm>
          </p:grpSpPr>
          <p:sp>
            <p:nvSpPr>
              <p:cNvPr id="38" name="Rectangle 37">
                <a:extLst>
                  <a:ext uri="{FF2B5EF4-FFF2-40B4-BE49-F238E27FC236}">
                    <a16:creationId xmlns:a16="http://schemas.microsoft.com/office/drawing/2014/main" id="{F33D8832-C124-A970-0D44-AAC5ED917350}"/>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8DCB70C-452A-E17C-65A0-BAA2B2D4516A}"/>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40" name="Rectangle 39">
                <a:extLst>
                  <a:ext uri="{FF2B5EF4-FFF2-40B4-BE49-F238E27FC236}">
                    <a16:creationId xmlns:a16="http://schemas.microsoft.com/office/drawing/2014/main" id="{557047D3-B536-C4B5-B9FA-A6BE23B29266}"/>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37" name="TextBox 36">
              <a:extLst>
                <a:ext uri="{FF2B5EF4-FFF2-40B4-BE49-F238E27FC236}">
                  <a16:creationId xmlns:a16="http://schemas.microsoft.com/office/drawing/2014/main" id="{7B3ACE22-74DE-41FE-EDE5-944F4632B905}"/>
                </a:ext>
              </a:extLst>
            </p:cNvPr>
            <p:cNvSpPr txBox="1"/>
            <p:nvPr/>
          </p:nvSpPr>
          <p:spPr>
            <a:xfrm>
              <a:off x="2163614" y="2356105"/>
              <a:ext cx="1103187" cy="584775"/>
            </a:xfrm>
            <a:prstGeom prst="rect">
              <a:avLst/>
            </a:prstGeom>
            <a:noFill/>
          </p:spPr>
          <p:txBody>
            <a:bodyPr wrap="none" rtlCol="0">
              <a:spAutoFit/>
            </a:bodyPr>
            <a:lstStyle/>
            <a:p>
              <a:r>
                <a:rPr lang="en-US" sz="3200" b="1" dirty="0">
                  <a:solidFill>
                    <a:schemeClr val="bg1"/>
                  </a:solidFill>
                </a:rPr>
                <a:t>Node</a:t>
              </a:r>
            </a:p>
          </p:txBody>
        </p:sp>
      </p:grpSp>
      <p:sp>
        <p:nvSpPr>
          <p:cNvPr id="41" name="Rectangle 40">
            <a:extLst>
              <a:ext uri="{FF2B5EF4-FFF2-40B4-BE49-F238E27FC236}">
                <a16:creationId xmlns:a16="http://schemas.microsoft.com/office/drawing/2014/main" id="{422F07F1-25B6-7A11-2EFE-E17980336B08}"/>
              </a:ext>
            </a:extLst>
          </p:cNvPr>
          <p:cNvSpPr/>
          <p:nvPr/>
        </p:nvSpPr>
        <p:spPr>
          <a:xfrm>
            <a:off x="1513402" y="4954553"/>
            <a:ext cx="9241668" cy="63989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dirty="0"/>
              <a:t>Services</a:t>
            </a:r>
          </a:p>
        </p:txBody>
      </p:sp>
      <p:cxnSp>
        <p:nvCxnSpPr>
          <p:cNvPr id="43" name="Straight Arrow Connector 42">
            <a:extLst>
              <a:ext uri="{FF2B5EF4-FFF2-40B4-BE49-F238E27FC236}">
                <a16:creationId xmlns:a16="http://schemas.microsoft.com/office/drawing/2014/main" id="{50E615B7-CE68-DA3E-47D5-128D29EE7467}"/>
              </a:ext>
            </a:extLst>
          </p:cNvPr>
          <p:cNvCxnSpPr/>
          <p:nvPr/>
        </p:nvCxnSpPr>
        <p:spPr>
          <a:xfrm flipV="1">
            <a:off x="2631233" y="4465825"/>
            <a:ext cx="0" cy="48872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D7CA8C94-78CC-E0DF-9916-648A98868B84}"/>
              </a:ext>
            </a:extLst>
          </p:cNvPr>
          <p:cNvCxnSpPr/>
          <p:nvPr/>
        </p:nvCxnSpPr>
        <p:spPr>
          <a:xfrm flipV="1">
            <a:off x="6027576" y="4465825"/>
            <a:ext cx="0" cy="48872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968EF22C-3F85-CEF0-B4C2-1F0DB0D04CA5}"/>
              </a:ext>
            </a:extLst>
          </p:cNvPr>
          <p:cNvCxnSpPr/>
          <p:nvPr/>
        </p:nvCxnSpPr>
        <p:spPr>
          <a:xfrm flipV="1">
            <a:off x="9629192" y="4465825"/>
            <a:ext cx="0" cy="48872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4521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1053545" y="1230583"/>
            <a:ext cx="10084904" cy="960092"/>
          </a:xfrm>
        </p:spPr>
        <p:style>
          <a:lnRef idx="3">
            <a:schemeClr val="lt1"/>
          </a:lnRef>
          <a:fillRef idx="1">
            <a:schemeClr val="accent4"/>
          </a:fillRef>
          <a:effectRef idx="1">
            <a:schemeClr val="accent4"/>
          </a:effectRef>
          <a:fontRef idx="minor">
            <a:schemeClr val="lt1"/>
          </a:fontRef>
        </p:style>
        <p:txBody>
          <a:bodyPr>
            <a:normAutofit/>
          </a:bodyPr>
          <a:lstStyle/>
          <a:p>
            <a:pPr algn="ctr"/>
            <a:r>
              <a:rPr lang="en-US" sz="4000" b="1" dirty="0"/>
              <a:t>Types Of Service</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3314700" y="2461140"/>
            <a:ext cx="8186529" cy="941917"/>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lgn="ctr">
              <a:buNone/>
            </a:pPr>
            <a:r>
              <a:rPr lang="en-US" sz="2000" dirty="0"/>
              <a:t>Sets up an easy to remember URL to access pod. Only exposes pods in the cluster.</a:t>
            </a:r>
          </a:p>
        </p:txBody>
      </p:sp>
      <p:sp>
        <p:nvSpPr>
          <p:cNvPr id="4" name="Content Placeholder 2">
            <a:extLst>
              <a:ext uri="{FF2B5EF4-FFF2-40B4-BE49-F238E27FC236}">
                <a16:creationId xmlns:a16="http://schemas.microsoft.com/office/drawing/2014/main" id="{6D1E76CB-420D-C7E5-703D-64F10AD4D56B}"/>
              </a:ext>
            </a:extLst>
          </p:cNvPr>
          <p:cNvSpPr txBox="1">
            <a:spLocks/>
          </p:cNvSpPr>
          <p:nvPr/>
        </p:nvSpPr>
        <p:spPr>
          <a:xfrm>
            <a:off x="3314700" y="3607262"/>
            <a:ext cx="8186529" cy="911292"/>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Makes a Pod accessible from outside the cluster. Usually only used for dev purposes.</a:t>
            </a:r>
          </a:p>
        </p:txBody>
      </p:sp>
      <p:sp>
        <p:nvSpPr>
          <p:cNvPr id="5" name="Content Placeholder 2">
            <a:extLst>
              <a:ext uri="{FF2B5EF4-FFF2-40B4-BE49-F238E27FC236}">
                <a16:creationId xmlns:a16="http://schemas.microsoft.com/office/drawing/2014/main" id="{70E2F010-D9ED-E94D-7A70-6295D57DCADF}"/>
              </a:ext>
            </a:extLst>
          </p:cNvPr>
          <p:cNvSpPr txBox="1">
            <a:spLocks/>
          </p:cNvSpPr>
          <p:nvPr/>
        </p:nvSpPr>
        <p:spPr>
          <a:xfrm>
            <a:off x="3296473" y="4721979"/>
            <a:ext cx="8186529" cy="826500"/>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Makes a Pod accessible from outside the cluster. This is the right way to expose a pod to the outside world.</a:t>
            </a:r>
          </a:p>
        </p:txBody>
      </p:sp>
      <p:sp>
        <p:nvSpPr>
          <p:cNvPr id="6" name="Content Placeholder 2">
            <a:extLst>
              <a:ext uri="{FF2B5EF4-FFF2-40B4-BE49-F238E27FC236}">
                <a16:creationId xmlns:a16="http://schemas.microsoft.com/office/drawing/2014/main" id="{2A5EE1FF-A570-8A6A-AFDC-5F823AC7A774}"/>
              </a:ext>
            </a:extLst>
          </p:cNvPr>
          <p:cNvSpPr txBox="1">
            <a:spLocks/>
          </p:cNvSpPr>
          <p:nvPr/>
        </p:nvSpPr>
        <p:spPr>
          <a:xfrm>
            <a:off x="3288191" y="5751904"/>
            <a:ext cx="8186529" cy="892758"/>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t>Redirect an in-cluster request to CNAME </a:t>
            </a:r>
            <a:r>
              <a:rPr lang="en-US" sz="2000" dirty="0" err="1"/>
              <a:t>url</a:t>
            </a:r>
            <a:r>
              <a:rPr lang="en-US" sz="2000" dirty="0"/>
              <a:t>… don’t worry about this one….</a:t>
            </a:r>
          </a:p>
        </p:txBody>
      </p:sp>
      <p:sp>
        <p:nvSpPr>
          <p:cNvPr id="7" name="Content Placeholder 2">
            <a:extLst>
              <a:ext uri="{FF2B5EF4-FFF2-40B4-BE49-F238E27FC236}">
                <a16:creationId xmlns:a16="http://schemas.microsoft.com/office/drawing/2014/main" id="{982F95E3-72DD-F56D-D2E1-B07E07D6E8F3}"/>
              </a:ext>
            </a:extLst>
          </p:cNvPr>
          <p:cNvSpPr txBox="1">
            <a:spLocks/>
          </p:cNvSpPr>
          <p:nvPr/>
        </p:nvSpPr>
        <p:spPr>
          <a:xfrm>
            <a:off x="690769" y="2457828"/>
            <a:ext cx="2224710" cy="941917"/>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b="1" dirty="0">
                <a:solidFill>
                  <a:schemeClr val="tx1"/>
                </a:solidFill>
              </a:rPr>
              <a:t>Cluster IP</a:t>
            </a:r>
          </a:p>
        </p:txBody>
      </p:sp>
      <p:sp>
        <p:nvSpPr>
          <p:cNvPr id="8" name="Content Placeholder 2">
            <a:extLst>
              <a:ext uri="{FF2B5EF4-FFF2-40B4-BE49-F238E27FC236}">
                <a16:creationId xmlns:a16="http://schemas.microsoft.com/office/drawing/2014/main" id="{D7F8EA6A-D47E-E95C-9D06-57FD06E0E10C}"/>
              </a:ext>
            </a:extLst>
          </p:cNvPr>
          <p:cNvSpPr txBox="1">
            <a:spLocks/>
          </p:cNvSpPr>
          <p:nvPr/>
        </p:nvSpPr>
        <p:spPr>
          <a:xfrm>
            <a:off x="2108752" y="344555"/>
            <a:ext cx="8186529" cy="477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dirty="0">
                <a:solidFill>
                  <a:schemeClr val="tx1"/>
                </a:solidFill>
              </a:rPr>
              <a:t>Networking with Service</a:t>
            </a:r>
          </a:p>
        </p:txBody>
      </p:sp>
      <p:sp>
        <p:nvSpPr>
          <p:cNvPr id="9" name="Content Placeholder 2">
            <a:extLst>
              <a:ext uri="{FF2B5EF4-FFF2-40B4-BE49-F238E27FC236}">
                <a16:creationId xmlns:a16="http://schemas.microsoft.com/office/drawing/2014/main" id="{8FACCB78-BD13-85AF-1BE5-3455BE715961}"/>
              </a:ext>
            </a:extLst>
          </p:cNvPr>
          <p:cNvSpPr txBox="1">
            <a:spLocks/>
          </p:cNvSpPr>
          <p:nvPr/>
        </p:nvSpPr>
        <p:spPr>
          <a:xfrm>
            <a:off x="692427" y="3607262"/>
            <a:ext cx="2224710" cy="911292"/>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b="1" dirty="0">
                <a:solidFill>
                  <a:schemeClr val="tx1"/>
                </a:solidFill>
              </a:rPr>
              <a:t>Node Port</a:t>
            </a:r>
          </a:p>
        </p:txBody>
      </p:sp>
      <p:sp>
        <p:nvSpPr>
          <p:cNvPr id="10" name="Content Placeholder 2">
            <a:extLst>
              <a:ext uri="{FF2B5EF4-FFF2-40B4-BE49-F238E27FC236}">
                <a16:creationId xmlns:a16="http://schemas.microsoft.com/office/drawing/2014/main" id="{EEE74586-5C6A-1D61-B271-9BD43DA92CBD}"/>
              </a:ext>
            </a:extLst>
          </p:cNvPr>
          <p:cNvSpPr txBox="1">
            <a:spLocks/>
          </p:cNvSpPr>
          <p:nvPr/>
        </p:nvSpPr>
        <p:spPr>
          <a:xfrm>
            <a:off x="664260" y="4734708"/>
            <a:ext cx="2224710" cy="813771"/>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b="1" dirty="0">
                <a:solidFill>
                  <a:schemeClr val="tx1"/>
                </a:solidFill>
              </a:rPr>
              <a:t>Load Balancer</a:t>
            </a:r>
          </a:p>
        </p:txBody>
      </p:sp>
      <p:sp>
        <p:nvSpPr>
          <p:cNvPr id="11" name="Content Placeholder 2">
            <a:extLst>
              <a:ext uri="{FF2B5EF4-FFF2-40B4-BE49-F238E27FC236}">
                <a16:creationId xmlns:a16="http://schemas.microsoft.com/office/drawing/2014/main" id="{506CF09D-3E94-1A99-6A18-873006FC8D98}"/>
              </a:ext>
            </a:extLst>
          </p:cNvPr>
          <p:cNvSpPr txBox="1">
            <a:spLocks/>
          </p:cNvSpPr>
          <p:nvPr/>
        </p:nvSpPr>
        <p:spPr>
          <a:xfrm>
            <a:off x="664260" y="5742886"/>
            <a:ext cx="2224710" cy="901776"/>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b="1" dirty="0">
                <a:solidFill>
                  <a:schemeClr val="tx1"/>
                </a:solidFill>
              </a:rPr>
              <a:t>External Name</a:t>
            </a:r>
          </a:p>
        </p:txBody>
      </p:sp>
      <p:sp>
        <p:nvSpPr>
          <p:cNvPr id="12" name="Diagonal Stripe 11">
            <a:extLst>
              <a:ext uri="{FF2B5EF4-FFF2-40B4-BE49-F238E27FC236}">
                <a16:creationId xmlns:a16="http://schemas.microsoft.com/office/drawing/2014/main" id="{B0717D77-859E-481E-EC4F-D5DE86C26A61}"/>
              </a:ext>
            </a:extLst>
          </p:cNvPr>
          <p:cNvSpPr/>
          <p:nvPr/>
        </p:nvSpPr>
        <p:spPr>
          <a:xfrm>
            <a:off x="682494" y="2461647"/>
            <a:ext cx="384313" cy="397565"/>
          </a:xfrm>
          <a:prstGeom prst="diagStrip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13" name="Diagonal Stripe 12">
            <a:extLst>
              <a:ext uri="{FF2B5EF4-FFF2-40B4-BE49-F238E27FC236}">
                <a16:creationId xmlns:a16="http://schemas.microsoft.com/office/drawing/2014/main" id="{FF5984F6-E62A-F5EF-FB26-35DD53228EAE}"/>
              </a:ext>
            </a:extLst>
          </p:cNvPr>
          <p:cNvSpPr/>
          <p:nvPr/>
        </p:nvSpPr>
        <p:spPr>
          <a:xfrm>
            <a:off x="655990" y="4734617"/>
            <a:ext cx="384313" cy="397565"/>
          </a:xfrm>
          <a:prstGeom prst="diagStrip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30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Node Port Service</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62270" y="1405557"/>
            <a:ext cx="9737033" cy="4769955"/>
          </a:xfrm>
        </p:spPr>
        <p:txBody>
          <a:bodyPr>
            <a:normAutofit/>
          </a:bodyPr>
          <a:lstStyle/>
          <a:p>
            <a:pPr marL="0" indent="0">
              <a:buNone/>
            </a:pPr>
            <a:r>
              <a:rPr lang="en-US" sz="1400" b="0" dirty="0" err="1">
                <a:solidFill>
                  <a:srgbClr val="569CD6"/>
                </a:solidFill>
                <a:effectLst/>
                <a:latin typeface="Consolas" panose="020B0609020204030204" pitchFamily="49" charset="0"/>
              </a:rPr>
              <a:t>apiVersion</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v1</a:t>
            </a:r>
            <a:endParaRPr lang="en-US" sz="1400" b="0" dirty="0">
              <a:solidFill>
                <a:srgbClr val="D4D4D4"/>
              </a:solidFill>
              <a:effectLst/>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kind</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Service</a:t>
            </a:r>
            <a:endParaRPr lang="en-US" sz="1400" b="0" dirty="0">
              <a:solidFill>
                <a:srgbClr val="D4D4D4"/>
              </a:solidFill>
              <a:effectLst/>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metadata</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name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a:t>
            </a:r>
            <a:r>
              <a:rPr lang="en-US" sz="1400" b="0" dirty="0" err="1">
                <a:solidFill>
                  <a:srgbClr val="CE9178"/>
                </a:solidFill>
                <a:effectLst/>
                <a:latin typeface="Consolas" panose="020B0609020204030204" pitchFamily="49" charset="0"/>
              </a:rPr>
              <a:t>srv</a:t>
            </a:r>
            <a:endParaRPr lang="en-US" sz="1400" b="0" dirty="0">
              <a:solidFill>
                <a:srgbClr val="D4D4D4"/>
              </a:solidFill>
              <a:effectLst/>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spec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type</a:t>
            </a:r>
            <a:r>
              <a:rPr lang="en-US" sz="1400" b="0" dirty="0">
                <a:solidFill>
                  <a:srgbClr val="D4D4D4"/>
                </a:solidFill>
                <a:effectLst/>
                <a:latin typeface="Consolas" panose="020B0609020204030204" pitchFamily="49" charset="0"/>
              </a:rPr>
              <a:t>: </a:t>
            </a:r>
            <a:r>
              <a:rPr lang="en-US" sz="1400" b="0" dirty="0" err="1">
                <a:solidFill>
                  <a:srgbClr val="CE9178"/>
                </a:solidFill>
                <a:effectLst/>
                <a:latin typeface="Consolas" panose="020B0609020204030204" pitchFamily="49" charset="0"/>
              </a:rPr>
              <a:t>NodePort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selector</a:t>
            </a:r>
            <a:r>
              <a:rPr lang="en-US" sz="1400" b="0" dirty="0">
                <a:solidFill>
                  <a:srgbClr val="D4D4D4"/>
                </a:solidFill>
                <a:effectLst/>
                <a:latin typeface="Consolas" panose="020B0609020204030204" pitchFamily="49" charset="0"/>
              </a:rPr>
              <a:t>:   // goal of selector thing -&gt; what port it should actually expose</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app</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  // telling service that try to find all pods with label of app: posts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ports</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name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protocol</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TCP</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port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4000</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targetPort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4000    // </a:t>
            </a:r>
            <a:r>
              <a:rPr lang="en-US" sz="1400" b="0" dirty="0" err="1">
                <a:solidFill>
                  <a:srgbClr val="B5CEA8"/>
                </a:solidFill>
                <a:effectLst/>
                <a:latin typeface="Consolas" panose="020B0609020204030204" pitchFamily="49" charset="0"/>
              </a:rPr>
              <a:t>actuall</a:t>
            </a:r>
            <a:r>
              <a:rPr lang="en-US" sz="1400" b="0" dirty="0">
                <a:solidFill>
                  <a:srgbClr val="B5CEA8"/>
                </a:solidFill>
                <a:effectLst/>
                <a:latin typeface="Consolas" panose="020B0609020204030204" pitchFamily="49" charset="0"/>
              </a:rPr>
              <a:t> port on which app is listening</a:t>
            </a:r>
            <a:endParaRPr lang="en-US" sz="1400" b="0" dirty="0">
              <a:solidFill>
                <a:srgbClr val="D4D4D4"/>
              </a:solidFill>
              <a:effectLst/>
              <a:latin typeface="Consolas" panose="020B0609020204030204" pitchFamily="49" charset="0"/>
            </a:endParaRPr>
          </a:p>
          <a:p>
            <a:pPr marL="0" indent="0">
              <a:buNone/>
            </a:pPr>
            <a:endParaRPr lang="en-US" sz="2000" dirty="0"/>
          </a:p>
        </p:txBody>
      </p:sp>
    </p:spTree>
    <p:extLst>
      <p:ext uri="{BB962C8B-B14F-4D97-AF65-F5344CB8AC3E}">
        <p14:creationId xmlns:p14="http://schemas.microsoft.com/office/powerpoint/2010/main" val="169005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30183"/>
            <a:ext cx="4766930" cy="689633"/>
          </a:xfrm>
        </p:spPr>
        <p:txBody>
          <a:bodyPr>
            <a:normAutofit/>
          </a:bodyPr>
          <a:lstStyle/>
          <a:p>
            <a:pPr marL="0" indent="0" algn="ctr">
              <a:buFont typeface="Arial" panose="020B0604020202020204" pitchFamily="34" charset="0"/>
              <a:buNone/>
            </a:pPr>
            <a:r>
              <a:rPr lang="en-US" sz="3600" dirty="0">
                <a:solidFill>
                  <a:schemeClr val="tx1"/>
                </a:solidFill>
              </a:rPr>
              <a:t>Node Port Service</a:t>
            </a:r>
          </a:p>
        </p:txBody>
      </p:sp>
      <p:sp>
        <p:nvSpPr>
          <p:cNvPr id="9" name="Rectangle 8">
            <a:extLst>
              <a:ext uri="{FF2B5EF4-FFF2-40B4-BE49-F238E27FC236}">
                <a16:creationId xmlns:a16="http://schemas.microsoft.com/office/drawing/2014/main" id="{360905D6-3C1A-F1DD-3852-C188F1D35219}"/>
              </a:ext>
            </a:extLst>
          </p:cNvPr>
          <p:cNvSpPr/>
          <p:nvPr/>
        </p:nvSpPr>
        <p:spPr>
          <a:xfrm>
            <a:off x="3442997" y="1796143"/>
            <a:ext cx="7175238" cy="326571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8D4A744-E462-D7E7-071C-6722E90AF239}"/>
              </a:ext>
            </a:extLst>
          </p:cNvPr>
          <p:cNvGrpSpPr/>
          <p:nvPr/>
        </p:nvGrpSpPr>
        <p:grpSpPr>
          <a:xfrm>
            <a:off x="8218199" y="2465773"/>
            <a:ext cx="2138587" cy="1855432"/>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10" name="TextBox 9">
            <a:extLst>
              <a:ext uri="{FF2B5EF4-FFF2-40B4-BE49-F238E27FC236}">
                <a16:creationId xmlns:a16="http://schemas.microsoft.com/office/drawing/2014/main" id="{56C3FD98-E839-6CD8-A66E-79F836D118F9}"/>
              </a:ext>
            </a:extLst>
          </p:cNvPr>
          <p:cNvSpPr txBox="1"/>
          <p:nvPr/>
        </p:nvSpPr>
        <p:spPr>
          <a:xfrm>
            <a:off x="4188347" y="1213104"/>
            <a:ext cx="1103187" cy="584775"/>
          </a:xfrm>
          <a:prstGeom prst="rect">
            <a:avLst/>
          </a:prstGeom>
          <a:noFill/>
        </p:spPr>
        <p:txBody>
          <a:bodyPr wrap="none" rtlCol="0">
            <a:spAutoFit/>
          </a:bodyPr>
          <a:lstStyle/>
          <a:p>
            <a:r>
              <a:rPr lang="en-US" sz="3200" b="1" dirty="0"/>
              <a:t>Node</a:t>
            </a:r>
          </a:p>
        </p:txBody>
      </p:sp>
      <p:sp>
        <p:nvSpPr>
          <p:cNvPr id="4" name="Rectangle 3">
            <a:extLst>
              <a:ext uri="{FF2B5EF4-FFF2-40B4-BE49-F238E27FC236}">
                <a16:creationId xmlns:a16="http://schemas.microsoft.com/office/drawing/2014/main" id="{E6E8420A-9D1A-DD15-3E80-EB97743E98A5}"/>
              </a:ext>
            </a:extLst>
          </p:cNvPr>
          <p:cNvSpPr/>
          <p:nvPr/>
        </p:nvSpPr>
        <p:spPr>
          <a:xfrm>
            <a:off x="4734741" y="2380918"/>
            <a:ext cx="2274634"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Node Port Service</a:t>
            </a:r>
          </a:p>
        </p:txBody>
      </p:sp>
      <p:sp>
        <p:nvSpPr>
          <p:cNvPr id="7" name="Rectangle 6">
            <a:extLst>
              <a:ext uri="{FF2B5EF4-FFF2-40B4-BE49-F238E27FC236}">
                <a16:creationId xmlns:a16="http://schemas.microsoft.com/office/drawing/2014/main" id="{544A0F2B-9938-86FA-8880-FAD6CB49AAC7}"/>
              </a:ext>
            </a:extLst>
          </p:cNvPr>
          <p:cNvSpPr/>
          <p:nvPr/>
        </p:nvSpPr>
        <p:spPr>
          <a:xfrm>
            <a:off x="563962" y="1102624"/>
            <a:ext cx="2274634"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Browser</a:t>
            </a:r>
          </a:p>
        </p:txBody>
      </p:sp>
      <p:cxnSp>
        <p:nvCxnSpPr>
          <p:cNvPr id="17" name="Connector: Elbow 16">
            <a:extLst>
              <a:ext uri="{FF2B5EF4-FFF2-40B4-BE49-F238E27FC236}">
                <a16:creationId xmlns:a16="http://schemas.microsoft.com/office/drawing/2014/main" id="{3E8E32A1-9230-8F72-F4F4-48F879C74694}"/>
              </a:ext>
            </a:extLst>
          </p:cNvPr>
          <p:cNvCxnSpPr>
            <a:stCxn id="7" idx="2"/>
            <a:endCxn id="9" idx="1"/>
          </p:cNvCxnSpPr>
          <p:nvPr/>
        </p:nvCxnSpPr>
        <p:spPr>
          <a:xfrm rot="16200000" flipH="1">
            <a:off x="2336666" y="2322669"/>
            <a:ext cx="470944" cy="174171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298E75-F864-CB55-1EAD-C0739820E0C9}"/>
              </a:ext>
            </a:extLst>
          </p:cNvPr>
          <p:cNvSpPr txBox="1"/>
          <p:nvPr/>
        </p:nvSpPr>
        <p:spPr>
          <a:xfrm>
            <a:off x="1843323" y="3412664"/>
            <a:ext cx="1325518" cy="646331"/>
          </a:xfrm>
          <a:prstGeom prst="rect">
            <a:avLst/>
          </a:prstGeom>
          <a:noFill/>
        </p:spPr>
        <p:txBody>
          <a:bodyPr wrap="square" rtlCol="0">
            <a:spAutoFit/>
          </a:bodyPr>
          <a:lstStyle/>
          <a:p>
            <a:r>
              <a:rPr lang="en-US" dirty="0"/>
              <a:t>Port 3xxxx</a:t>
            </a:r>
          </a:p>
          <a:p>
            <a:r>
              <a:rPr lang="en-US" dirty="0" err="1"/>
              <a:t>nodePort</a:t>
            </a:r>
            <a:endParaRPr lang="en-US" dirty="0"/>
          </a:p>
        </p:txBody>
      </p:sp>
      <p:sp>
        <p:nvSpPr>
          <p:cNvPr id="20" name="TextBox 19">
            <a:extLst>
              <a:ext uri="{FF2B5EF4-FFF2-40B4-BE49-F238E27FC236}">
                <a16:creationId xmlns:a16="http://schemas.microsoft.com/office/drawing/2014/main" id="{4C5BAD8A-E4A7-8481-DD9A-4229B01EDD42}"/>
              </a:ext>
            </a:extLst>
          </p:cNvPr>
          <p:cNvSpPr txBox="1"/>
          <p:nvPr/>
        </p:nvSpPr>
        <p:spPr>
          <a:xfrm>
            <a:off x="3525916" y="3231027"/>
            <a:ext cx="1269137" cy="646331"/>
          </a:xfrm>
          <a:prstGeom prst="rect">
            <a:avLst/>
          </a:prstGeom>
          <a:noFill/>
        </p:spPr>
        <p:txBody>
          <a:bodyPr wrap="square" rtlCol="0">
            <a:spAutoFit/>
          </a:bodyPr>
          <a:lstStyle/>
          <a:p>
            <a:r>
              <a:rPr lang="en-US" dirty="0">
                <a:solidFill>
                  <a:schemeClr val="bg1"/>
                </a:solidFill>
              </a:rPr>
              <a:t>Port 4000</a:t>
            </a:r>
          </a:p>
          <a:p>
            <a:r>
              <a:rPr lang="en-US" dirty="0">
                <a:solidFill>
                  <a:schemeClr val="bg1"/>
                </a:solidFill>
              </a:rPr>
              <a:t>     Port</a:t>
            </a:r>
          </a:p>
        </p:txBody>
      </p:sp>
      <p:sp>
        <p:nvSpPr>
          <p:cNvPr id="21" name="TextBox 20">
            <a:extLst>
              <a:ext uri="{FF2B5EF4-FFF2-40B4-BE49-F238E27FC236}">
                <a16:creationId xmlns:a16="http://schemas.microsoft.com/office/drawing/2014/main" id="{3F89F757-51B4-6601-394B-28A6D36E0E32}"/>
              </a:ext>
            </a:extLst>
          </p:cNvPr>
          <p:cNvSpPr txBox="1"/>
          <p:nvPr/>
        </p:nvSpPr>
        <p:spPr>
          <a:xfrm>
            <a:off x="7061407" y="3158469"/>
            <a:ext cx="1269137" cy="646331"/>
          </a:xfrm>
          <a:prstGeom prst="rect">
            <a:avLst/>
          </a:prstGeom>
          <a:noFill/>
        </p:spPr>
        <p:txBody>
          <a:bodyPr wrap="square" rtlCol="0">
            <a:spAutoFit/>
          </a:bodyPr>
          <a:lstStyle/>
          <a:p>
            <a:r>
              <a:rPr lang="en-US" dirty="0">
                <a:solidFill>
                  <a:schemeClr val="bg1"/>
                </a:solidFill>
              </a:rPr>
              <a:t>Port 4000</a:t>
            </a:r>
          </a:p>
          <a:p>
            <a:r>
              <a:rPr lang="en-US" dirty="0" err="1">
                <a:solidFill>
                  <a:schemeClr val="bg1"/>
                </a:solidFill>
              </a:rPr>
              <a:t>targetPort</a:t>
            </a:r>
            <a:endParaRPr lang="en-US" dirty="0">
              <a:solidFill>
                <a:schemeClr val="bg1"/>
              </a:solidFill>
            </a:endParaRPr>
          </a:p>
        </p:txBody>
      </p:sp>
    </p:spTree>
    <p:extLst>
      <p:ext uri="{BB962C8B-B14F-4D97-AF65-F5344CB8AC3E}">
        <p14:creationId xmlns:p14="http://schemas.microsoft.com/office/powerpoint/2010/main" val="63105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Service Commands</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62270" y="1405557"/>
            <a:ext cx="9737033" cy="4769955"/>
          </a:xfrm>
        </p:spPr>
        <p:txBody>
          <a:bodyPr>
            <a:normAutofit/>
          </a:bodyPr>
          <a:lstStyle/>
          <a:p>
            <a:pPr marL="0" indent="0">
              <a:buNone/>
            </a:pPr>
            <a:r>
              <a:rPr lang="en-US" b="1" dirty="0" err="1"/>
              <a:t>Kubectl</a:t>
            </a:r>
            <a:r>
              <a:rPr lang="en-US" b="1" dirty="0"/>
              <a:t> get services</a:t>
            </a:r>
          </a:p>
          <a:p>
            <a:pPr>
              <a:buFont typeface="Symbol" panose="05050102010706020507" pitchFamily="18" charset="2"/>
              <a:buChar char="Þ"/>
            </a:pPr>
            <a:r>
              <a:rPr lang="en-US" sz="2000" dirty="0"/>
              <a:t> List all the running services</a:t>
            </a:r>
          </a:p>
          <a:p>
            <a:pPr marL="0" indent="0">
              <a:buNone/>
            </a:pPr>
            <a:r>
              <a:rPr lang="en-US" b="1" dirty="0" err="1"/>
              <a:t>Kubectl</a:t>
            </a:r>
            <a:r>
              <a:rPr lang="en-US" b="1" dirty="0"/>
              <a:t> </a:t>
            </a:r>
            <a:r>
              <a:rPr lang="en-US" b="1"/>
              <a:t>describe service </a:t>
            </a:r>
            <a:r>
              <a:rPr lang="en-US" b="1" dirty="0"/>
              <a:t>[</a:t>
            </a:r>
            <a:r>
              <a:rPr lang="en-US" b="1" dirty="0" err="1"/>
              <a:t>depl</a:t>
            </a:r>
            <a:r>
              <a:rPr lang="en-US" b="1" dirty="0"/>
              <a:t> name]</a:t>
            </a:r>
          </a:p>
          <a:p>
            <a:pPr>
              <a:buFont typeface="Symbol" panose="05050102010706020507" pitchFamily="18" charset="2"/>
              <a:buChar char="Þ"/>
            </a:pPr>
            <a:r>
              <a:rPr lang="en-US" sz="2000" dirty="0"/>
              <a:t> Print out details about a specific deployment</a:t>
            </a:r>
          </a:p>
          <a:p>
            <a:pPr marL="0" indent="0">
              <a:buNone/>
            </a:pPr>
            <a:r>
              <a:rPr lang="en-US" b="1" dirty="0" err="1"/>
              <a:t>Kubectl</a:t>
            </a:r>
            <a:r>
              <a:rPr lang="en-US" b="1" dirty="0"/>
              <a:t> apply –f [</a:t>
            </a:r>
            <a:r>
              <a:rPr lang="en-US" b="1" dirty="0" err="1"/>
              <a:t>config_file_name</a:t>
            </a:r>
            <a:r>
              <a:rPr lang="en-US" b="1" dirty="0"/>
              <a:t>]</a:t>
            </a:r>
          </a:p>
          <a:p>
            <a:pPr>
              <a:buFont typeface="Symbol" panose="05050102010706020507" pitchFamily="18" charset="2"/>
              <a:buChar char="Þ"/>
            </a:pPr>
            <a:r>
              <a:rPr lang="en-US" sz="2000" dirty="0"/>
              <a:t> Create a deployment out of a Config File</a:t>
            </a:r>
          </a:p>
          <a:p>
            <a:pPr marL="0" indent="0">
              <a:buNone/>
            </a:pPr>
            <a:r>
              <a:rPr lang="en-US" b="1" dirty="0" err="1"/>
              <a:t>Kubectl</a:t>
            </a:r>
            <a:r>
              <a:rPr lang="en-US" b="1" dirty="0"/>
              <a:t> delete deployment [</a:t>
            </a:r>
            <a:r>
              <a:rPr lang="en-US" b="1" dirty="0" err="1"/>
              <a:t>depl_name</a:t>
            </a:r>
            <a:r>
              <a:rPr lang="en-US" b="1" dirty="0"/>
              <a:t>]</a:t>
            </a:r>
          </a:p>
          <a:p>
            <a:pPr>
              <a:buFont typeface="Symbol" panose="05050102010706020507" pitchFamily="18" charset="2"/>
              <a:buChar char="Þ"/>
            </a:pPr>
            <a:r>
              <a:rPr lang="en-US" sz="2000" dirty="0"/>
              <a:t> Delete a deployment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6481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ECC083-62DE-57BE-791E-80507D107F33}"/>
              </a:ext>
            </a:extLst>
          </p:cNvPr>
          <p:cNvSpPr/>
          <p:nvPr/>
        </p:nvSpPr>
        <p:spPr>
          <a:xfrm>
            <a:off x="1696278" y="344556"/>
            <a:ext cx="8799443" cy="392264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7284C7F-A503-83E2-6CF6-B6F9FD312926}"/>
              </a:ext>
            </a:extLst>
          </p:cNvPr>
          <p:cNvSpPr/>
          <p:nvPr/>
        </p:nvSpPr>
        <p:spPr>
          <a:xfrm>
            <a:off x="2173357" y="609600"/>
            <a:ext cx="2279373" cy="24516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6DA9C2-EB9C-9D4A-7382-651D46558295}"/>
              </a:ext>
            </a:extLst>
          </p:cNvPr>
          <p:cNvSpPr/>
          <p:nvPr/>
        </p:nvSpPr>
        <p:spPr>
          <a:xfrm>
            <a:off x="4929809" y="609600"/>
            <a:ext cx="2279373" cy="24516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Node</a:t>
            </a:r>
          </a:p>
        </p:txBody>
      </p:sp>
      <p:sp>
        <p:nvSpPr>
          <p:cNvPr id="7" name="Rectangle 6">
            <a:extLst>
              <a:ext uri="{FF2B5EF4-FFF2-40B4-BE49-F238E27FC236}">
                <a16:creationId xmlns:a16="http://schemas.microsoft.com/office/drawing/2014/main" id="{322343A5-900D-1800-1C8B-091A52AF78CC}"/>
              </a:ext>
            </a:extLst>
          </p:cNvPr>
          <p:cNvSpPr/>
          <p:nvPr/>
        </p:nvSpPr>
        <p:spPr>
          <a:xfrm>
            <a:off x="7686261" y="609600"/>
            <a:ext cx="2279373" cy="24516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86D627A-5F91-4BA2-427F-FFFF61E9A2F8}"/>
              </a:ext>
            </a:extLst>
          </p:cNvPr>
          <p:cNvSpPr/>
          <p:nvPr/>
        </p:nvSpPr>
        <p:spPr>
          <a:xfrm>
            <a:off x="2173357" y="3380960"/>
            <a:ext cx="5035825" cy="6526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Master</a:t>
            </a:r>
          </a:p>
        </p:txBody>
      </p:sp>
      <p:sp>
        <p:nvSpPr>
          <p:cNvPr id="9" name="Rectangle 8">
            <a:extLst>
              <a:ext uri="{FF2B5EF4-FFF2-40B4-BE49-F238E27FC236}">
                <a16:creationId xmlns:a16="http://schemas.microsoft.com/office/drawing/2014/main" id="{7A00EC94-F721-035B-6183-6132AB710AF2}"/>
              </a:ext>
            </a:extLst>
          </p:cNvPr>
          <p:cNvSpPr/>
          <p:nvPr/>
        </p:nvSpPr>
        <p:spPr>
          <a:xfrm>
            <a:off x="4883425" y="4452732"/>
            <a:ext cx="2372139" cy="2272748"/>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64C2D7-362C-EDB5-62E7-B009768EB835}"/>
              </a:ext>
            </a:extLst>
          </p:cNvPr>
          <p:cNvSpPr/>
          <p:nvPr/>
        </p:nvSpPr>
        <p:spPr>
          <a:xfrm>
            <a:off x="4883425" y="4465984"/>
            <a:ext cx="2372139" cy="5565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Config File</a:t>
            </a:r>
          </a:p>
        </p:txBody>
      </p:sp>
      <p:sp>
        <p:nvSpPr>
          <p:cNvPr id="11" name="Rectangle 10">
            <a:extLst>
              <a:ext uri="{FF2B5EF4-FFF2-40B4-BE49-F238E27FC236}">
                <a16:creationId xmlns:a16="http://schemas.microsoft.com/office/drawing/2014/main" id="{DADAE85F-E2B0-61DD-E13D-8F0EC76B4DF3}"/>
              </a:ext>
            </a:extLst>
          </p:cNvPr>
          <p:cNvSpPr/>
          <p:nvPr/>
        </p:nvSpPr>
        <p:spPr>
          <a:xfrm>
            <a:off x="4883425" y="5035826"/>
            <a:ext cx="2372139" cy="5565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a:solidFill>
                  <a:schemeClr val="tx1"/>
                </a:solidFill>
              </a:rPr>
              <a:t>Please run 2 copies of Posts</a:t>
            </a:r>
          </a:p>
        </p:txBody>
      </p:sp>
      <p:sp>
        <p:nvSpPr>
          <p:cNvPr id="12" name="Rectangle 11">
            <a:extLst>
              <a:ext uri="{FF2B5EF4-FFF2-40B4-BE49-F238E27FC236}">
                <a16:creationId xmlns:a16="http://schemas.microsoft.com/office/drawing/2014/main" id="{2EF2C877-35C8-F98C-1101-900A7FA5B7C9}"/>
              </a:ext>
            </a:extLst>
          </p:cNvPr>
          <p:cNvSpPr/>
          <p:nvPr/>
        </p:nvSpPr>
        <p:spPr>
          <a:xfrm>
            <a:off x="4883425" y="5585794"/>
            <a:ext cx="2372139" cy="113968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dirty="0">
                <a:solidFill>
                  <a:schemeClr val="tx1"/>
                </a:solidFill>
              </a:rPr>
              <a:t>Please allow copies of Posts to be accessible from Network</a:t>
            </a:r>
          </a:p>
        </p:txBody>
      </p:sp>
      <p:cxnSp>
        <p:nvCxnSpPr>
          <p:cNvPr id="14" name="Connector: Elbow 13">
            <a:extLst>
              <a:ext uri="{FF2B5EF4-FFF2-40B4-BE49-F238E27FC236}">
                <a16:creationId xmlns:a16="http://schemas.microsoft.com/office/drawing/2014/main" id="{111EA1C4-0B13-BABB-9AED-482F78DC080F}"/>
              </a:ext>
            </a:extLst>
          </p:cNvPr>
          <p:cNvCxnSpPr>
            <a:stCxn id="10" idx="0"/>
          </p:cNvCxnSpPr>
          <p:nvPr/>
        </p:nvCxnSpPr>
        <p:spPr>
          <a:xfrm rot="16200000" flipV="1">
            <a:off x="5753927" y="4150416"/>
            <a:ext cx="432354" cy="19878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82899FE6-959D-1A22-9E74-FA92A1755C1B}"/>
              </a:ext>
            </a:extLst>
          </p:cNvPr>
          <p:cNvSpPr txBox="1"/>
          <p:nvPr/>
        </p:nvSpPr>
        <p:spPr>
          <a:xfrm>
            <a:off x="2966634" y="609600"/>
            <a:ext cx="692818" cy="369332"/>
          </a:xfrm>
          <a:prstGeom prst="rect">
            <a:avLst/>
          </a:prstGeom>
          <a:noFill/>
        </p:spPr>
        <p:txBody>
          <a:bodyPr wrap="none" rtlCol="0">
            <a:spAutoFit/>
          </a:bodyPr>
          <a:lstStyle/>
          <a:p>
            <a:r>
              <a:rPr lang="en-US" dirty="0"/>
              <a:t>Node</a:t>
            </a:r>
          </a:p>
        </p:txBody>
      </p:sp>
      <p:grpSp>
        <p:nvGrpSpPr>
          <p:cNvPr id="19" name="Group 18">
            <a:extLst>
              <a:ext uri="{FF2B5EF4-FFF2-40B4-BE49-F238E27FC236}">
                <a16:creationId xmlns:a16="http://schemas.microsoft.com/office/drawing/2014/main" id="{C46C609D-2982-CBEE-1E49-1CD5220DD297}"/>
              </a:ext>
            </a:extLst>
          </p:cNvPr>
          <p:cNvGrpSpPr/>
          <p:nvPr/>
        </p:nvGrpSpPr>
        <p:grpSpPr>
          <a:xfrm>
            <a:off x="2173357" y="1099930"/>
            <a:ext cx="2279373" cy="1512404"/>
            <a:chOff x="2173357" y="1099930"/>
            <a:chExt cx="2279373" cy="1512404"/>
          </a:xfrm>
        </p:grpSpPr>
        <p:sp>
          <p:nvSpPr>
            <p:cNvPr id="16" name="Rectangle 15">
              <a:extLst>
                <a:ext uri="{FF2B5EF4-FFF2-40B4-BE49-F238E27FC236}">
                  <a16:creationId xmlns:a16="http://schemas.microsoft.com/office/drawing/2014/main" id="{EC118BF6-D399-7C0E-BED6-D4C9A65CD33E}"/>
                </a:ext>
              </a:extLst>
            </p:cNvPr>
            <p:cNvSpPr/>
            <p:nvPr/>
          </p:nvSpPr>
          <p:spPr>
            <a:xfrm>
              <a:off x="2173357" y="1099930"/>
              <a:ext cx="2279373" cy="151240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38FA37F-58E7-FB11-2110-E1D834FFAF23}"/>
                </a:ext>
              </a:extLst>
            </p:cNvPr>
            <p:cNvSpPr txBox="1"/>
            <p:nvPr/>
          </p:nvSpPr>
          <p:spPr>
            <a:xfrm>
              <a:off x="2245728" y="1170261"/>
              <a:ext cx="2153994"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400" b="1" dirty="0"/>
                <a:t>Pod</a:t>
              </a:r>
            </a:p>
          </p:txBody>
        </p:sp>
        <p:sp>
          <p:nvSpPr>
            <p:cNvPr id="18" name="TextBox 17">
              <a:extLst>
                <a:ext uri="{FF2B5EF4-FFF2-40B4-BE49-F238E27FC236}">
                  <a16:creationId xmlns:a16="http://schemas.microsoft.com/office/drawing/2014/main" id="{8EFCB74C-B368-A509-E3E2-B77CD5177B8F}"/>
                </a:ext>
              </a:extLst>
            </p:cNvPr>
            <p:cNvSpPr txBox="1"/>
            <p:nvPr/>
          </p:nvSpPr>
          <p:spPr>
            <a:xfrm>
              <a:off x="2245728" y="1702256"/>
              <a:ext cx="2153994" cy="70788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000" b="1" dirty="0">
                  <a:solidFill>
                    <a:schemeClr val="tx1"/>
                  </a:solidFill>
                </a:rPr>
                <a:t>Container Running Post Image</a:t>
              </a:r>
            </a:p>
          </p:txBody>
        </p:sp>
      </p:grpSp>
      <p:grpSp>
        <p:nvGrpSpPr>
          <p:cNvPr id="20" name="Group 19">
            <a:extLst>
              <a:ext uri="{FF2B5EF4-FFF2-40B4-BE49-F238E27FC236}">
                <a16:creationId xmlns:a16="http://schemas.microsoft.com/office/drawing/2014/main" id="{AA19AA8B-FF17-9E05-116C-BD1CD0AF33AB}"/>
              </a:ext>
            </a:extLst>
          </p:cNvPr>
          <p:cNvGrpSpPr/>
          <p:nvPr/>
        </p:nvGrpSpPr>
        <p:grpSpPr>
          <a:xfrm>
            <a:off x="4929809" y="1108213"/>
            <a:ext cx="2272747" cy="1512404"/>
            <a:chOff x="2173357" y="1099930"/>
            <a:chExt cx="2279373" cy="1512404"/>
          </a:xfrm>
        </p:grpSpPr>
        <p:sp>
          <p:nvSpPr>
            <p:cNvPr id="21" name="Rectangle 20">
              <a:extLst>
                <a:ext uri="{FF2B5EF4-FFF2-40B4-BE49-F238E27FC236}">
                  <a16:creationId xmlns:a16="http://schemas.microsoft.com/office/drawing/2014/main" id="{4BCB85A3-D493-B152-BD4A-8E82E45B4A95}"/>
                </a:ext>
              </a:extLst>
            </p:cNvPr>
            <p:cNvSpPr/>
            <p:nvPr/>
          </p:nvSpPr>
          <p:spPr>
            <a:xfrm>
              <a:off x="2173357" y="1099930"/>
              <a:ext cx="2279373" cy="151240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93A8C0A-BECE-5143-84DE-30FA66C715D5}"/>
                </a:ext>
              </a:extLst>
            </p:cNvPr>
            <p:cNvSpPr txBox="1"/>
            <p:nvPr/>
          </p:nvSpPr>
          <p:spPr>
            <a:xfrm>
              <a:off x="2245728" y="1170261"/>
              <a:ext cx="2153994"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400" b="1" dirty="0"/>
                <a:t>Pod</a:t>
              </a:r>
            </a:p>
          </p:txBody>
        </p:sp>
        <p:sp>
          <p:nvSpPr>
            <p:cNvPr id="23" name="TextBox 22">
              <a:extLst>
                <a:ext uri="{FF2B5EF4-FFF2-40B4-BE49-F238E27FC236}">
                  <a16:creationId xmlns:a16="http://schemas.microsoft.com/office/drawing/2014/main" id="{354C92B4-1703-3FDA-7CBB-888AA5956B02}"/>
                </a:ext>
              </a:extLst>
            </p:cNvPr>
            <p:cNvSpPr txBox="1"/>
            <p:nvPr/>
          </p:nvSpPr>
          <p:spPr>
            <a:xfrm>
              <a:off x="2245728" y="1702256"/>
              <a:ext cx="2153994" cy="70788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000" b="1" dirty="0">
                  <a:solidFill>
                    <a:schemeClr val="tx1"/>
                  </a:solidFill>
                </a:rPr>
                <a:t>Container Running Post Image</a:t>
              </a:r>
            </a:p>
          </p:txBody>
        </p:sp>
      </p:grpSp>
      <p:sp>
        <p:nvSpPr>
          <p:cNvPr id="24" name="TextBox 23">
            <a:extLst>
              <a:ext uri="{FF2B5EF4-FFF2-40B4-BE49-F238E27FC236}">
                <a16:creationId xmlns:a16="http://schemas.microsoft.com/office/drawing/2014/main" id="{54AB3211-569A-6B5F-360C-0E75BB0DDF63}"/>
              </a:ext>
            </a:extLst>
          </p:cNvPr>
          <p:cNvSpPr txBox="1"/>
          <p:nvPr/>
        </p:nvSpPr>
        <p:spPr>
          <a:xfrm>
            <a:off x="5749590" y="634515"/>
            <a:ext cx="692818" cy="369332"/>
          </a:xfrm>
          <a:prstGeom prst="rect">
            <a:avLst/>
          </a:prstGeom>
          <a:noFill/>
        </p:spPr>
        <p:txBody>
          <a:bodyPr wrap="none" rtlCol="0">
            <a:spAutoFit/>
          </a:bodyPr>
          <a:lstStyle/>
          <a:p>
            <a:r>
              <a:rPr lang="en-US" dirty="0"/>
              <a:t>Node</a:t>
            </a:r>
          </a:p>
        </p:txBody>
      </p:sp>
      <p:sp>
        <p:nvSpPr>
          <p:cNvPr id="25" name="Rectangle 24">
            <a:extLst>
              <a:ext uri="{FF2B5EF4-FFF2-40B4-BE49-F238E27FC236}">
                <a16:creationId xmlns:a16="http://schemas.microsoft.com/office/drawing/2014/main" id="{BFBBC013-C1D3-7FE5-0C17-75ACF603A87D}"/>
              </a:ext>
            </a:extLst>
          </p:cNvPr>
          <p:cNvSpPr/>
          <p:nvPr/>
        </p:nvSpPr>
        <p:spPr>
          <a:xfrm>
            <a:off x="7686260" y="3380959"/>
            <a:ext cx="2279373" cy="6526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Deployment For Posts</a:t>
            </a:r>
          </a:p>
        </p:txBody>
      </p:sp>
      <p:sp>
        <p:nvSpPr>
          <p:cNvPr id="26" name="Rectangle 25">
            <a:extLst>
              <a:ext uri="{FF2B5EF4-FFF2-40B4-BE49-F238E27FC236}">
                <a16:creationId xmlns:a16="http://schemas.microsoft.com/office/drawing/2014/main" id="{073D1CD4-817E-CB44-7978-C358554FEAF3}"/>
              </a:ext>
            </a:extLst>
          </p:cNvPr>
          <p:cNvSpPr/>
          <p:nvPr/>
        </p:nvSpPr>
        <p:spPr>
          <a:xfrm>
            <a:off x="2173357" y="2834303"/>
            <a:ext cx="5035825" cy="4696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Service</a:t>
            </a:r>
          </a:p>
        </p:txBody>
      </p:sp>
      <p:cxnSp>
        <p:nvCxnSpPr>
          <p:cNvPr id="28" name="Straight Arrow Connector 27">
            <a:extLst>
              <a:ext uri="{FF2B5EF4-FFF2-40B4-BE49-F238E27FC236}">
                <a16:creationId xmlns:a16="http://schemas.microsoft.com/office/drawing/2014/main" id="{54F16C93-AA76-2729-C932-CAF9D8EAAB66}"/>
              </a:ext>
            </a:extLst>
          </p:cNvPr>
          <p:cNvCxnSpPr/>
          <p:nvPr/>
        </p:nvCxnSpPr>
        <p:spPr>
          <a:xfrm flipV="1">
            <a:off x="3366049" y="2612334"/>
            <a:ext cx="0" cy="2219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FE99013-DBC7-8AD0-6A90-10A73D0402AB}"/>
              </a:ext>
            </a:extLst>
          </p:cNvPr>
          <p:cNvCxnSpPr/>
          <p:nvPr/>
        </p:nvCxnSpPr>
        <p:spPr>
          <a:xfrm flipV="1">
            <a:off x="6109249" y="2620617"/>
            <a:ext cx="0" cy="2219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020AB21-1211-36DB-7E47-F2AD81060E60}"/>
              </a:ext>
            </a:extLst>
          </p:cNvPr>
          <p:cNvSpPr txBox="1"/>
          <p:nvPr/>
        </p:nvSpPr>
        <p:spPr>
          <a:xfrm>
            <a:off x="8479537" y="646038"/>
            <a:ext cx="692818" cy="369332"/>
          </a:xfrm>
          <a:prstGeom prst="rect">
            <a:avLst/>
          </a:prstGeom>
          <a:noFill/>
        </p:spPr>
        <p:txBody>
          <a:bodyPr wrap="none" rtlCol="0">
            <a:spAutoFit/>
          </a:bodyPr>
          <a:lstStyle/>
          <a:p>
            <a:r>
              <a:rPr lang="en-US" dirty="0"/>
              <a:t>Node</a:t>
            </a:r>
          </a:p>
        </p:txBody>
      </p:sp>
      <p:grpSp>
        <p:nvGrpSpPr>
          <p:cNvPr id="3" name="Group 2">
            <a:extLst>
              <a:ext uri="{FF2B5EF4-FFF2-40B4-BE49-F238E27FC236}">
                <a16:creationId xmlns:a16="http://schemas.microsoft.com/office/drawing/2014/main" id="{CB1DC857-EE92-6E4C-3C56-AC6149732A6D}"/>
              </a:ext>
            </a:extLst>
          </p:cNvPr>
          <p:cNvGrpSpPr/>
          <p:nvPr/>
        </p:nvGrpSpPr>
        <p:grpSpPr>
          <a:xfrm>
            <a:off x="7692886" y="1079224"/>
            <a:ext cx="2272747" cy="1512404"/>
            <a:chOff x="2173357" y="1099930"/>
            <a:chExt cx="2279373" cy="1512404"/>
          </a:xfrm>
        </p:grpSpPr>
        <p:sp>
          <p:nvSpPr>
            <p:cNvPr id="13" name="Rectangle 12">
              <a:extLst>
                <a:ext uri="{FF2B5EF4-FFF2-40B4-BE49-F238E27FC236}">
                  <a16:creationId xmlns:a16="http://schemas.microsoft.com/office/drawing/2014/main" id="{E730E74B-BD55-DD51-30E6-2DD9874B4F77}"/>
                </a:ext>
              </a:extLst>
            </p:cNvPr>
            <p:cNvSpPr/>
            <p:nvPr/>
          </p:nvSpPr>
          <p:spPr>
            <a:xfrm>
              <a:off x="2173357" y="1099930"/>
              <a:ext cx="2279373" cy="151240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8BEB7DE-648C-C356-A26E-5FE2D7CC28D1}"/>
                </a:ext>
              </a:extLst>
            </p:cNvPr>
            <p:cNvSpPr txBox="1"/>
            <p:nvPr/>
          </p:nvSpPr>
          <p:spPr>
            <a:xfrm>
              <a:off x="2245728" y="1170261"/>
              <a:ext cx="2153994"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2400" b="1" dirty="0"/>
                <a:t>Pod</a:t>
              </a:r>
            </a:p>
          </p:txBody>
        </p:sp>
        <p:sp>
          <p:nvSpPr>
            <p:cNvPr id="30" name="TextBox 29">
              <a:extLst>
                <a:ext uri="{FF2B5EF4-FFF2-40B4-BE49-F238E27FC236}">
                  <a16:creationId xmlns:a16="http://schemas.microsoft.com/office/drawing/2014/main" id="{26B75631-A071-6B5C-42DD-DA5D45C57806}"/>
                </a:ext>
              </a:extLst>
            </p:cNvPr>
            <p:cNvSpPr txBox="1"/>
            <p:nvPr/>
          </p:nvSpPr>
          <p:spPr>
            <a:xfrm>
              <a:off x="2245728" y="1768516"/>
              <a:ext cx="2153994" cy="58477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3200" b="1" dirty="0">
                  <a:solidFill>
                    <a:schemeClr val="tx1"/>
                  </a:solidFill>
                </a:rPr>
                <a:t>Event Bus</a:t>
              </a:r>
            </a:p>
          </p:txBody>
        </p:sp>
      </p:grpSp>
      <p:cxnSp>
        <p:nvCxnSpPr>
          <p:cNvPr id="32" name="Connector: Elbow 31">
            <a:extLst>
              <a:ext uri="{FF2B5EF4-FFF2-40B4-BE49-F238E27FC236}">
                <a16:creationId xmlns:a16="http://schemas.microsoft.com/office/drawing/2014/main" id="{92D178C9-A300-3B6F-BECA-3F97D4E9AA04}"/>
              </a:ext>
            </a:extLst>
          </p:cNvPr>
          <p:cNvCxnSpPr>
            <a:cxnSpLocks/>
          </p:cNvCxnSpPr>
          <p:nvPr/>
        </p:nvCxnSpPr>
        <p:spPr>
          <a:xfrm rot="10800000" flipV="1">
            <a:off x="7255564" y="2591626"/>
            <a:ext cx="1610140" cy="469626"/>
          </a:xfrm>
          <a:prstGeom prst="bentConnector3">
            <a:avLst>
              <a:gd name="adj1" fmla="val 144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15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C2DEC-76B4-9C07-578D-920FEDE1CC0C}"/>
              </a:ext>
            </a:extLst>
          </p:cNvPr>
          <p:cNvSpPr>
            <a:spLocks noGrp="1"/>
          </p:cNvSpPr>
          <p:nvPr>
            <p:ph idx="1"/>
          </p:nvPr>
        </p:nvSpPr>
        <p:spPr>
          <a:xfrm>
            <a:off x="705678" y="2196684"/>
            <a:ext cx="10515600" cy="1156114"/>
          </a:xfrm>
        </p:spPr>
        <p:txBody>
          <a:bodyPr>
            <a:normAutofit/>
          </a:bodyPr>
          <a:lstStyle/>
          <a:p>
            <a:pPr marL="0" indent="0">
              <a:buNone/>
            </a:pPr>
            <a:r>
              <a:rPr lang="en-US" sz="2400" b="1" dirty="0"/>
              <a:t>Pod:</a:t>
            </a:r>
          </a:p>
          <a:p>
            <a:pPr marL="0" indent="0">
              <a:buNone/>
            </a:pPr>
            <a:r>
              <a:rPr lang="en-US" sz="2000" dirty="0"/>
              <a:t>	Each Container that is created is going to be hosted or Essentially creating inside something called Pod.</a:t>
            </a:r>
          </a:p>
        </p:txBody>
      </p:sp>
      <p:sp>
        <p:nvSpPr>
          <p:cNvPr id="4" name="Content Placeholder 2">
            <a:extLst>
              <a:ext uri="{FF2B5EF4-FFF2-40B4-BE49-F238E27FC236}">
                <a16:creationId xmlns:a16="http://schemas.microsoft.com/office/drawing/2014/main" id="{24452A1B-55C8-5F90-6176-9DA1AE8B9231}"/>
              </a:ext>
            </a:extLst>
          </p:cNvPr>
          <p:cNvSpPr txBox="1">
            <a:spLocks/>
          </p:cNvSpPr>
          <p:nvPr/>
        </p:nvSpPr>
        <p:spPr>
          <a:xfrm>
            <a:off x="705678" y="3495396"/>
            <a:ext cx="10515600" cy="2097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err="1"/>
              <a:t>Deployement</a:t>
            </a:r>
            <a:r>
              <a:rPr lang="en-US" sz="2400" b="1" dirty="0"/>
              <a:t>: </a:t>
            </a:r>
            <a:r>
              <a:rPr lang="en-US" sz="1600" dirty="0"/>
              <a:t>(dep is just being a manager and manage set of pods)</a:t>
            </a:r>
            <a:endParaRPr lang="en-US" sz="2400" dirty="0"/>
          </a:p>
          <a:p>
            <a:pPr marL="0" indent="0">
              <a:buFont typeface="Arial" panose="020B0604020202020204" pitchFamily="34" charset="0"/>
              <a:buNone/>
            </a:pPr>
            <a:r>
              <a:rPr lang="en-US" sz="2000" dirty="0"/>
              <a:t>	For Managing these pods, Kubernetes also create a Deployment. Deployment reads the configuration File that how many pods are running and also manage these pods. If something is happen with pods (like crashing or stop working) then deployment recreated the pods for us. Deployment is in charge of making sure that we have always got the right number of pods and these pods are running successfully</a:t>
            </a:r>
          </a:p>
        </p:txBody>
      </p:sp>
      <p:sp>
        <p:nvSpPr>
          <p:cNvPr id="5" name="Content Placeholder 2">
            <a:extLst>
              <a:ext uri="{FF2B5EF4-FFF2-40B4-BE49-F238E27FC236}">
                <a16:creationId xmlns:a16="http://schemas.microsoft.com/office/drawing/2014/main" id="{B78C0A8D-B599-44F6-8B74-C047A395048E}"/>
              </a:ext>
            </a:extLst>
          </p:cNvPr>
          <p:cNvSpPr txBox="1">
            <a:spLocks/>
          </p:cNvSpPr>
          <p:nvPr/>
        </p:nvSpPr>
        <p:spPr>
          <a:xfrm>
            <a:off x="705678" y="5735012"/>
            <a:ext cx="10515600" cy="957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Services:</a:t>
            </a:r>
          </a:p>
          <a:p>
            <a:pPr marL="0" indent="0">
              <a:buFont typeface="Arial" panose="020B0604020202020204" pitchFamily="34" charset="0"/>
              <a:buNone/>
            </a:pPr>
            <a:r>
              <a:rPr lang="en-US" sz="2400" b="1" dirty="0"/>
              <a:t>	</a:t>
            </a:r>
            <a:r>
              <a:rPr lang="en-US" sz="2000" dirty="0"/>
              <a:t>Provides an easy-to-remember URL to access a running Container.	</a:t>
            </a:r>
          </a:p>
        </p:txBody>
      </p:sp>
      <p:sp>
        <p:nvSpPr>
          <p:cNvPr id="6" name="Content Placeholder 2">
            <a:extLst>
              <a:ext uri="{FF2B5EF4-FFF2-40B4-BE49-F238E27FC236}">
                <a16:creationId xmlns:a16="http://schemas.microsoft.com/office/drawing/2014/main" id="{3DA1A639-D485-D4DE-594C-4852C724FD02}"/>
              </a:ext>
            </a:extLst>
          </p:cNvPr>
          <p:cNvSpPr txBox="1">
            <a:spLocks/>
          </p:cNvSpPr>
          <p:nvPr/>
        </p:nvSpPr>
        <p:spPr>
          <a:xfrm>
            <a:off x="705678" y="374515"/>
            <a:ext cx="10515600" cy="891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err="1"/>
              <a:t>Kubernates</a:t>
            </a:r>
            <a:r>
              <a:rPr lang="en-US" sz="2400" b="1" dirty="0"/>
              <a:t> Cluster:</a:t>
            </a:r>
          </a:p>
          <a:p>
            <a:pPr marL="0" indent="0">
              <a:buFont typeface="Arial" panose="020B0604020202020204" pitchFamily="34" charset="0"/>
              <a:buNone/>
            </a:pPr>
            <a:r>
              <a:rPr lang="en-US" sz="2000" dirty="0"/>
              <a:t>	A Collection of Nodes + a master to manage them.</a:t>
            </a:r>
          </a:p>
        </p:txBody>
      </p:sp>
      <p:sp>
        <p:nvSpPr>
          <p:cNvPr id="7" name="Content Placeholder 2">
            <a:extLst>
              <a:ext uri="{FF2B5EF4-FFF2-40B4-BE49-F238E27FC236}">
                <a16:creationId xmlns:a16="http://schemas.microsoft.com/office/drawing/2014/main" id="{7ED68108-0884-D0FC-E759-50B80A054765}"/>
              </a:ext>
            </a:extLst>
          </p:cNvPr>
          <p:cNvSpPr txBox="1">
            <a:spLocks/>
          </p:cNvSpPr>
          <p:nvPr/>
        </p:nvSpPr>
        <p:spPr>
          <a:xfrm>
            <a:off x="705678" y="1265586"/>
            <a:ext cx="10515600" cy="891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Node:</a:t>
            </a:r>
          </a:p>
          <a:p>
            <a:pPr marL="0" indent="0">
              <a:buFont typeface="Arial" panose="020B0604020202020204" pitchFamily="34" charset="0"/>
              <a:buNone/>
            </a:pPr>
            <a:r>
              <a:rPr lang="en-US" sz="2000" dirty="0"/>
              <a:t>	A Virtual Machine that will run our container.</a:t>
            </a:r>
          </a:p>
        </p:txBody>
      </p:sp>
    </p:spTree>
    <p:extLst>
      <p:ext uri="{BB962C8B-B14F-4D97-AF65-F5344CB8AC3E}">
        <p14:creationId xmlns:p14="http://schemas.microsoft.com/office/powerpoint/2010/main" val="371064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BE70-8FC9-1EF0-2B4F-5CBF658B53E8}"/>
              </a:ext>
            </a:extLst>
          </p:cNvPr>
          <p:cNvSpPr>
            <a:spLocks noGrp="1"/>
          </p:cNvSpPr>
          <p:nvPr>
            <p:ph type="title"/>
          </p:nvPr>
        </p:nvSpPr>
        <p:spPr>
          <a:xfrm>
            <a:off x="3917674" y="139838"/>
            <a:ext cx="4356652" cy="681797"/>
          </a:xfrm>
        </p:spPr>
        <p:txBody>
          <a:bodyPr>
            <a:normAutofit/>
          </a:bodyPr>
          <a:lstStyle/>
          <a:p>
            <a:pPr algn="ctr"/>
            <a:r>
              <a:rPr lang="en-US" sz="3600" b="1" dirty="0" err="1"/>
              <a:t>Kubernates</a:t>
            </a:r>
            <a:r>
              <a:rPr lang="en-US" sz="3600" b="1" dirty="0"/>
              <a:t> Config File</a:t>
            </a:r>
          </a:p>
        </p:txBody>
      </p:sp>
      <p:sp>
        <p:nvSpPr>
          <p:cNvPr id="3" name="Content Placeholder 2">
            <a:extLst>
              <a:ext uri="{FF2B5EF4-FFF2-40B4-BE49-F238E27FC236}">
                <a16:creationId xmlns:a16="http://schemas.microsoft.com/office/drawing/2014/main" id="{22F96A28-1797-5D49-9136-0BC7205BABA7}"/>
              </a:ext>
            </a:extLst>
          </p:cNvPr>
          <p:cNvSpPr>
            <a:spLocks noGrp="1"/>
          </p:cNvSpPr>
          <p:nvPr>
            <p:ph idx="1"/>
          </p:nvPr>
        </p:nvSpPr>
        <p:spPr>
          <a:xfrm>
            <a:off x="838200" y="916952"/>
            <a:ext cx="10515600" cy="681797"/>
          </a:xfrm>
        </p:spPr>
        <p:style>
          <a:lnRef idx="3">
            <a:schemeClr val="lt1"/>
          </a:lnRef>
          <a:fillRef idx="1">
            <a:schemeClr val="accent4"/>
          </a:fillRef>
          <a:effectRef idx="1">
            <a:schemeClr val="accent4"/>
          </a:effectRef>
          <a:fontRef idx="minor">
            <a:schemeClr val="lt1"/>
          </a:fontRef>
        </p:style>
        <p:txBody>
          <a:bodyPr anchor="ctr">
            <a:normAutofit/>
          </a:bodyPr>
          <a:lstStyle/>
          <a:p>
            <a:pPr marL="0" indent="0" algn="ctr">
              <a:buNone/>
            </a:pPr>
            <a:r>
              <a:rPr lang="en-US" sz="2000" dirty="0">
                <a:solidFill>
                  <a:schemeClr val="tx1"/>
                </a:solidFill>
              </a:rPr>
              <a:t>Tells </a:t>
            </a:r>
            <a:r>
              <a:rPr lang="en-US" sz="2000" dirty="0" err="1">
                <a:solidFill>
                  <a:schemeClr val="tx1"/>
                </a:solidFill>
              </a:rPr>
              <a:t>Kubernates</a:t>
            </a:r>
            <a:r>
              <a:rPr lang="en-US" sz="2000" dirty="0">
                <a:solidFill>
                  <a:schemeClr val="tx1"/>
                </a:solidFill>
              </a:rPr>
              <a:t> about the different deployments, Pods, and Services (referred to as ‘Object’) that we want to create.</a:t>
            </a:r>
          </a:p>
        </p:txBody>
      </p:sp>
      <p:sp>
        <p:nvSpPr>
          <p:cNvPr id="4" name="Content Placeholder 2">
            <a:extLst>
              <a:ext uri="{FF2B5EF4-FFF2-40B4-BE49-F238E27FC236}">
                <a16:creationId xmlns:a16="http://schemas.microsoft.com/office/drawing/2014/main" id="{FE4793F9-F167-C61D-BEDD-012319A16AC5}"/>
              </a:ext>
            </a:extLst>
          </p:cNvPr>
          <p:cNvSpPr txBox="1">
            <a:spLocks/>
          </p:cNvSpPr>
          <p:nvPr/>
        </p:nvSpPr>
        <p:spPr>
          <a:xfrm>
            <a:off x="838200" y="1754391"/>
            <a:ext cx="10515600" cy="681797"/>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Written in YAML syntax</a:t>
            </a:r>
          </a:p>
        </p:txBody>
      </p:sp>
      <p:sp>
        <p:nvSpPr>
          <p:cNvPr id="5" name="Content Placeholder 2">
            <a:extLst>
              <a:ext uri="{FF2B5EF4-FFF2-40B4-BE49-F238E27FC236}">
                <a16:creationId xmlns:a16="http://schemas.microsoft.com/office/drawing/2014/main" id="{973ADA04-CD83-6A60-9951-7677564B999E}"/>
              </a:ext>
            </a:extLst>
          </p:cNvPr>
          <p:cNvSpPr txBox="1">
            <a:spLocks/>
          </p:cNvSpPr>
          <p:nvPr/>
        </p:nvSpPr>
        <p:spPr>
          <a:xfrm>
            <a:off x="838200" y="2591830"/>
            <a:ext cx="10515600" cy="681797"/>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Written in </a:t>
            </a:r>
            <a:r>
              <a:rPr lang="en-US" sz="2000" dirty="0"/>
              <a:t>YAML syntax</a:t>
            </a:r>
          </a:p>
        </p:txBody>
      </p:sp>
      <p:sp>
        <p:nvSpPr>
          <p:cNvPr id="6" name="Content Placeholder 2">
            <a:extLst>
              <a:ext uri="{FF2B5EF4-FFF2-40B4-BE49-F238E27FC236}">
                <a16:creationId xmlns:a16="http://schemas.microsoft.com/office/drawing/2014/main" id="{1D36D3A8-53BE-08CA-EC75-2569EA1CD1D6}"/>
              </a:ext>
            </a:extLst>
          </p:cNvPr>
          <p:cNvSpPr txBox="1">
            <a:spLocks/>
          </p:cNvSpPr>
          <p:nvPr/>
        </p:nvSpPr>
        <p:spPr>
          <a:xfrm>
            <a:off x="838200" y="3429000"/>
            <a:ext cx="10515600" cy="681797"/>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Always store these files with our project source code -  these are documentation</a:t>
            </a:r>
          </a:p>
        </p:txBody>
      </p:sp>
      <p:sp>
        <p:nvSpPr>
          <p:cNvPr id="7" name="Content Placeholder 2">
            <a:extLst>
              <a:ext uri="{FF2B5EF4-FFF2-40B4-BE49-F238E27FC236}">
                <a16:creationId xmlns:a16="http://schemas.microsoft.com/office/drawing/2014/main" id="{58BB6167-24B2-2BCC-70A7-68EEE204F407}"/>
              </a:ext>
            </a:extLst>
          </p:cNvPr>
          <p:cNvSpPr txBox="1">
            <a:spLocks/>
          </p:cNvSpPr>
          <p:nvPr/>
        </p:nvSpPr>
        <p:spPr>
          <a:xfrm>
            <a:off x="838200" y="4266170"/>
            <a:ext cx="10515600" cy="681797"/>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can create Objects without config files – </a:t>
            </a:r>
            <a:r>
              <a:rPr lang="en-US" sz="2000" b="1" dirty="0"/>
              <a:t>do not do this</a:t>
            </a:r>
            <a:r>
              <a:rPr lang="en-US" sz="2000" dirty="0"/>
              <a:t>. Config files provide a precise definition of what your cluster is running</a:t>
            </a:r>
          </a:p>
        </p:txBody>
      </p:sp>
      <p:sp>
        <p:nvSpPr>
          <p:cNvPr id="8" name="Content Placeholder 2">
            <a:extLst>
              <a:ext uri="{FF2B5EF4-FFF2-40B4-BE49-F238E27FC236}">
                <a16:creationId xmlns:a16="http://schemas.microsoft.com/office/drawing/2014/main" id="{4E828034-11A9-CF4D-B48D-AE1FEEF3EDB4}"/>
              </a:ext>
            </a:extLst>
          </p:cNvPr>
          <p:cNvSpPr txBox="1">
            <a:spLocks/>
          </p:cNvSpPr>
          <p:nvPr/>
        </p:nvSpPr>
        <p:spPr>
          <a:xfrm>
            <a:off x="838200" y="5238823"/>
            <a:ext cx="5121966" cy="1033393"/>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t>Kubernates</a:t>
            </a:r>
            <a:r>
              <a:rPr lang="en-US" sz="2000" dirty="0"/>
              <a:t> docs will tell you to run direct commands to create objects. Only do this for testing purpose.</a:t>
            </a:r>
          </a:p>
        </p:txBody>
      </p:sp>
      <p:sp>
        <p:nvSpPr>
          <p:cNvPr id="9" name="Content Placeholder 2">
            <a:extLst>
              <a:ext uri="{FF2B5EF4-FFF2-40B4-BE49-F238E27FC236}">
                <a16:creationId xmlns:a16="http://schemas.microsoft.com/office/drawing/2014/main" id="{EEAF4034-B765-7B4C-5B2E-520F0C268D50}"/>
              </a:ext>
            </a:extLst>
          </p:cNvPr>
          <p:cNvSpPr txBox="1">
            <a:spLocks/>
          </p:cNvSpPr>
          <p:nvPr/>
        </p:nvSpPr>
        <p:spPr>
          <a:xfrm>
            <a:off x="6231835" y="5238822"/>
            <a:ext cx="5121965" cy="1033393"/>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Blog posts will tell you to run direct commands to create objects – close the blog post!</a:t>
            </a:r>
          </a:p>
        </p:txBody>
      </p:sp>
      <p:cxnSp>
        <p:nvCxnSpPr>
          <p:cNvPr id="11" name="Straight Arrow Connector 10">
            <a:extLst>
              <a:ext uri="{FF2B5EF4-FFF2-40B4-BE49-F238E27FC236}">
                <a16:creationId xmlns:a16="http://schemas.microsoft.com/office/drawing/2014/main" id="{8D477522-5A8B-E85E-BFE2-F1B6AB089505}"/>
              </a:ext>
            </a:extLst>
          </p:cNvPr>
          <p:cNvCxnSpPr>
            <a:endCxn id="8" idx="0"/>
          </p:cNvCxnSpPr>
          <p:nvPr/>
        </p:nvCxnSpPr>
        <p:spPr>
          <a:xfrm flipH="1">
            <a:off x="3399183" y="4947967"/>
            <a:ext cx="19878" cy="290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CF4CF4-0FAC-1695-EA77-0884AE6558FF}"/>
              </a:ext>
            </a:extLst>
          </p:cNvPr>
          <p:cNvCxnSpPr/>
          <p:nvPr/>
        </p:nvCxnSpPr>
        <p:spPr>
          <a:xfrm flipH="1">
            <a:off x="8753062" y="4944660"/>
            <a:ext cx="19878" cy="290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61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838200" y="365125"/>
            <a:ext cx="10515600" cy="575779"/>
          </a:xfrm>
        </p:spPr>
        <p:txBody>
          <a:bodyPr>
            <a:normAutofit fontScale="90000"/>
          </a:bodyPr>
          <a:lstStyle/>
          <a:p>
            <a:r>
              <a:rPr lang="en-US" sz="3600" b="1" dirty="0"/>
              <a:t>Create Pod :</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09262" y="888723"/>
            <a:ext cx="5946912" cy="400740"/>
          </a:xfrm>
        </p:spPr>
        <p:txBody>
          <a:bodyPr>
            <a:normAutofit/>
          </a:bodyPr>
          <a:lstStyle/>
          <a:p>
            <a:pPr marL="0" indent="0">
              <a:buNone/>
            </a:pPr>
            <a:r>
              <a:rPr lang="en-US" sz="2000" dirty="0"/>
              <a:t> </a:t>
            </a:r>
            <a:r>
              <a:rPr lang="en-US" sz="2000" dirty="0" err="1"/>
              <a:t>kubectl</a:t>
            </a:r>
            <a:r>
              <a:rPr lang="en-US" sz="2000" dirty="0"/>
              <a:t> apply –f [</a:t>
            </a:r>
            <a:r>
              <a:rPr lang="en-US" sz="2000" dirty="0" err="1"/>
              <a:t>config_file_name</a:t>
            </a:r>
            <a:r>
              <a:rPr lang="en-US" sz="2000" dirty="0"/>
              <a:t>]</a:t>
            </a:r>
          </a:p>
        </p:txBody>
      </p:sp>
      <p:sp>
        <p:nvSpPr>
          <p:cNvPr id="4" name="Title 1">
            <a:extLst>
              <a:ext uri="{FF2B5EF4-FFF2-40B4-BE49-F238E27FC236}">
                <a16:creationId xmlns:a16="http://schemas.microsoft.com/office/drawing/2014/main" id="{F5BFBABC-DB51-3F02-8B85-2D6E832F5E7F}"/>
              </a:ext>
            </a:extLst>
          </p:cNvPr>
          <p:cNvSpPr txBox="1">
            <a:spLocks/>
          </p:cNvSpPr>
          <p:nvPr/>
        </p:nvSpPr>
        <p:spPr>
          <a:xfrm>
            <a:off x="838200" y="1316659"/>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List all pods running inside a Cluster:</a:t>
            </a:r>
          </a:p>
        </p:txBody>
      </p:sp>
      <p:sp>
        <p:nvSpPr>
          <p:cNvPr id="5" name="Content Placeholder 2">
            <a:extLst>
              <a:ext uri="{FF2B5EF4-FFF2-40B4-BE49-F238E27FC236}">
                <a16:creationId xmlns:a16="http://schemas.microsoft.com/office/drawing/2014/main" id="{8FA5F753-750A-0F68-BEBF-B2B4D6C21F80}"/>
              </a:ext>
            </a:extLst>
          </p:cNvPr>
          <p:cNvSpPr txBox="1">
            <a:spLocks/>
          </p:cNvSpPr>
          <p:nvPr/>
        </p:nvSpPr>
        <p:spPr>
          <a:xfrm>
            <a:off x="1209262" y="1919634"/>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get pods</a:t>
            </a:r>
          </a:p>
        </p:txBody>
      </p:sp>
      <p:sp>
        <p:nvSpPr>
          <p:cNvPr id="6" name="Title 1">
            <a:extLst>
              <a:ext uri="{FF2B5EF4-FFF2-40B4-BE49-F238E27FC236}">
                <a16:creationId xmlns:a16="http://schemas.microsoft.com/office/drawing/2014/main" id="{A3611D64-7171-B61A-0879-9216910399E8}"/>
              </a:ext>
            </a:extLst>
          </p:cNvPr>
          <p:cNvSpPr txBox="1">
            <a:spLocks/>
          </p:cNvSpPr>
          <p:nvPr/>
        </p:nvSpPr>
        <p:spPr>
          <a:xfrm>
            <a:off x="838200" y="2266262"/>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Execute Command on running in running Pod</a:t>
            </a:r>
          </a:p>
        </p:txBody>
      </p:sp>
      <p:sp>
        <p:nvSpPr>
          <p:cNvPr id="7" name="Content Placeholder 2">
            <a:extLst>
              <a:ext uri="{FF2B5EF4-FFF2-40B4-BE49-F238E27FC236}">
                <a16:creationId xmlns:a16="http://schemas.microsoft.com/office/drawing/2014/main" id="{00BECE27-3382-A586-A12E-1207CAD5AA91}"/>
              </a:ext>
            </a:extLst>
          </p:cNvPr>
          <p:cNvSpPr txBox="1">
            <a:spLocks/>
          </p:cNvSpPr>
          <p:nvPr/>
        </p:nvSpPr>
        <p:spPr>
          <a:xfrm>
            <a:off x="1209262" y="2869237"/>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exec –it [</a:t>
            </a:r>
            <a:r>
              <a:rPr lang="en-US" sz="2000" dirty="0" err="1"/>
              <a:t>pod_name</a:t>
            </a:r>
            <a:r>
              <a:rPr lang="en-US" sz="2000" dirty="0"/>
              <a:t>] [</a:t>
            </a:r>
            <a:r>
              <a:rPr lang="en-US" sz="2000" dirty="0" err="1"/>
              <a:t>cmd</a:t>
            </a:r>
            <a:r>
              <a:rPr lang="en-US" sz="2000" dirty="0"/>
              <a:t>]</a:t>
            </a:r>
          </a:p>
        </p:txBody>
      </p:sp>
      <p:sp>
        <p:nvSpPr>
          <p:cNvPr id="8" name="Title 1">
            <a:extLst>
              <a:ext uri="{FF2B5EF4-FFF2-40B4-BE49-F238E27FC236}">
                <a16:creationId xmlns:a16="http://schemas.microsoft.com/office/drawing/2014/main" id="{F42F7741-3888-3691-F08C-5E7913C9E6DF}"/>
              </a:ext>
            </a:extLst>
          </p:cNvPr>
          <p:cNvSpPr txBox="1">
            <a:spLocks/>
          </p:cNvSpPr>
          <p:nvPr/>
        </p:nvSpPr>
        <p:spPr>
          <a:xfrm>
            <a:off x="838200" y="3238705"/>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Print out Logs of given Pod</a:t>
            </a:r>
          </a:p>
        </p:txBody>
      </p:sp>
      <p:sp>
        <p:nvSpPr>
          <p:cNvPr id="9" name="Content Placeholder 2">
            <a:extLst>
              <a:ext uri="{FF2B5EF4-FFF2-40B4-BE49-F238E27FC236}">
                <a16:creationId xmlns:a16="http://schemas.microsoft.com/office/drawing/2014/main" id="{D438217E-E758-B651-D12E-39CCBE5D2443}"/>
              </a:ext>
            </a:extLst>
          </p:cNvPr>
          <p:cNvSpPr txBox="1">
            <a:spLocks/>
          </p:cNvSpPr>
          <p:nvPr/>
        </p:nvSpPr>
        <p:spPr>
          <a:xfrm>
            <a:off x="1209262" y="3841680"/>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logs [</a:t>
            </a:r>
            <a:r>
              <a:rPr lang="en-US" sz="2000" dirty="0" err="1"/>
              <a:t>pod_name</a:t>
            </a:r>
            <a:r>
              <a:rPr lang="en-US" sz="2000" dirty="0"/>
              <a:t>]</a:t>
            </a:r>
          </a:p>
        </p:txBody>
      </p:sp>
      <p:sp>
        <p:nvSpPr>
          <p:cNvPr id="10" name="Title 1">
            <a:extLst>
              <a:ext uri="{FF2B5EF4-FFF2-40B4-BE49-F238E27FC236}">
                <a16:creationId xmlns:a16="http://schemas.microsoft.com/office/drawing/2014/main" id="{92534AF1-E461-1AD4-5FDD-130DF63504FB}"/>
              </a:ext>
            </a:extLst>
          </p:cNvPr>
          <p:cNvSpPr txBox="1">
            <a:spLocks/>
          </p:cNvSpPr>
          <p:nvPr/>
        </p:nvSpPr>
        <p:spPr>
          <a:xfrm>
            <a:off x="838200" y="4206043"/>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Deletes the given Pod</a:t>
            </a:r>
          </a:p>
        </p:txBody>
      </p:sp>
      <p:sp>
        <p:nvSpPr>
          <p:cNvPr id="11" name="Content Placeholder 2">
            <a:extLst>
              <a:ext uri="{FF2B5EF4-FFF2-40B4-BE49-F238E27FC236}">
                <a16:creationId xmlns:a16="http://schemas.microsoft.com/office/drawing/2014/main" id="{75826C0D-7542-A40F-4D47-679F8FE0A854}"/>
              </a:ext>
            </a:extLst>
          </p:cNvPr>
          <p:cNvSpPr txBox="1">
            <a:spLocks/>
          </p:cNvSpPr>
          <p:nvPr/>
        </p:nvSpPr>
        <p:spPr>
          <a:xfrm>
            <a:off x="1209262" y="4809018"/>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delete pod [</a:t>
            </a:r>
            <a:r>
              <a:rPr lang="en-US" sz="2000" dirty="0" err="1"/>
              <a:t>pod_name</a:t>
            </a:r>
            <a:r>
              <a:rPr lang="en-US" sz="2000" dirty="0"/>
              <a:t>]</a:t>
            </a:r>
          </a:p>
        </p:txBody>
      </p:sp>
      <p:sp>
        <p:nvSpPr>
          <p:cNvPr id="12" name="Title 1">
            <a:extLst>
              <a:ext uri="{FF2B5EF4-FFF2-40B4-BE49-F238E27FC236}">
                <a16:creationId xmlns:a16="http://schemas.microsoft.com/office/drawing/2014/main" id="{8DADF5F9-9759-B6AB-C726-C03BF78F92DB}"/>
              </a:ext>
            </a:extLst>
          </p:cNvPr>
          <p:cNvSpPr txBox="1">
            <a:spLocks/>
          </p:cNvSpPr>
          <p:nvPr/>
        </p:nvSpPr>
        <p:spPr>
          <a:xfrm>
            <a:off x="838200" y="5173311"/>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Print info about running pod</a:t>
            </a:r>
          </a:p>
        </p:txBody>
      </p:sp>
      <p:sp>
        <p:nvSpPr>
          <p:cNvPr id="13" name="Content Placeholder 2">
            <a:extLst>
              <a:ext uri="{FF2B5EF4-FFF2-40B4-BE49-F238E27FC236}">
                <a16:creationId xmlns:a16="http://schemas.microsoft.com/office/drawing/2014/main" id="{211D6C4F-F96E-3089-AE5A-F71132B1E91C}"/>
              </a:ext>
            </a:extLst>
          </p:cNvPr>
          <p:cNvSpPr txBox="1">
            <a:spLocks/>
          </p:cNvSpPr>
          <p:nvPr/>
        </p:nvSpPr>
        <p:spPr>
          <a:xfrm>
            <a:off x="1209262" y="5776286"/>
            <a:ext cx="4303642" cy="3485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r>
              <a:rPr lang="en-US" sz="2000" dirty="0" err="1"/>
              <a:t>kubectl</a:t>
            </a:r>
            <a:r>
              <a:rPr lang="en-US" sz="2000" dirty="0"/>
              <a:t> describe pod [</a:t>
            </a:r>
            <a:r>
              <a:rPr lang="en-US" sz="2000" dirty="0" err="1"/>
              <a:t>pod_name</a:t>
            </a:r>
            <a:r>
              <a:rPr lang="en-US" sz="2000" dirty="0"/>
              <a:t>]</a:t>
            </a:r>
          </a:p>
        </p:txBody>
      </p:sp>
    </p:spTree>
    <p:extLst>
      <p:ext uri="{BB962C8B-B14F-4D97-AF65-F5344CB8AC3E}">
        <p14:creationId xmlns:p14="http://schemas.microsoft.com/office/powerpoint/2010/main" val="167981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712532" y="227003"/>
            <a:ext cx="4766930" cy="689633"/>
          </a:xfrm>
        </p:spPr>
        <p:txBody>
          <a:bodyPr>
            <a:normAutofit/>
          </a:bodyPr>
          <a:lstStyle/>
          <a:p>
            <a:pPr algn="ctr"/>
            <a:r>
              <a:rPr lang="en-US" sz="3600" b="1" dirty="0">
                <a:solidFill>
                  <a:schemeClr val="accent2">
                    <a:lumMod val="75000"/>
                  </a:schemeClr>
                </a:solidFill>
              </a:rPr>
              <a:t>Introducing Deployment</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4823238" y="2677192"/>
            <a:ext cx="2545527" cy="538192"/>
          </a:xfrm>
        </p:spPr>
        <p:style>
          <a:lnRef idx="1">
            <a:schemeClr val="accent2"/>
          </a:lnRef>
          <a:fillRef idx="3">
            <a:schemeClr val="accent2"/>
          </a:fillRef>
          <a:effectRef idx="2">
            <a:schemeClr val="accent2"/>
          </a:effectRef>
          <a:fontRef idx="minor">
            <a:schemeClr val="lt1"/>
          </a:fontRef>
        </p:style>
        <p:txBody>
          <a:bodyPr>
            <a:normAutofit/>
          </a:bodyPr>
          <a:lstStyle/>
          <a:p>
            <a:pPr marL="0" indent="0" algn="ctr">
              <a:buNone/>
            </a:pPr>
            <a:r>
              <a:rPr lang="en-US" sz="3200" b="1" dirty="0"/>
              <a:t>Deployment</a:t>
            </a:r>
            <a:endParaRPr lang="en-US" sz="3200" dirty="0"/>
          </a:p>
        </p:txBody>
      </p:sp>
      <p:cxnSp>
        <p:nvCxnSpPr>
          <p:cNvPr id="5" name="Straight Arrow Connector 4">
            <a:extLst>
              <a:ext uri="{FF2B5EF4-FFF2-40B4-BE49-F238E27FC236}">
                <a16:creationId xmlns:a16="http://schemas.microsoft.com/office/drawing/2014/main" id="{11E1D8B2-F352-4478-B521-D9641416D69A}"/>
              </a:ext>
            </a:extLst>
          </p:cNvPr>
          <p:cNvCxnSpPr>
            <a:cxnSpLocks/>
          </p:cNvCxnSpPr>
          <p:nvPr/>
        </p:nvCxnSpPr>
        <p:spPr>
          <a:xfrm flipH="1">
            <a:off x="6095999" y="3215384"/>
            <a:ext cx="1" cy="81121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7" name="Straight Connector 6">
            <a:extLst>
              <a:ext uri="{FF2B5EF4-FFF2-40B4-BE49-F238E27FC236}">
                <a16:creationId xmlns:a16="http://schemas.microsoft.com/office/drawing/2014/main" id="{D3CFF523-2C69-1214-AB16-3B9E5CF56CA8}"/>
              </a:ext>
            </a:extLst>
          </p:cNvPr>
          <p:cNvCxnSpPr>
            <a:cxnSpLocks/>
          </p:cNvCxnSpPr>
          <p:nvPr/>
        </p:nvCxnSpPr>
        <p:spPr>
          <a:xfrm>
            <a:off x="2602637" y="3642616"/>
            <a:ext cx="69867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8FFFD82-87DF-273A-EC9F-03762226896C}"/>
              </a:ext>
            </a:extLst>
          </p:cNvPr>
          <p:cNvCxnSpPr>
            <a:cxnSpLocks/>
          </p:cNvCxnSpPr>
          <p:nvPr/>
        </p:nvCxnSpPr>
        <p:spPr>
          <a:xfrm>
            <a:off x="2608554" y="3642616"/>
            <a:ext cx="0" cy="405607"/>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29CF720D-9F8D-D447-1F85-2505D1F5B830}"/>
              </a:ext>
            </a:extLst>
          </p:cNvPr>
          <p:cNvCxnSpPr>
            <a:cxnSpLocks/>
          </p:cNvCxnSpPr>
          <p:nvPr/>
        </p:nvCxnSpPr>
        <p:spPr>
          <a:xfrm>
            <a:off x="9587882" y="3642615"/>
            <a:ext cx="0" cy="405607"/>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nvGrpSpPr>
          <p:cNvPr id="16" name="Group 15">
            <a:extLst>
              <a:ext uri="{FF2B5EF4-FFF2-40B4-BE49-F238E27FC236}">
                <a16:creationId xmlns:a16="http://schemas.microsoft.com/office/drawing/2014/main" id="{18D4A744-E462-D7E7-071C-6722E90AF239}"/>
              </a:ext>
            </a:extLst>
          </p:cNvPr>
          <p:cNvGrpSpPr/>
          <p:nvPr/>
        </p:nvGrpSpPr>
        <p:grpSpPr>
          <a:xfrm>
            <a:off x="1568388" y="4065978"/>
            <a:ext cx="2068496" cy="1855432"/>
            <a:chOff x="1568388" y="2743199"/>
            <a:chExt cx="2068496" cy="1855432"/>
          </a:xfrm>
        </p:grpSpPr>
        <p:sp>
          <p:nvSpPr>
            <p:cNvPr id="13" name="Rectangle 12">
              <a:extLst>
                <a:ext uri="{FF2B5EF4-FFF2-40B4-BE49-F238E27FC236}">
                  <a16:creationId xmlns:a16="http://schemas.microsoft.com/office/drawing/2014/main" id="{CA599A92-852A-4369-6066-9138C74E376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36758B-9700-2883-6CA1-53A30F0993A5}"/>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15" name="Rectangle 14">
              <a:extLst>
                <a:ext uri="{FF2B5EF4-FFF2-40B4-BE49-F238E27FC236}">
                  <a16:creationId xmlns:a16="http://schemas.microsoft.com/office/drawing/2014/main" id="{9FF67206-26CD-3517-6DB2-FCE232BDB07A}"/>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grpSp>
        <p:nvGrpSpPr>
          <p:cNvPr id="17" name="Group 16">
            <a:extLst>
              <a:ext uri="{FF2B5EF4-FFF2-40B4-BE49-F238E27FC236}">
                <a16:creationId xmlns:a16="http://schemas.microsoft.com/office/drawing/2014/main" id="{3513B000-BC18-C37D-C0ED-03AB3A955DA3}"/>
              </a:ext>
            </a:extLst>
          </p:cNvPr>
          <p:cNvGrpSpPr/>
          <p:nvPr/>
        </p:nvGrpSpPr>
        <p:grpSpPr>
          <a:xfrm>
            <a:off x="5061751" y="4065978"/>
            <a:ext cx="2068496" cy="1855432"/>
            <a:chOff x="1568388" y="2743199"/>
            <a:chExt cx="2068496" cy="1855432"/>
          </a:xfrm>
        </p:grpSpPr>
        <p:sp>
          <p:nvSpPr>
            <p:cNvPr id="18" name="Rectangle 17">
              <a:extLst>
                <a:ext uri="{FF2B5EF4-FFF2-40B4-BE49-F238E27FC236}">
                  <a16:creationId xmlns:a16="http://schemas.microsoft.com/office/drawing/2014/main" id="{4223BC11-AC7A-FC9A-2F05-43BFA907C4B6}"/>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2AB3977-F070-202A-DF73-C71D4AF30F9B}"/>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20" name="Rectangle 19">
              <a:extLst>
                <a:ext uri="{FF2B5EF4-FFF2-40B4-BE49-F238E27FC236}">
                  <a16:creationId xmlns:a16="http://schemas.microsoft.com/office/drawing/2014/main" id="{F77EA473-0787-B607-7322-5B2E6FE77D75}"/>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grpSp>
        <p:nvGrpSpPr>
          <p:cNvPr id="21" name="Group 20">
            <a:extLst>
              <a:ext uri="{FF2B5EF4-FFF2-40B4-BE49-F238E27FC236}">
                <a16:creationId xmlns:a16="http://schemas.microsoft.com/office/drawing/2014/main" id="{EA2CFBE5-422D-3B7A-BF91-6971C9C1590F}"/>
              </a:ext>
            </a:extLst>
          </p:cNvPr>
          <p:cNvGrpSpPr/>
          <p:nvPr/>
        </p:nvGrpSpPr>
        <p:grpSpPr>
          <a:xfrm>
            <a:off x="8549196" y="4065978"/>
            <a:ext cx="2068496" cy="1855432"/>
            <a:chOff x="1568388" y="2743199"/>
            <a:chExt cx="2068496" cy="1855432"/>
          </a:xfrm>
        </p:grpSpPr>
        <p:sp>
          <p:nvSpPr>
            <p:cNvPr id="22" name="Rectangle 21">
              <a:extLst>
                <a:ext uri="{FF2B5EF4-FFF2-40B4-BE49-F238E27FC236}">
                  <a16:creationId xmlns:a16="http://schemas.microsoft.com/office/drawing/2014/main" id="{B404751E-7AC9-F595-7085-862834652541}"/>
                </a:ext>
              </a:extLst>
            </p:cNvPr>
            <p:cNvSpPr/>
            <p:nvPr/>
          </p:nvSpPr>
          <p:spPr>
            <a:xfrm>
              <a:off x="1568388" y="2743199"/>
              <a:ext cx="2068496" cy="185543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1BC75D9-2EDE-CFF7-8199-337E8F91CA49}"/>
                </a:ext>
              </a:extLst>
            </p:cNvPr>
            <p:cNvSpPr/>
            <p:nvPr/>
          </p:nvSpPr>
          <p:spPr>
            <a:xfrm>
              <a:off x="1568388" y="2743199"/>
              <a:ext cx="2068492" cy="5948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Pod</a:t>
              </a:r>
            </a:p>
          </p:txBody>
        </p:sp>
        <p:sp>
          <p:nvSpPr>
            <p:cNvPr id="24" name="Rectangle 23">
              <a:extLst>
                <a:ext uri="{FF2B5EF4-FFF2-40B4-BE49-F238E27FC236}">
                  <a16:creationId xmlns:a16="http://schemas.microsoft.com/office/drawing/2014/main" id="{C828C64A-1FEE-1C43-61C6-A6D35E477718}"/>
                </a:ext>
              </a:extLst>
            </p:cNvPr>
            <p:cNvSpPr/>
            <p:nvPr/>
          </p:nvSpPr>
          <p:spPr>
            <a:xfrm>
              <a:off x="1748898" y="3497805"/>
              <a:ext cx="1707472" cy="9321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Container running Post Image</a:t>
              </a:r>
            </a:p>
          </p:txBody>
        </p:sp>
      </p:grpSp>
      <p:sp>
        <p:nvSpPr>
          <p:cNvPr id="25" name="TextBox 24">
            <a:extLst>
              <a:ext uri="{FF2B5EF4-FFF2-40B4-BE49-F238E27FC236}">
                <a16:creationId xmlns:a16="http://schemas.microsoft.com/office/drawing/2014/main" id="{88A9A201-27D0-0779-0E62-6769484E5D33}"/>
              </a:ext>
            </a:extLst>
          </p:cNvPr>
          <p:cNvSpPr txBox="1"/>
          <p:nvPr/>
        </p:nvSpPr>
        <p:spPr>
          <a:xfrm>
            <a:off x="477923" y="965298"/>
            <a:ext cx="11391452" cy="1200329"/>
          </a:xfrm>
          <a:prstGeom prst="rect">
            <a:avLst/>
          </a:prstGeom>
          <a:noFill/>
        </p:spPr>
        <p:txBody>
          <a:bodyPr wrap="none" rtlCol="0">
            <a:spAutoFit/>
          </a:bodyPr>
          <a:lstStyle/>
          <a:p>
            <a:r>
              <a:rPr lang="en-US" dirty="0"/>
              <a:t>A deployment is a Kubernetes Object that is intended to manage a set of Pods. (Manager to manage pods)</a:t>
            </a:r>
          </a:p>
          <a:p>
            <a:r>
              <a:rPr lang="en-US" dirty="0"/>
              <a:t>A deployment has two main jobs.</a:t>
            </a:r>
          </a:p>
          <a:p>
            <a:pPr marL="457200" indent="-457200">
              <a:buAutoNum type="arabicParenR"/>
            </a:pPr>
            <a:r>
              <a:rPr lang="en-US" dirty="0"/>
              <a:t>If a Pod is crashed for any reason deployment recreates it  (make sure the given no of Pods is running)</a:t>
            </a:r>
          </a:p>
          <a:p>
            <a:r>
              <a:rPr lang="en-US" dirty="0"/>
              <a:t>2)     If we want to update pod then deployment creates new pods and points to manage new Pods and delete old pods.</a:t>
            </a:r>
          </a:p>
        </p:txBody>
      </p:sp>
    </p:spTree>
    <p:extLst>
      <p:ext uri="{BB962C8B-B14F-4D97-AF65-F5344CB8AC3E}">
        <p14:creationId xmlns:p14="http://schemas.microsoft.com/office/powerpoint/2010/main" val="22571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4504862" y="106184"/>
            <a:ext cx="3182275" cy="535508"/>
          </a:xfrm>
        </p:spPr>
        <p:txBody>
          <a:bodyPr>
            <a:normAutofit/>
          </a:bodyPr>
          <a:lstStyle/>
          <a:p>
            <a:pPr algn="ctr"/>
            <a:r>
              <a:rPr lang="en-US" sz="2800" b="1" dirty="0"/>
              <a:t>Deployment Config</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42875" y="985422"/>
            <a:ext cx="9721639" cy="5434591"/>
          </a:xfrm>
        </p:spPr>
        <p:txBody>
          <a:bodyPr>
            <a:noAutofit/>
          </a:bodyPr>
          <a:lstStyle/>
          <a:p>
            <a:pPr marL="0" indent="0">
              <a:buNone/>
            </a:pPr>
            <a:r>
              <a:rPr lang="en-US" sz="1400" dirty="0" err="1"/>
              <a:t>apiVersion</a:t>
            </a:r>
            <a:r>
              <a:rPr lang="en-US" sz="1400" dirty="0"/>
              <a:t>: app/v1              </a:t>
            </a:r>
            <a:r>
              <a:rPr lang="en-US" sz="1400" dirty="0">
                <a:sym typeface="Wingdings" panose="05000000000000000000" pitchFamily="2" charset="2"/>
              </a:rPr>
              <a:t></a:t>
            </a:r>
            <a:r>
              <a:rPr lang="en-US" sz="1400" dirty="0"/>
              <a:t>      bucket is inside of different object called app/v1</a:t>
            </a:r>
          </a:p>
          <a:p>
            <a:pPr marL="0" indent="0">
              <a:buNone/>
            </a:pPr>
            <a:r>
              <a:rPr lang="en-US" sz="1400" dirty="0"/>
              <a:t>kind: Deployment</a:t>
            </a:r>
          </a:p>
          <a:p>
            <a:pPr marL="0" indent="0">
              <a:buNone/>
            </a:pPr>
            <a:r>
              <a:rPr lang="en-US" sz="1400" dirty="0"/>
              <a:t>metadata:</a:t>
            </a:r>
          </a:p>
          <a:p>
            <a:pPr marL="0" indent="0">
              <a:buNone/>
            </a:pPr>
            <a:r>
              <a:rPr lang="en-US" sz="1400" dirty="0"/>
              <a:t>  name: posts-</a:t>
            </a:r>
            <a:r>
              <a:rPr lang="en-US" sz="1400" dirty="0" err="1"/>
              <a:t>depl</a:t>
            </a:r>
            <a:endParaRPr lang="en-US" sz="1400" dirty="0"/>
          </a:p>
          <a:p>
            <a:pPr marL="0" indent="0">
              <a:buNone/>
            </a:pPr>
            <a:r>
              <a:rPr lang="en-US" sz="1400" dirty="0"/>
              <a:t>spec:</a:t>
            </a:r>
          </a:p>
          <a:p>
            <a:pPr marL="0" indent="0">
              <a:buNone/>
            </a:pPr>
            <a:r>
              <a:rPr lang="en-US" sz="1400" dirty="0"/>
              <a:t>  replicas: 1                           </a:t>
            </a:r>
            <a:r>
              <a:rPr lang="en-US" sz="1400" dirty="0">
                <a:sym typeface="Wingdings" panose="05000000000000000000" pitchFamily="2" charset="2"/>
              </a:rPr>
              <a:t>       No of pods we want to create</a:t>
            </a:r>
          </a:p>
          <a:p>
            <a:pPr marL="0" indent="0">
              <a:buNone/>
            </a:pPr>
            <a:r>
              <a:rPr lang="en-US" sz="1400" dirty="0">
                <a:sym typeface="Wingdings" panose="05000000000000000000" pitchFamily="2" charset="2"/>
              </a:rPr>
              <a:t>  selector:</a:t>
            </a:r>
          </a:p>
          <a:p>
            <a:pPr marL="0" indent="0">
              <a:buNone/>
            </a:pPr>
            <a:r>
              <a:rPr lang="en-US" sz="1400" dirty="0">
                <a:sym typeface="Wingdings" panose="05000000000000000000" pitchFamily="2" charset="2"/>
              </a:rPr>
              <a:t>    </a:t>
            </a:r>
            <a:r>
              <a:rPr lang="en-US" sz="1400" dirty="0" err="1">
                <a:sym typeface="Wingdings" panose="05000000000000000000" pitchFamily="2" charset="2"/>
              </a:rPr>
              <a:t>matchLabels</a:t>
            </a:r>
            <a:r>
              <a:rPr lang="en-US" sz="1400" dirty="0">
                <a:sym typeface="Wingdings" panose="05000000000000000000" pitchFamily="2" charset="2"/>
              </a:rPr>
              <a:t>:</a:t>
            </a:r>
          </a:p>
          <a:p>
            <a:pPr marL="0" indent="0">
              <a:buNone/>
            </a:pPr>
            <a:r>
              <a:rPr lang="en-US" sz="1400" dirty="0">
                <a:sym typeface="Wingdings" panose="05000000000000000000" pitchFamily="2" charset="2"/>
              </a:rPr>
              <a:t>      </a:t>
            </a:r>
            <a:r>
              <a:rPr lang="en-US" sz="1400" dirty="0">
                <a:highlight>
                  <a:srgbClr val="FFFF00"/>
                </a:highlight>
                <a:sym typeface="Wingdings" panose="05000000000000000000" pitchFamily="2" charset="2"/>
              </a:rPr>
              <a:t>app: posts</a:t>
            </a:r>
          </a:p>
          <a:p>
            <a:pPr marL="0" indent="0">
              <a:buNone/>
            </a:pPr>
            <a:r>
              <a:rPr lang="en-US" sz="1400" dirty="0">
                <a:sym typeface="Wingdings" panose="05000000000000000000" pitchFamily="2" charset="2"/>
              </a:rPr>
              <a:t>  template:</a:t>
            </a:r>
          </a:p>
          <a:p>
            <a:pPr marL="0" indent="0">
              <a:buNone/>
            </a:pPr>
            <a:r>
              <a:rPr lang="en-US" sz="1400" dirty="0">
                <a:sym typeface="Wingdings" panose="05000000000000000000" pitchFamily="2" charset="2"/>
              </a:rPr>
              <a:t>    metadata:</a:t>
            </a:r>
          </a:p>
          <a:p>
            <a:pPr marL="0" indent="0">
              <a:buNone/>
            </a:pPr>
            <a:r>
              <a:rPr lang="en-US" sz="1400" dirty="0">
                <a:sym typeface="Wingdings" panose="05000000000000000000" pitchFamily="2" charset="2"/>
              </a:rPr>
              <a:t>      labels:</a:t>
            </a:r>
          </a:p>
          <a:p>
            <a:pPr marL="0" indent="0">
              <a:buNone/>
            </a:pPr>
            <a:r>
              <a:rPr lang="en-US" sz="1400" dirty="0">
                <a:sym typeface="Wingdings" panose="05000000000000000000" pitchFamily="2" charset="2"/>
              </a:rPr>
              <a:t>        </a:t>
            </a:r>
            <a:r>
              <a:rPr lang="en-US" sz="1400" dirty="0">
                <a:highlight>
                  <a:srgbClr val="FFFF00"/>
                </a:highlight>
                <a:sym typeface="Wingdings" panose="05000000000000000000" pitchFamily="2" charset="2"/>
              </a:rPr>
              <a:t>app: posts</a:t>
            </a:r>
          </a:p>
          <a:p>
            <a:pPr marL="0" indent="0">
              <a:buNone/>
            </a:pPr>
            <a:r>
              <a:rPr lang="en-US" sz="1400" dirty="0">
                <a:sym typeface="Wingdings" panose="05000000000000000000" pitchFamily="2" charset="2"/>
              </a:rPr>
              <a:t>    spec:</a:t>
            </a:r>
          </a:p>
          <a:p>
            <a:pPr marL="0" indent="0">
              <a:buNone/>
            </a:pPr>
            <a:r>
              <a:rPr lang="en-US" sz="1400" dirty="0">
                <a:sym typeface="Wingdings" panose="05000000000000000000" pitchFamily="2" charset="2"/>
              </a:rPr>
              <a:t>      containers:</a:t>
            </a:r>
          </a:p>
          <a:p>
            <a:pPr marL="0" indent="0">
              <a:buNone/>
            </a:pPr>
            <a:r>
              <a:rPr lang="en-US" sz="1400" dirty="0">
                <a:sym typeface="Wingdings" panose="05000000000000000000" pitchFamily="2" charset="2"/>
              </a:rPr>
              <a:t>        - name: posts</a:t>
            </a:r>
          </a:p>
          <a:p>
            <a:pPr marL="0" indent="0">
              <a:buNone/>
            </a:pPr>
            <a:r>
              <a:rPr lang="en-US" sz="1400" dirty="0">
                <a:sym typeface="Wingdings" panose="05000000000000000000" pitchFamily="2" charset="2"/>
              </a:rPr>
              <a:t>           image: alqamashuja101/posts:0.0.1</a:t>
            </a:r>
            <a:endParaRPr lang="en-US" sz="1400" dirty="0"/>
          </a:p>
        </p:txBody>
      </p:sp>
      <p:sp>
        <p:nvSpPr>
          <p:cNvPr id="4" name="TextBox 3">
            <a:extLst>
              <a:ext uri="{FF2B5EF4-FFF2-40B4-BE49-F238E27FC236}">
                <a16:creationId xmlns:a16="http://schemas.microsoft.com/office/drawing/2014/main" id="{04AB722F-E593-F59F-8EEA-C9C753E539BE}"/>
              </a:ext>
            </a:extLst>
          </p:cNvPr>
          <p:cNvSpPr txBox="1"/>
          <p:nvPr/>
        </p:nvSpPr>
        <p:spPr>
          <a:xfrm>
            <a:off x="5313605" y="544891"/>
            <a:ext cx="1564787" cy="369332"/>
          </a:xfrm>
          <a:prstGeom prst="rect">
            <a:avLst/>
          </a:prstGeom>
          <a:noFill/>
        </p:spPr>
        <p:txBody>
          <a:bodyPr wrap="none" rtlCol="0">
            <a:spAutoFit/>
          </a:bodyPr>
          <a:lstStyle/>
          <a:p>
            <a:r>
              <a:rPr lang="en-US" sz="1800" dirty="0">
                <a:solidFill>
                  <a:schemeClr val="accent2">
                    <a:lumMod val="75000"/>
                  </a:schemeClr>
                </a:solidFill>
              </a:rPr>
              <a:t>Post-</a:t>
            </a:r>
            <a:r>
              <a:rPr lang="en-US" sz="1800" dirty="0" err="1">
                <a:solidFill>
                  <a:schemeClr val="accent2">
                    <a:lumMod val="75000"/>
                  </a:schemeClr>
                </a:solidFill>
              </a:rPr>
              <a:t>depl.yaml</a:t>
            </a:r>
            <a:endParaRPr lang="en-US" sz="1800" dirty="0">
              <a:solidFill>
                <a:schemeClr val="accent2">
                  <a:lumMod val="75000"/>
                </a:schemeClr>
              </a:solidFill>
            </a:endParaRPr>
          </a:p>
        </p:txBody>
      </p:sp>
      <p:sp>
        <p:nvSpPr>
          <p:cNvPr id="5" name="TextBox 4">
            <a:extLst>
              <a:ext uri="{FF2B5EF4-FFF2-40B4-BE49-F238E27FC236}">
                <a16:creationId xmlns:a16="http://schemas.microsoft.com/office/drawing/2014/main" id="{8D084E24-852D-DBCE-CB57-0BAEAFA5D910}"/>
              </a:ext>
            </a:extLst>
          </p:cNvPr>
          <p:cNvSpPr txBox="1"/>
          <p:nvPr/>
        </p:nvSpPr>
        <p:spPr>
          <a:xfrm>
            <a:off x="4655883" y="3437639"/>
            <a:ext cx="1084849" cy="175432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dirty="0"/>
              <a:t>selector </a:t>
            </a:r>
          </a:p>
          <a:p>
            <a:pPr algn="ctr"/>
            <a:r>
              <a:rPr lang="en-US" dirty="0"/>
              <a:t>and </a:t>
            </a:r>
          </a:p>
          <a:p>
            <a:pPr algn="ctr"/>
            <a:r>
              <a:rPr lang="en-US" dirty="0"/>
              <a:t>template </a:t>
            </a:r>
          </a:p>
          <a:p>
            <a:pPr algn="ctr"/>
            <a:r>
              <a:rPr lang="en-US" dirty="0"/>
              <a:t>are </a:t>
            </a:r>
          </a:p>
          <a:p>
            <a:pPr algn="ctr"/>
            <a:r>
              <a:rPr lang="en-US" dirty="0"/>
              <a:t>working </a:t>
            </a:r>
          </a:p>
          <a:p>
            <a:pPr algn="ctr"/>
            <a:r>
              <a:rPr lang="en-US" dirty="0"/>
              <a:t>together</a:t>
            </a:r>
          </a:p>
        </p:txBody>
      </p:sp>
      <p:grpSp>
        <p:nvGrpSpPr>
          <p:cNvPr id="16" name="Group 15">
            <a:extLst>
              <a:ext uri="{FF2B5EF4-FFF2-40B4-BE49-F238E27FC236}">
                <a16:creationId xmlns:a16="http://schemas.microsoft.com/office/drawing/2014/main" id="{956FDFB2-B502-A666-FE51-819F3BAC41D1}"/>
              </a:ext>
            </a:extLst>
          </p:cNvPr>
          <p:cNvGrpSpPr/>
          <p:nvPr/>
        </p:nvGrpSpPr>
        <p:grpSpPr>
          <a:xfrm>
            <a:off x="1136343" y="3684234"/>
            <a:ext cx="292962" cy="1287262"/>
            <a:chOff x="1136343" y="3630967"/>
            <a:chExt cx="292962" cy="1376039"/>
          </a:xfrm>
        </p:grpSpPr>
        <p:cxnSp>
          <p:nvCxnSpPr>
            <p:cNvPr id="12" name="Straight Arrow Connector 11">
              <a:extLst>
                <a:ext uri="{FF2B5EF4-FFF2-40B4-BE49-F238E27FC236}">
                  <a16:creationId xmlns:a16="http://schemas.microsoft.com/office/drawing/2014/main" id="{3289E3ED-566D-AA7A-0B5F-518EAE6FB784}"/>
                </a:ext>
              </a:extLst>
            </p:cNvPr>
            <p:cNvCxnSpPr/>
            <p:nvPr/>
          </p:nvCxnSpPr>
          <p:spPr>
            <a:xfrm>
              <a:off x="1136343" y="3630967"/>
              <a:ext cx="284085" cy="0"/>
            </a:xfrm>
            <a:prstGeom prst="straightConnector1">
              <a:avLst/>
            </a:prstGeom>
            <a:ln w="28575">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3B5BD964-915C-71B0-4043-4B42C61EAA13}"/>
                </a:ext>
              </a:extLst>
            </p:cNvPr>
            <p:cNvCxnSpPr/>
            <p:nvPr/>
          </p:nvCxnSpPr>
          <p:spPr>
            <a:xfrm>
              <a:off x="1145220" y="4998128"/>
              <a:ext cx="284085" cy="0"/>
            </a:xfrm>
            <a:prstGeom prst="straightConnector1">
              <a:avLst/>
            </a:prstGeom>
            <a:ln w="28575">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3BC624C0-01CC-38A3-1B46-2C9AA3A072BF}"/>
                </a:ext>
              </a:extLst>
            </p:cNvPr>
            <p:cNvCxnSpPr/>
            <p:nvPr/>
          </p:nvCxnSpPr>
          <p:spPr>
            <a:xfrm>
              <a:off x="1136343" y="3630967"/>
              <a:ext cx="0" cy="13760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2DD4AB74-1DB9-2A39-0E5A-316778A9D8B5}"/>
              </a:ext>
            </a:extLst>
          </p:cNvPr>
          <p:cNvSpPr txBox="1"/>
          <p:nvPr/>
        </p:nvSpPr>
        <p:spPr>
          <a:xfrm>
            <a:off x="2534830" y="6420020"/>
            <a:ext cx="7122334" cy="369332"/>
          </a:xfrm>
          <a:prstGeom prst="rect">
            <a:avLst/>
          </a:prstGeom>
          <a:noFill/>
        </p:spPr>
        <p:txBody>
          <a:bodyPr wrap="none" rtlCol="0">
            <a:spAutoFit/>
          </a:bodyPr>
          <a:lstStyle/>
          <a:p>
            <a:r>
              <a:rPr lang="en-US" dirty="0"/>
              <a:t>We tell Deployment to manage all Pods whose label match with app: posts</a:t>
            </a:r>
          </a:p>
        </p:txBody>
      </p:sp>
    </p:spTree>
    <p:extLst>
      <p:ext uri="{BB962C8B-B14F-4D97-AF65-F5344CB8AC3E}">
        <p14:creationId xmlns:p14="http://schemas.microsoft.com/office/powerpoint/2010/main" val="103447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4504862" y="544726"/>
            <a:ext cx="3182275" cy="535508"/>
          </a:xfrm>
        </p:spPr>
        <p:txBody>
          <a:bodyPr>
            <a:normAutofit/>
          </a:bodyPr>
          <a:lstStyle/>
          <a:p>
            <a:pPr algn="ctr"/>
            <a:r>
              <a:rPr lang="en-US" sz="2800" b="1" dirty="0"/>
              <a:t>Deployment Config</a:t>
            </a:r>
          </a:p>
        </p:txBody>
      </p:sp>
      <p:sp>
        <p:nvSpPr>
          <p:cNvPr id="4" name="TextBox 3">
            <a:extLst>
              <a:ext uri="{FF2B5EF4-FFF2-40B4-BE49-F238E27FC236}">
                <a16:creationId xmlns:a16="http://schemas.microsoft.com/office/drawing/2014/main" id="{04AB722F-E593-F59F-8EEA-C9C753E539BE}"/>
              </a:ext>
            </a:extLst>
          </p:cNvPr>
          <p:cNvSpPr txBox="1"/>
          <p:nvPr/>
        </p:nvSpPr>
        <p:spPr>
          <a:xfrm>
            <a:off x="5313605" y="983433"/>
            <a:ext cx="1564787" cy="369332"/>
          </a:xfrm>
          <a:prstGeom prst="rect">
            <a:avLst/>
          </a:prstGeom>
          <a:noFill/>
        </p:spPr>
        <p:txBody>
          <a:bodyPr wrap="none" rtlCol="0">
            <a:spAutoFit/>
          </a:bodyPr>
          <a:lstStyle/>
          <a:p>
            <a:r>
              <a:rPr lang="en-US" sz="1800" dirty="0">
                <a:solidFill>
                  <a:schemeClr val="accent2">
                    <a:lumMod val="75000"/>
                  </a:schemeClr>
                </a:solidFill>
              </a:rPr>
              <a:t>Post-</a:t>
            </a:r>
            <a:r>
              <a:rPr lang="en-US" sz="1800" dirty="0" err="1">
                <a:solidFill>
                  <a:schemeClr val="accent2">
                    <a:lumMod val="75000"/>
                  </a:schemeClr>
                </a:solidFill>
              </a:rPr>
              <a:t>depl.yaml</a:t>
            </a:r>
            <a:endParaRPr lang="en-US" sz="1800" dirty="0">
              <a:solidFill>
                <a:schemeClr val="accent2">
                  <a:lumMod val="75000"/>
                </a:schemeClr>
              </a:solidFill>
            </a:endParaRPr>
          </a:p>
        </p:txBody>
      </p:sp>
      <p:sp>
        <p:nvSpPr>
          <p:cNvPr id="8" name="Content Placeholder 7">
            <a:extLst>
              <a:ext uri="{FF2B5EF4-FFF2-40B4-BE49-F238E27FC236}">
                <a16:creationId xmlns:a16="http://schemas.microsoft.com/office/drawing/2014/main" id="{A21F1DCE-FD8F-386A-32DE-8BECE7415329}"/>
              </a:ext>
            </a:extLst>
          </p:cNvPr>
          <p:cNvSpPr>
            <a:spLocks noGrp="1"/>
          </p:cNvSpPr>
          <p:nvPr>
            <p:ph idx="1"/>
          </p:nvPr>
        </p:nvSpPr>
        <p:spPr>
          <a:xfrm>
            <a:off x="855956" y="1542580"/>
            <a:ext cx="10347664" cy="4351338"/>
          </a:xfrm>
        </p:spPr>
        <p:txBody>
          <a:bodyPr/>
          <a:lstStyle/>
          <a:p>
            <a:r>
              <a:rPr lang="en-US" dirty="0"/>
              <a:t>Deployment has a hard time to figure out which pod it has to manage inside a cluster. So we have to give some info to </a:t>
            </a:r>
          </a:p>
          <a:p>
            <a:r>
              <a:rPr lang="en-US" dirty="0"/>
              <a:t>Deployment to easily figure out that it has to manage these pod. </a:t>
            </a:r>
          </a:p>
          <a:p>
            <a:r>
              <a:rPr lang="en-US" dirty="0"/>
              <a:t>In template section, we specify the exact configuration of a pod that we want this deployment to create.</a:t>
            </a:r>
          </a:p>
        </p:txBody>
      </p:sp>
    </p:spTree>
    <p:extLst>
      <p:ext uri="{BB962C8B-B14F-4D97-AF65-F5344CB8AC3E}">
        <p14:creationId xmlns:p14="http://schemas.microsoft.com/office/powerpoint/2010/main" val="58009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14F0-1F56-F60C-1B49-422B1726C47F}"/>
              </a:ext>
            </a:extLst>
          </p:cNvPr>
          <p:cNvSpPr>
            <a:spLocks noGrp="1"/>
          </p:cNvSpPr>
          <p:nvPr>
            <p:ph type="title"/>
          </p:nvPr>
        </p:nvSpPr>
        <p:spPr>
          <a:xfrm>
            <a:off x="3467100" y="272360"/>
            <a:ext cx="5257800" cy="960092"/>
          </a:xfrm>
        </p:spPr>
        <p:txBody>
          <a:bodyPr>
            <a:normAutofit/>
          </a:bodyPr>
          <a:lstStyle/>
          <a:p>
            <a:pPr algn="ctr"/>
            <a:r>
              <a:rPr lang="en-US" sz="4000" b="1" dirty="0"/>
              <a:t>Deployment Commands</a:t>
            </a:r>
          </a:p>
        </p:txBody>
      </p:sp>
      <p:sp>
        <p:nvSpPr>
          <p:cNvPr id="3" name="Content Placeholder 2">
            <a:extLst>
              <a:ext uri="{FF2B5EF4-FFF2-40B4-BE49-F238E27FC236}">
                <a16:creationId xmlns:a16="http://schemas.microsoft.com/office/drawing/2014/main" id="{8A5352C0-64AD-EC4B-657B-45331D013334}"/>
              </a:ext>
            </a:extLst>
          </p:cNvPr>
          <p:cNvSpPr>
            <a:spLocks noGrp="1"/>
          </p:cNvSpPr>
          <p:nvPr>
            <p:ph idx="1"/>
          </p:nvPr>
        </p:nvSpPr>
        <p:spPr>
          <a:xfrm>
            <a:off x="1262270" y="1405557"/>
            <a:ext cx="9737033" cy="4769955"/>
          </a:xfrm>
        </p:spPr>
        <p:txBody>
          <a:bodyPr>
            <a:normAutofit/>
          </a:bodyPr>
          <a:lstStyle/>
          <a:p>
            <a:pPr marL="0" indent="0">
              <a:buNone/>
            </a:pPr>
            <a:r>
              <a:rPr lang="en-US" b="1" dirty="0" err="1"/>
              <a:t>Kubectl</a:t>
            </a:r>
            <a:r>
              <a:rPr lang="en-US" b="1" dirty="0"/>
              <a:t> get deployments</a:t>
            </a:r>
          </a:p>
          <a:p>
            <a:pPr>
              <a:buFont typeface="Symbol" panose="05050102010706020507" pitchFamily="18" charset="2"/>
              <a:buChar char="Þ"/>
            </a:pPr>
            <a:r>
              <a:rPr lang="en-US" sz="2000" dirty="0"/>
              <a:t> List all the running deployment</a:t>
            </a:r>
          </a:p>
          <a:p>
            <a:pPr marL="0" indent="0">
              <a:buNone/>
            </a:pPr>
            <a:r>
              <a:rPr lang="en-US" b="1" dirty="0" err="1"/>
              <a:t>Kubectl</a:t>
            </a:r>
            <a:r>
              <a:rPr lang="en-US" b="1" dirty="0"/>
              <a:t> describe deployment [</a:t>
            </a:r>
            <a:r>
              <a:rPr lang="en-US" b="1" dirty="0" err="1"/>
              <a:t>depl</a:t>
            </a:r>
            <a:r>
              <a:rPr lang="en-US" b="1" dirty="0"/>
              <a:t> name]</a:t>
            </a:r>
          </a:p>
          <a:p>
            <a:pPr>
              <a:buFont typeface="Symbol" panose="05050102010706020507" pitchFamily="18" charset="2"/>
              <a:buChar char="Þ"/>
            </a:pPr>
            <a:r>
              <a:rPr lang="en-US" sz="2000" dirty="0"/>
              <a:t> Print out details about a specific deployment</a:t>
            </a:r>
          </a:p>
          <a:p>
            <a:pPr marL="0" indent="0">
              <a:buNone/>
            </a:pPr>
            <a:r>
              <a:rPr lang="en-US" b="1" dirty="0" err="1"/>
              <a:t>Kubectl</a:t>
            </a:r>
            <a:r>
              <a:rPr lang="en-US" b="1" dirty="0"/>
              <a:t> apply –f [</a:t>
            </a:r>
            <a:r>
              <a:rPr lang="en-US" b="1" dirty="0" err="1"/>
              <a:t>config_file_name</a:t>
            </a:r>
            <a:r>
              <a:rPr lang="en-US" b="1" dirty="0"/>
              <a:t>]</a:t>
            </a:r>
          </a:p>
          <a:p>
            <a:pPr>
              <a:buFont typeface="Symbol" panose="05050102010706020507" pitchFamily="18" charset="2"/>
              <a:buChar char="Þ"/>
            </a:pPr>
            <a:r>
              <a:rPr lang="en-US" sz="2000" dirty="0"/>
              <a:t> Create a deployment out of a Config File</a:t>
            </a:r>
          </a:p>
          <a:p>
            <a:pPr marL="0" indent="0">
              <a:buNone/>
            </a:pPr>
            <a:r>
              <a:rPr lang="en-US" b="1" dirty="0" err="1"/>
              <a:t>Kubectl</a:t>
            </a:r>
            <a:r>
              <a:rPr lang="en-US" b="1" dirty="0"/>
              <a:t> delete deployment [</a:t>
            </a:r>
            <a:r>
              <a:rPr lang="en-US" b="1" dirty="0" err="1"/>
              <a:t>depl_name</a:t>
            </a:r>
            <a:r>
              <a:rPr lang="en-US" b="1" dirty="0"/>
              <a:t>]</a:t>
            </a:r>
          </a:p>
          <a:p>
            <a:pPr>
              <a:buFont typeface="Symbol" panose="05050102010706020507" pitchFamily="18" charset="2"/>
              <a:buChar char="Þ"/>
            </a:pPr>
            <a:r>
              <a:rPr lang="en-US" sz="2000" dirty="0"/>
              <a:t> Delete a deployment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5072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1055</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Symbol</vt:lpstr>
      <vt:lpstr>Office Theme</vt:lpstr>
      <vt:lpstr>Kubernetes</vt:lpstr>
      <vt:lpstr>PowerPoint Presentation</vt:lpstr>
      <vt:lpstr>PowerPoint Presentation</vt:lpstr>
      <vt:lpstr>Kubernates Config File</vt:lpstr>
      <vt:lpstr>Create Pod :</vt:lpstr>
      <vt:lpstr>Introducing Deployment</vt:lpstr>
      <vt:lpstr>Deployment Config</vt:lpstr>
      <vt:lpstr>Deployment Config</vt:lpstr>
      <vt:lpstr>Deployment Commands</vt:lpstr>
      <vt:lpstr>Updating the Image used by a Deployment</vt:lpstr>
      <vt:lpstr>Networking with Service</vt:lpstr>
      <vt:lpstr>Types Of Service</vt:lpstr>
      <vt:lpstr>Node Port Service</vt:lpstr>
      <vt:lpstr>Node Port Service</vt:lpstr>
      <vt:lpstr>Service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Hafiz Alqama Bin Shuja</dc:creator>
  <cp:lastModifiedBy>Hafiz Alqama Bin Shuja</cp:lastModifiedBy>
  <cp:revision>35</cp:revision>
  <dcterms:created xsi:type="dcterms:W3CDTF">2023-03-20T08:01:27Z</dcterms:created>
  <dcterms:modified xsi:type="dcterms:W3CDTF">2023-04-27T19:28:23Z</dcterms:modified>
</cp:coreProperties>
</file>