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82296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4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901440" y="1091936"/>
            <a:ext cx="4333352" cy="466088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497840"/>
            <a:ext cx="5539242" cy="2915921"/>
          </a:xfrm>
        </p:spPr>
        <p:txBody>
          <a:bodyPr anchor="b">
            <a:normAutofit/>
          </a:bodyPr>
          <a:lstStyle>
            <a:lvl1pPr algn="l">
              <a:defRPr sz="396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3587610"/>
            <a:ext cx="4458825" cy="1785902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0C7-A82B-43FB-880B-38F5885BA9E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7603-25B0-4337-90E5-7C4F7DA4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4196080"/>
            <a:ext cx="5899380" cy="1422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80060" y="497840"/>
            <a:ext cx="7269480" cy="291592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40"/>
            </a:lvl1pPr>
            <a:lvl2pPr marL="411480" indent="0">
              <a:buNone/>
              <a:defRPr sz="1440"/>
            </a:lvl2pPr>
            <a:lvl3pPr marL="822960" indent="0">
              <a:buNone/>
              <a:defRPr sz="1440"/>
            </a:lvl3pPr>
            <a:lvl4pPr marL="1234440" indent="0">
              <a:buNone/>
              <a:defRPr sz="1440"/>
            </a:lvl4pPr>
            <a:lvl5pPr marL="1645920" indent="0">
              <a:buNone/>
              <a:defRPr sz="1440"/>
            </a:lvl5pPr>
            <a:lvl6pPr marL="2057400" indent="0">
              <a:buNone/>
              <a:defRPr sz="1440"/>
            </a:lvl6pPr>
            <a:lvl7pPr marL="2468880" indent="0">
              <a:buNone/>
              <a:defRPr sz="1440"/>
            </a:lvl7pPr>
            <a:lvl8pPr marL="2880360" indent="0">
              <a:buNone/>
              <a:defRPr sz="1440"/>
            </a:lvl8pPr>
            <a:lvl9pPr marL="3291840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2" y="3587609"/>
            <a:ext cx="6553199" cy="42672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440"/>
            </a:lvl1pPr>
            <a:lvl2pPr marL="411480" indent="0">
              <a:buFontTx/>
              <a:buNone/>
              <a:defRPr/>
            </a:lvl2pPr>
            <a:lvl3pPr marL="822960" indent="0">
              <a:buFontTx/>
              <a:buNone/>
              <a:defRPr/>
            </a:lvl3pPr>
            <a:lvl4pPr marL="1234440" indent="0">
              <a:buFontTx/>
              <a:buNone/>
              <a:defRPr/>
            </a:lvl4pPr>
            <a:lvl5pPr marL="16459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0C7-A82B-43FB-880B-38F5885BA9E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7603-25B0-4337-90E5-7C4F7DA4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7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497840"/>
            <a:ext cx="7269480" cy="2702560"/>
          </a:xfrm>
        </p:spPr>
        <p:txBody>
          <a:bodyPr anchor="ctr">
            <a:normAutofit/>
          </a:bodyPr>
          <a:lstStyle>
            <a:lvl1pPr algn="l">
              <a:defRPr sz="252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3840480"/>
            <a:ext cx="5745197" cy="1778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20">
                <a:solidFill>
                  <a:schemeClr val="bg2">
                    <a:lumMod val="7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0C7-A82B-43FB-880B-38F5885BA9E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7603-25B0-4337-90E5-7C4F7DA4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655" y="497840"/>
            <a:ext cx="6173808" cy="2702560"/>
          </a:xfrm>
        </p:spPr>
        <p:txBody>
          <a:bodyPr anchor="ctr">
            <a:normAutofit/>
          </a:bodyPr>
          <a:lstStyle>
            <a:lvl1pPr algn="l">
              <a:defRPr sz="252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60121" y="3200400"/>
            <a:ext cx="5762220" cy="450427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11480" indent="0">
              <a:buFontTx/>
              <a:buNone/>
              <a:defRPr/>
            </a:lvl2pPr>
            <a:lvl3pPr marL="822960" indent="0">
              <a:buFontTx/>
              <a:buNone/>
              <a:defRPr/>
            </a:lvl3pPr>
            <a:lvl4pPr marL="1234440" indent="0">
              <a:buFontTx/>
              <a:buNone/>
              <a:defRPr/>
            </a:lvl4pPr>
            <a:lvl5pPr marL="16459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4014332"/>
            <a:ext cx="5744125" cy="160414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0C7-A82B-43FB-880B-38F5885BA9E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7603-25B0-4337-90E5-7C4F7DA457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5741" y="663249"/>
            <a:ext cx="411587" cy="545791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6581" y="2584028"/>
            <a:ext cx="411587" cy="545791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5058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00400"/>
            <a:ext cx="5744125" cy="1584240"/>
          </a:xfrm>
        </p:spPr>
        <p:txBody>
          <a:bodyPr anchor="b">
            <a:normAutofit/>
          </a:bodyPr>
          <a:lstStyle>
            <a:lvl1pPr algn="l">
              <a:defRPr sz="252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4790782"/>
            <a:ext cx="5745197" cy="827698"/>
          </a:xfrm>
        </p:spPr>
        <p:txBody>
          <a:bodyPr anchor="t">
            <a:normAutofit/>
          </a:bodyPr>
          <a:lstStyle>
            <a:lvl1pPr marL="0" indent="0" algn="l">
              <a:buNone/>
              <a:defRPr sz="1620">
                <a:solidFill>
                  <a:schemeClr val="bg2">
                    <a:lumMod val="7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0C7-A82B-43FB-880B-38F5885BA9E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7603-25B0-4337-90E5-7C4F7DA4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48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656" y="497840"/>
            <a:ext cx="6173807" cy="2702560"/>
          </a:xfrm>
        </p:spPr>
        <p:txBody>
          <a:bodyPr anchor="ctr">
            <a:normAutofit/>
          </a:bodyPr>
          <a:lstStyle>
            <a:lvl1pPr algn="l">
              <a:defRPr sz="252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" y="3627120"/>
            <a:ext cx="5744125" cy="97987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4622800"/>
            <a:ext cx="5744124" cy="995680"/>
          </a:xfrm>
        </p:spPr>
        <p:txBody>
          <a:bodyPr anchor="t">
            <a:normAutofit/>
          </a:bodyPr>
          <a:lstStyle>
            <a:lvl1pPr marL="0" indent="0" algn="l">
              <a:buNone/>
              <a:defRPr sz="1620">
                <a:solidFill>
                  <a:schemeClr val="bg2">
                    <a:lumMod val="7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0C7-A82B-43FB-880B-38F5885BA9E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7603-25B0-4337-90E5-7C4F7DA457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5741" y="663249"/>
            <a:ext cx="411587" cy="545791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6581" y="2584028"/>
            <a:ext cx="411587" cy="545791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9201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497840"/>
            <a:ext cx="6773092" cy="270256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52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" y="3666632"/>
            <a:ext cx="5744125" cy="78232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4448953"/>
            <a:ext cx="5744124" cy="1169527"/>
          </a:xfrm>
        </p:spPr>
        <p:txBody>
          <a:bodyPr anchor="t">
            <a:normAutofit/>
          </a:bodyPr>
          <a:lstStyle>
            <a:lvl1pPr marL="0" indent="0" algn="l">
              <a:buNone/>
              <a:defRPr sz="1620">
                <a:solidFill>
                  <a:schemeClr val="bg2">
                    <a:lumMod val="7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0C7-A82B-43FB-880B-38F5885BA9E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7603-25B0-4337-90E5-7C4F7DA4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52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4196080"/>
            <a:ext cx="5899380" cy="1422400"/>
          </a:xfrm>
        </p:spPr>
        <p:txBody>
          <a:bodyPr>
            <a:normAutofit/>
          </a:bodyPr>
          <a:lstStyle>
            <a:lvl1pPr algn="l"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1" y="497841"/>
            <a:ext cx="5899380" cy="351649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0C7-A82B-43FB-880B-38F5885BA9E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7603-25B0-4337-90E5-7C4F7DA4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4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09765" y="497840"/>
            <a:ext cx="1839775" cy="4124960"/>
          </a:xfrm>
        </p:spPr>
        <p:txBody>
          <a:bodyPr vert="eaVert">
            <a:normAutofit/>
          </a:bodyPr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497840"/>
            <a:ext cx="5265011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0C7-A82B-43FB-880B-38F5885BA9E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7603-25B0-4337-90E5-7C4F7DA4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3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4196080"/>
            <a:ext cx="5899380" cy="1422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1" y="497840"/>
            <a:ext cx="5899380" cy="351649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0C7-A82B-43FB-880B-38F5885BA9E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7603-25B0-4337-90E5-7C4F7DA4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8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849120"/>
            <a:ext cx="5762221" cy="2165209"/>
          </a:xfrm>
        </p:spPr>
        <p:txBody>
          <a:bodyPr anchor="b">
            <a:normAutofit/>
          </a:bodyPr>
          <a:lstStyle>
            <a:lvl1pPr algn="l">
              <a:defRPr sz="288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4188178"/>
            <a:ext cx="5762220" cy="1430303"/>
          </a:xfrm>
        </p:spPr>
        <p:txBody>
          <a:bodyPr anchor="t">
            <a:normAutofit/>
          </a:bodyPr>
          <a:lstStyle>
            <a:lvl1pPr marL="0" indent="0" algn="l">
              <a:buNone/>
              <a:defRPr sz="1620">
                <a:solidFill>
                  <a:schemeClr val="bg2">
                    <a:lumMod val="7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0C7-A82B-43FB-880B-38F5885BA9E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7603-25B0-4337-90E5-7C4F7DA4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5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4196080"/>
            <a:ext cx="5899380" cy="1422400"/>
          </a:xfrm>
        </p:spPr>
        <p:txBody>
          <a:bodyPr>
            <a:normAutofit/>
          </a:bodyPr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80061" y="497841"/>
            <a:ext cx="3554970" cy="3516489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196126" y="497840"/>
            <a:ext cx="3553414" cy="350858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0C7-A82B-43FB-880B-38F5885BA9E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7603-25B0-4337-90E5-7C4F7DA4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4196080"/>
            <a:ext cx="5899380" cy="1422400"/>
          </a:xfrm>
        </p:spPr>
        <p:txBody>
          <a:bodyPr>
            <a:normAutofit/>
          </a:bodyPr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97840"/>
            <a:ext cx="3345179" cy="568960"/>
          </a:xfrm>
        </p:spPr>
        <p:txBody>
          <a:bodyPr anchor="b">
            <a:noAutofit/>
          </a:bodyPr>
          <a:lstStyle>
            <a:lvl1pPr marL="0" indent="0">
              <a:buNone/>
              <a:defRPr sz="2160" b="0" cap="all">
                <a:solidFill>
                  <a:schemeClr val="tx1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1066801"/>
            <a:ext cx="3550920" cy="294752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9515" y="528955"/>
            <a:ext cx="3387646" cy="537845"/>
          </a:xfrm>
        </p:spPr>
        <p:txBody>
          <a:bodyPr anchor="b">
            <a:noAutofit/>
          </a:bodyPr>
          <a:lstStyle>
            <a:lvl1pPr marL="0" indent="0">
              <a:buNone/>
              <a:defRPr sz="2160" b="0" cap="all">
                <a:solidFill>
                  <a:schemeClr val="tx1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6126" y="1066800"/>
            <a:ext cx="3561035" cy="293962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0C7-A82B-43FB-880B-38F5885BA9E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7603-25B0-4337-90E5-7C4F7DA4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2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4196080"/>
            <a:ext cx="5899380" cy="1422400"/>
          </a:xfrm>
        </p:spPr>
        <p:txBody>
          <a:bodyPr>
            <a:normAutofit/>
          </a:bodyPr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0C7-A82B-43FB-880B-38F5885BA9E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7603-25B0-4337-90E5-7C4F7DA4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8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0C7-A82B-43FB-880B-38F5885BA9E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7603-25B0-4337-90E5-7C4F7DA4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497840"/>
            <a:ext cx="2880360" cy="14224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" y="497840"/>
            <a:ext cx="3994880" cy="512064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0" y="2062482"/>
            <a:ext cx="2880360" cy="1951849"/>
          </a:xfrm>
        </p:spPr>
        <p:txBody>
          <a:bodyPr anchor="t">
            <a:normAutofit/>
          </a:bodyPr>
          <a:lstStyle>
            <a:lvl1pPr marL="0" indent="0">
              <a:buNone/>
              <a:defRPr sz="144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0C7-A82B-43FB-880B-38F5885BA9E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7603-25B0-4337-90E5-7C4F7DA4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7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220" y="1351280"/>
            <a:ext cx="3206932" cy="1066800"/>
          </a:xfrm>
        </p:spPr>
        <p:txBody>
          <a:bodyPr anchor="b">
            <a:normAutofit/>
          </a:bodyPr>
          <a:lstStyle>
            <a:lvl1pPr algn="l">
              <a:defRPr sz="21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853440"/>
            <a:ext cx="2952877" cy="448056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40"/>
            </a:lvl1pPr>
            <a:lvl2pPr marL="411480" indent="0">
              <a:buNone/>
              <a:defRPr sz="1440"/>
            </a:lvl2pPr>
            <a:lvl3pPr marL="822960" indent="0">
              <a:buNone/>
              <a:defRPr sz="1440"/>
            </a:lvl3pPr>
            <a:lvl4pPr marL="1234440" indent="0">
              <a:buNone/>
              <a:defRPr sz="1440"/>
            </a:lvl4pPr>
            <a:lvl5pPr marL="1645920" indent="0">
              <a:buNone/>
              <a:defRPr sz="1440"/>
            </a:lvl5pPr>
            <a:lvl6pPr marL="2057400" indent="0">
              <a:buNone/>
              <a:defRPr sz="1440"/>
            </a:lvl6pPr>
            <a:lvl7pPr marL="2468880" indent="0">
              <a:buNone/>
              <a:defRPr sz="1440"/>
            </a:lvl7pPr>
            <a:lvl8pPr marL="2880360" indent="0">
              <a:buNone/>
              <a:defRPr sz="1440"/>
            </a:lvl8pPr>
            <a:lvl9pPr marL="3291840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6425" y="2560320"/>
            <a:ext cx="3207801" cy="1943947"/>
          </a:xfrm>
        </p:spPr>
        <p:txBody>
          <a:bodyPr anchor="t">
            <a:normAutofit/>
          </a:bodyPr>
          <a:lstStyle>
            <a:lvl1pPr marL="0" indent="0">
              <a:buNone/>
              <a:defRPr sz="162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0C7-A82B-43FB-880B-38F5885BA9E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" y="5760721"/>
            <a:ext cx="5230552" cy="34078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7603-25B0-4337-90E5-7C4F7DA4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03608" y="3635023"/>
            <a:ext cx="2223410" cy="2481297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1" y="4196080"/>
            <a:ext cx="5899380" cy="1422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497841"/>
            <a:ext cx="5899380" cy="3516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7221" y="5760723"/>
            <a:ext cx="1080417" cy="3407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52230C7-A82B-43FB-880B-38F5885BA9E9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0060" y="5760721"/>
            <a:ext cx="5230552" cy="3407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984" y="5206580"/>
            <a:ext cx="771216" cy="625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52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207603-25B0-4337-90E5-7C4F7DA4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82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11480" rtl="0" eaLnBrk="1" latinLnBrk="0" hangingPunct="1">
        <a:spcBef>
          <a:spcPct val="0"/>
        </a:spcBef>
        <a:buNone/>
        <a:defRPr sz="288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411480" rtl="0" eaLnBrk="1" latinLnBrk="0" hangingPunct="1">
        <a:spcBef>
          <a:spcPct val="20000"/>
        </a:spcBef>
        <a:spcAft>
          <a:spcPts val="5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668655" indent="-257175" algn="l" defTabSz="411480" rtl="0" eaLnBrk="1" latinLnBrk="0" hangingPunct="1">
        <a:spcBef>
          <a:spcPct val="20000"/>
        </a:spcBef>
        <a:spcAft>
          <a:spcPts val="5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080135" indent="-257175" algn="l" defTabSz="411480" rtl="0" eaLnBrk="1" latinLnBrk="0" hangingPunct="1">
        <a:spcBef>
          <a:spcPct val="20000"/>
        </a:spcBef>
        <a:spcAft>
          <a:spcPts val="5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388745" indent="-154305" algn="l" defTabSz="411480" rtl="0" eaLnBrk="1" latinLnBrk="0" hangingPunct="1">
        <a:spcBef>
          <a:spcPct val="20000"/>
        </a:spcBef>
        <a:spcAft>
          <a:spcPts val="5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800225" indent="-154305" algn="l" defTabSz="411480" rtl="0" eaLnBrk="1" latinLnBrk="0" hangingPunct="1">
        <a:spcBef>
          <a:spcPct val="20000"/>
        </a:spcBef>
        <a:spcAft>
          <a:spcPts val="5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263140" indent="-205740" algn="l" defTabSz="411480" rtl="0" eaLnBrk="1" latinLnBrk="0" hangingPunct="1">
        <a:spcBef>
          <a:spcPct val="20000"/>
        </a:spcBef>
        <a:spcAft>
          <a:spcPts val="5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spcAft>
          <a:spcPts val="5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spcAft>
          <a:spcPts val="5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spcAft>
          <a:spcPts val="5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6F6F-A86F-3434-AEF6-119DBF242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905" y="2567259"/>
            <a:ext cx="7055789" cy="1266282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C000"/>
                </a:solidFill>
              </a:rPr>
              <a:t>Docker 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07F05-11E6-884F-82BC-6384FCD610D4}"/>
              </a:ext>
            </a:extLst>
          </p:cNvPr>
          <p:cNvSpPr/>
          <p:nvPr/>
        </p:nvSpPr>
        <p:spPr>
          <a:xfrm>
            <a:off x="5901559" y="5882768"/>
            <a:ext cx="19880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ALQAMA SHUJA</a:t>
            </a:r>
          </a:p>
        </p:txBody>
      </p:sp>
    </p:spTree>
    <p:extLst>
      <p:ext uri="{BB962C8B-B14F-4D97-AF65-F5344CB8AC3E}">
        <p14:creationId xmlns:p14="http://schemas.microsoft.com/office/powerpoint/2010/main" val="94786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6F6F-A86F-3434-AEF6-119DBF242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510" y="1215024"/>
            <a:ext cx="7134579" cy="3970751"/>
          </a:xfrm>
        </p:spPr>
        <p:txBody>
          <a:bodyPr>
            <a:normAutofit/>
          </a:bodyPr>
          <a:lstStyle/>
          <a:p>
            <a:pPr algn="ctr"/>
            <a:r>
              <a:rPr lang="en-US" sz="4800" b="0" i="0" cap="none" dirty="0">
                <a:solidFill>
                  <a:schemeClr val="bg1"/>
                </a:solidFill>
                <a:effectLst/>
                <a:latin typeface="Söhne"/>
              </a:rPr>
              <a:t>The </a:t>
            </a:r>
            <a:r>
              <a:rPr lang="en-US" sz="4800" cap="none" dirty="0">
                <a:solidFill>
                  <a:srgbClr val="FFFF00"/>
                </a:solidFill>
                <a:highlight>
                  <a:srgbClr val="800000"/>
                </a:highlight>
                <a:latin typeface="Söhne"/>
              </a:rPr>
              <a:t>D</a:t>
            </a:r>
            <a:r>
              <a:rPr lang="en-US" sz="4800" b="0" i="0" cap="none" dirty="0">
                <a:solidFill>
                  <a:srgbClr val="FFFF00"/>
                </a:solidFill>
                <a:effectLst/>
                <a:highlight>
                  <a:srgbClr val="800000"/>
                </a:highlight>
                <a:latin typeface="Söhne"/>
              </a:rPr>
              <a:t>ocker </a:t>
            </a:r>
            <a:r>
              <a:rPr lang="en-US" sz="4800" cap="none" dirty="0">
                <a:solidFill>
                  <a:srgbClr val="FFFF00"/>
                </a:solidFill>
                <a:highlight>
                  <a:srgbClr val="800000"/>
                </a:highlight>
                <a:latin typeface="Söhne"/>
              </a:rPr>
              <a:t>C</a:t>
            </a:r>
            <a:r>
              <a:rPr lang="en-US" sz="4800" b="0" i="0" cap="none" dirty="0">
                <a:solidFill>
                  <a:srgbClr val="FFFF00"/>
                </a:solidFill>
                <a:effectLst/>
                <a:highlight>
                  <a:srgbClr val="800000"/>
                </a:highlight>
                <a:latin typeface="Söhne"/>
              </a:rPr>
              <a:t>lient</a:t>
            </a:r>
            <a:r>
              <a:rPr lang="en-US" sz="4800" b="0" i="0" cap="none" dirty="0">
                <a:solidFill>
                  <a:schemeClr val="bg1"/>
                </a:solidFill>
                <a:effectLst/>
                <a:latin typeface="Söhne"/>
              </a:rPr>
              <a:t> is a </a:t>
            </a:r>
            <a:r>
              <a:rPr lang="en-US" sz="4800" b="1" i="0" cap="none" dirty="0">
                <a:solidFill>
                  <a:schemeClr val="bg1"/>
                </a:solidFill>
                <a:effectLst/>
                <a:latin typeface="Söhne"/>
              </a:rPr>
              <a:t>command-line tool</a:t>
            </a:r>
            <a:r>
              <a:rPr lang="en-US" sz="4800" b="0" i="0" cap="none" dirty="0">
                <a:solidFill>
                  <a:schemeClr val="bg1"/>
                </a:solidFill>
                <a:effectLst/>
                <a:latin typeface="Söhne"/>
              </a:rPr>
              <a:t> that allows users to interact with a docker daemon (Docker Server). </a:t>
            </a:r>
            <a:endParaRPr lang="en-US" sz="8800" b="1" cap="non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133ABE-8225-DBDD-CC0B-49CFABE1D701}"/>
              </a:ext>
            </a:extLst>
          </p:cNvPr>
          <p:cNvSpPr/>
          <p:nvPr/>
        </p:nvSpPr>
        <p:spPr>
          <a:xfrm>
            <a:off x="5901559" y="5882768"/>
            <a:ext cx="19880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ALQAMA SHUJA</a:t>
            </a:r>
          </a:p>
        </p:txBody>
      </p:sp>
    </p:spTree>
    <p:extLst>
      <p:ext uri="{BB962C8B-B14F-4D97-AF65-F5344CB8AC3E}">
        <p14:creationId xmlns:p14="http://schemas.microsoft.com/office/powerpoint/2010/main" val="163592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6F6F-A86F-3434-AEF6-119DBF242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510" y="908137"/>
            <a:ext cx="7134579" cy="4584526"/>
          </a:xfrm>
        </p:spPr>
        <p:txBody>
          <a:bodyPr>
            <a:normAutofit/>
          </a:bodyPr>
          <a:lstStyle/>
          <a:p>
            <a:pPr algn="ctr"/>
            <a:r>
              <a:rPr lang="en-US" sz="4400" b="0" i="0" cap="none" dirty="0">
                <a:solidFill>
                  <a:schemeClr val="bg1"/>
                </a:solidFill>
                <a:effectLst/>
                <a:latin typeface="Söhne"/>
              </a:rPr>
              <a:t>With the </a:t>
            </a:r>
            <a:r>
              <a:rPr lang="en-US" sz="4400" cap="none" dirty="0">
                <a:solidFill>
                  <a:srgbClr val="FFFF00"/>
                </a:solidFill>
                <a:highlight>
                  <a:srgbClr val="800000"/>
                </a:highlight>
                <a:latin typeface="Söhne"/>
              </a:rPr>
              <a:t>D</a:t>
            </a:r>
            <a:r>
              <a:rPr lang="en-US" sz="4400" b="0" i="0" cap="none" dirty="0">
                <a:solidFill>
                  <a:srgbClr val="FFFF00"/>
                </a:solidFill>
                <a:effectLst/>
                <a:highlight>
                  <a:srgbClr val="800000"/>
                </a:highlight>
                <a:latin typeface="Söhne"/>
              </a:rPr>
              <a:t>ocker </a:t>
            </a:r>
            <a:r>
              <a:rPr lang="en-US" sz="4400" cap="none" dirty="0">
                <a:solidFill>
                  <a:srgbClr val="FFFF00"/>
                </a:solidFill>
                <a:highlight>
                  <a:srgbClr val="800000"/>
                </a:highlight>
                <a:latin typeface="Söhne"/>
              </a:rPr>
              <a:t>C</a:t>
            </a:r>
            <a:r>
              <a:rPr lang="en-US" sz="4400" b="0" i="0" cap="none" dirty="0">
                <a:solidFill>
                  <a:srgbClr val="FFFF00"/>
                </a:solidFill>
                <a:effectLst/>
                <a:highlight>
                  <a:srgbClr val="800000"/>
                </a:highlight>
                <a:latin typeface="Söhne"/>
              </a:rPr>
              <a:t>lient</a:t>
            </a:r>
            <a:r>
              <a:rPr lang="en-US" sz="4400" b="0" i="0" cap="none" dirty="0">
                <a:solidFill>
                  <a:schemeClr val="bg1"/>
                </a:solidFill>
                <a:effectLst/>
                <a:latin typeface="Söhne"/>
              </a:rPr>
              <a:t>, you can manage containers, images, networks, and volumes, as well as automate tasks, such as building and deploying containers.</a:t>
            </a:r>
            <a:endParaRPr lang="en-US" sz="19900" b="1" cap="non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18E4DF-8BB4-56B6-8522-ABF4CED66592}"/>
              </a:ext>
            </a:extLst>
          </p:cNvPr>
          <p:cNvSpPr/>
          <p:nvPr/>
        </p:nvSpPr>
        <p:spPr>
          <a:xfrm>
            <a:off x="5901559" y="5882768"/>
            <a:ext cx="19880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ALQAMA SHUJA</a:t>
            </a:r>
          </a:p>
        </p:txBody>
      </p:sp>
    </p:spTree>
    <p:extLst>
      <p:ext uri="{BB962C8B-B14F-4D97-AF65-F5344CB8AC3E}">
        <p14:creationId xmlns:p14="http://schemas.microsoft.com/office/powerpoint/2010/main" val="291169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6F6F-A86F-3434-AEF6-119DBF242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510" y="964504"/>
            <a:ext cx="7134579" cy="4471791"/>
          </a:xfrm>
        </p:spPr>
        <p:txBody>
          <a:bodyPr>
            <a:normAutofit/>
          </a:bodyPr>
          <a:lstStyle/>
          <a:p>
            <a:pPr algn="ctr"/>
            <a:r>
              <a:rPr lang="en-US" sz="4400" b="0" i="0" cap="none" dirty="0">
                <a:solidFill>
                  <a:schemeClr val="bg1"/>
                </a:solidFill>
                <a:effectLst/>
                <a:latin typeface="Söhne"/>
              </a:rPr>
              <a:t>The </a:t>
            </a:r>
            <a:r>
              <a:rPr lang="en-US" sz="4400" cap="none" dirty="0">
                <a:solidFill>
                  <a:srgbClr val="FFFF00"/>
                </a:solidFill>
                <a:highlight>
                  <a:srgbClr val="800000"/>
                </a:highlight>
                <a:latin typeface="Söhne"/>
              </a:rPr>
              <a:t>D</a:t>
            </a:r>
            <a:r>
              <a:rPr lang="en-US" sz="4400" b="0" i="0" cap="none" dirty="0">
                <a:solidFill>
                  <a:srgbClr val="FFFF00"/>
                </a:solidFill>
                <a:effectLst/>
                <a:highlight>
                  <a:srgbClr val="800000"/>
                </a:highlight>
                <a:latin typeface="Söhne"/>
              </a:rPr>
              <a:t>ocker </a:t>
            </a:r>
            <a:r>
              <a:rPr lang="en-US" sz="4400" cap="none" dirty="0">
                <a:solidFill>
                  <a:srgbClr val="FFFF00"/>
                </a:solidFill>
                <a:highlight>
                  <a:srgbClr val="800000"/>
                </a:highlight>
                <a:latin typeface="Söhne"/>
              </a:rPr>
              <a:t>C</a:t>
            </a:r>
            <a:r>
              <a:rPr lang="en-US" sz="4400" b="0" i="0" cap="none" dirty="0">
                <a:solidFill>
                  <a:srgbClr val="FFFF00"/>
                </a:solidFill>
                <a:effectLst/>
                <a:highlight>
                  <a:srgbClr val="800000"/>
                </a:highlight>
                <a:latin typeface="Söhne"/>
              </a:rPr>
              <a:t>lient</a:t>
            </a:r>
            <a:r>
              <a:rPr lang="en-US" sz="4400" b="0" i="0" cap="none" dirty="0">
                <a:solidFill>
                  <a:schemeClr val="bg1"/>
                </a:solidFill>
                <a:effectLst/>
                <a:latin typeface="Söhne"/>
              </a:rPr>
              <a:t> communicates with the </a:t>
            </a:r>
            <a:r>
              <a:rPr lang="en-US" sz="4400" b="0" i="0" cap="none" dirty="0">
                <a:solidFill>
                  <a:srgbClr val="FFFF00"/>
                </a:solidFill>
                <a:effectLst/>
                <a:latin typeface="Söhne"/>
              </a:rPr>
              <a:t>Docker </a:t>
            </a:r>
            <a:r>
              <a:rPr lang="en-US" sz="4400" cap="none" dirty="0">
                <a:solidFill>
                  <a:srgbClr val="FFFF00"/>
                </a:solidFill>
                <a:latin typeface="Söhne"/>
              </a:rPr>
              <a:t>D</a:t>
            </a:r>
            <a:r>
              <a:rPr lang="en-US" sz="4400" b="0" i="0" cap="none" dirty="0">
                <a:solidFill>
                  <a:srgbClr val="FFFF00"/>
                </a:solidFill>
                <a:effectLst/>
                <a:latin typeface="Söhne"/>
              </a:rPr>
              <a:t>aemon</a:t>
            </a:r>
            <a:r>
              <a:rPr lang="en-US" sz="4400" b="0" i="0" cap="none" dirty="0">
                <a:solidFill>
                  <a:schemeClr val="bg1"/>
                </a:solidFill>
                <a:effectLst/>
                <a:latin typeface="Söhne"/>
              </a:rPr>
              <a:t> (Docker Server) using REST APIs, which are exposed by the docker daemon.</a:t>
            </a:r>
            <a:endParaRPr lang="en-US" sz="53500" b="1" cap="non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72FB3A-B49B-0AAE-7B0D-0B81E3206494}"/>
              </a:ext>
            </a:extLst>
          </p:cNvPr>
          <p:cNvSpPr/>
          <p:nvPr/>
        </p:nvSpPr>
        <p:spPr>
          <a:xfrm>
            <a:off x="5901559" y="5882768"/>
            <a:ext cx="19880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ALQAMA SHUJA</a:t>
            </a:r>
          </a:p>
        </p:txBody>
      </p:sp>
    </p:spTree>
    <p:extLst>
      <p:ext uri="{BB962C8B-B14F-4D97-AF65-F5344CB8AC3E}">
        <p14:creationId xmlns:p14="http://schemas.microsoft.com/office/powerpoint/2010/main" val="266603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6F6F-A86F-3434-AEF6-119DBF242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510" y="2122976"/>
            <a:ext cx="7134579" cy="1716066"/>
          </a:xfrm>
        </p:spPr>
        <p:txBody>
          <a:bodyPr>
            <a:noAutofit/>
          </a:bodyPr>
          <a:lstStyle/>
          <a:p>
            <a:pPr algn="ctr"/>
            <a:r>
              <a:rPr lang="en-US" sz="4000" b="0" i="0" cap="none" dirty="0">
                <a:solidFill>
                  <a:srgbClr val="FFFF00"/>
                </a:solidFill>
                <a:effectLst/>
                <a:latin typeface="Söhne"/>
              </a:rPr>
              <a:t>Thank You</a:t>
            </a:r>
            <a:r>
              <a:rPr lang="en-US" sz="4000" b="0" i="0" cap="none" dirty="0">
                <a:solidFill>
                  <a:schemeClr val="bg1"/>
                </a:solidFill>
                <a:effectLst/>
                <a:latin typeface="Söhne"/>
              </a:rPr>
              <a:t> For Reading</a:t>
            </a:r>
            <a:br>
              <a:rPr lang="en-US" sz="4000" b="1" i="0" cap="none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4000" b="1" i="0" cap="none" dirty="0">
                <a:solidFill>
                  <a:schemeClr val="bg1"/>
                </a:solidFill>
                <a:effectLst/>
                <a:latin typeface="Söhne"/>
              </a:rPr>
              <a:t>Please </a:t>
            </a:r>
            <a:r>
              <a:rPr lang="en-US" sz="4000" b="1" i="0" cap="none" dirty="0">
                <a:solidFill>
                  <a:srgbClr val="92D050"/>
                </a:solidFill>
                <a:effectLst/>
                <a:latin typeface="Söhne"/>
              </a:rPr>
              <a:t>Like</a:t>
            </a:r>
            <a:r>
              <a:rPr lang="en-US" sz="4000" b="1" i="0" cap="none" dirty="0">
                <a:solidFill>
                  <a:schemeClr val="bg1"/>
                </a:solidFill>
                <a:effectLst/>
                <a:latin typeface="Söhne"/>
              </a:rPr>
              <a:t> And </a:t>
            </a:r>
            <a:r>
              <a:rPr lang="en-US" sz="4000" b="1" i="0" cap="none" dirty="0">
                <a:solidFill>
                  <a:srgbClr val="92D050"/>
                </a:solidFill>
                <a:effectLst/>
                <a:latin typeface="Söhne"/>
              </a:rPr>
              <a:t>Share</a:t>
            </a:r>
            <a:endParaRPr lang="en-US" sz="4000" b="1" cap="none" dirty="0">
              <a:solidFill>
                <a:srgbClr val="92D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72FB3A-B49B-0AAE-7B0D-0B81E3206494}"/>
              </a:ext>
            </a:extLst>
          </p:cNvPr>
          <p:cNvSpPr/>
          <p:nvPr/>
        </p:nvSpPr>
        <p:spPr>
          <a:xfrm>
            <a:off x="5901559" y="5882768"/>
            <a:ext cx="19880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ALQAMA SHUJA</a:t>
            </a:r>
          </a:p>
        </p:txBody>
      </p:sp>
    </p:spTree>
    <p:extLst>
      <p:ext uri="{BB962C8B-B14F-4D97-AF65-F5344CB8AC3E}">
        <p14:creationId xmlns:p14="http://schemas.microsoft.com/office/powerpoint/2010/main" val="57982127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</TotalTime>
  <Words>95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Söhne</vt:lpstr>
      <vt:lpstr>Wingdings 3</vt:lpstr>
      <vt:lpstr>Slice</vt:lpstr>
      <vt:lpstr>Docker Client</vt:lpstr>
      <vt:lpstr>The Docker Client is a command-line tool that allows users to interact with a docker daemon (Docker Server). </vt:lpstr>
      <vt:lpstr>With the Docker Client, you can manage containers, images, networks, and volumes, as well as automate tasks, such as building and deploying containers.</vt:lpstr>
      <vt:lpstr>The Docker Client communicates with the Docker Daemon (Docker Server) using REST APIs, which are exposed by the docker daemon.</vt:lpstr>
      <vt:lpstr>Thank You For Reading Please Like And Share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Client</dc:title>
  <dc:creator>Hafiz Alqama Bin Shuja</dc:creator>
  <cp:lastModifiedBy>Hafiz Alqama Bin Shuja</cp:lastModifiedBy>
  <cp:revision>3</cp:revision>
  <dcterms:created xsi:type="dcterms:W3CDTF">2023-02-12T15:27:20Z</dcterms:created>
  <dcterms:modified xsi:type="dcterms:W3CDTF">2023-02-12T16:23:31Z</dcterms:modified>
</cp:coreProperties>
</file>