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33D0-EC2A-4E2E-AA98-FD50B7DA3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FE740-BAE7-3D04-FA46-E72FC3BBE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2CD4E-D2EA-4134-C83B-6383F4F7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0C2B-4AFD-45DE-B1EC-F0B17ED4E0C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9A961-47A3-BA1D-B215-72EE6837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695D5-6A86-90D1-9685-FDBC9471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C305-70E3-4173-A562-16FACF0D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8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EE3B-30DF-8451-7C25-A07A1CFF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6DFA0-D958-75F8-B29B-0483D717F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2804-537A-E5F4-C839-F0E8F6B7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0C2B-4AFD-45DE-B1EC-F0B17ED4E0C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4949D-95D0-EA10-4AEF-8A91A672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76A4-53DA-6240-0D3F-1362D40A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C305-70E3-4173-A562-16FACF0D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8F82B-1AC2-DEBD-0818-29F26AFF9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9874-0618-469D-908A-C3C1B5E05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9C58-342B-5893-828A-EE29C9E3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0C2B-4AFD-45DE-B1EC-F0B17ED4E0C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96FB1-2D8C-DDCD-5860-5B689C38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5AD29-E3FA-2A8D-4505-1D7CDE62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C305-70E3-4173-A562-16FACF0D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3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A228-F21F-B327-0BDF-D4901C59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3166-8B1A-C975-B3CA-C8011F3D8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46DA8-F2A9-B65A-8318-49FB977E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0C2B-4AFD-45DE-B1EC-F0B17ED4E0C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CB0E4-6E32-15CF-51C7-D89BA08A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1ADD6-046A-2000-041B-7252223B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C305-70E3-4173-A562-16FACF0D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2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08DE-88FA-1093-9012-6804B65C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5B61B-C01B-8D62-1685-9B588F42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8392C-03DD-8188-EBDC-614C27F7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0C2B-4AFD-45DE-B1EC-F0B17ED4E0C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95161-F4FB-BA47-F91D-4F3BEF6D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9E026-4D00-B178-9313-6F6B2E88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C305-70E3-4173-A562-16FACF0D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3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1CBC-7C6B-15EE-B5C7-1E873E63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E91D-CECF-686E-3D95-0914A3B0C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4FBF6-671B-85AF-C9DB-201BBFE3E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5D260-BBAD-143D-900C-ECBDFF17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0C2B-4AFD-45DE-B1EC-F0B17ED4E0C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B1F72-51DB-3B8C-55D3-50780E37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09B0B-AADC-DFEA-49F0-C8785162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C305-70E3-4173-A562-16FACF0D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7EE5-B97D-CF94-CEDC-0EC9AF2F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27E9B-2C23-9DA5-E5F2-959DF25E0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E6AD-A47B-971E-85A7-719B4BC48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4D23E-A190-8D48-3C2E-92ADE957E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827DA-4960-DC88-6687-B73487218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6223F-DCFF-3909-4602-7C109CD6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0C2B-4AFD-45DE-B1EC-F0B17ED4E0C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E571D-5E35-3C20-B5A9-B40F297E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E94F4-358D-70F1-CEA2-20DF84D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C305-70E3-4173-A562-16FACF0D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9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C81A-B809-488A-C6D9-4831D98C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F746C-2A52-0630-E413-7AA5039C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0C2B-4AFD-45DE-B1EC-F0B17ED4E0C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690AD-0DA2-55EE-313D-D2664B5B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E4FD3-2783-9B93-986B-B01345BB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C305-70E3-4173-A562-16FACF0D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3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3956D-B41D-9390-8C3F-E0C8CCCF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0C2B-4AFD-45DE-B1EC-F0B17ED4E0C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576A-7D62-7063-B681-78B4F028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E9076-9889-6911-BB89-AD60FDF4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C305-70E3-4173-A562-16FACF0D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D241-2D0E-5B9B-9A89-8FB8FFD9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AE87C-1A30-C1B4-B785-C3462DD9D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E8D99-FE84-29E1-F0B4-7BD515B4E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99B3B-819C-2B6F-793D-EE54F426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0C2B-4AFD-45DE-B1EC-F0B17ED4E0C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1254-9332-1A9C-A5AE-0E188342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71270-3B16-2D36-D22B-5AC7CC7F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C305-70E3-4173-A562-16FACF0D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1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2862-C14C-A0C1-4E34-9AB504A5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70356-8860-4B5D-AE3D-1267F4D71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5DCE9-50BB-1CF9-CF62-0F360104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C4DF3-3EA8-9E37-EDF6-293F81C7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0C2B-4AFD-45DE-B1EC-F0B17ED4E0C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C9AB6-B9D0-052E-471C-7260BAEF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8F905-2FC3-4D52-DCDA-7EF0E25F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C305-70E3-4173-A562-16FACF0D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5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19893-4070-912E-F41D-EFF42512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4F8C6-B7C8-37C9-B59E-C3B543D3E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1EC23-B567-62A6-562C-02E4EF8B0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20C2B-4AFD-45DE-B1EC-F0B17ED4E0C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D87B-8CC4-336C-9688-FF8C710EE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4D570-4D3B-33BD-57ED-A1010906C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6C305-70E3-4173-A562-16FACF0D0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0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E31F-B2F7-D347-C293-988166AB7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0115"/>
            <a:ext cx="9144000" cy="1204085"/>
          </a:xfrm>
        </p:spPr>
        <p:txBody>
          <a:bodyPr/>
          <a:lstStyle/>
          <a:p>
            <a:r>
              <a:rPr lang="en-US" dirty="0"/>
              <a:t>Run Container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CAF72-8E62-11A3-73DC-D43D07540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7742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Example:</a:t>
            </a:r>
          </a:p>
          <a:p>
            <a:pPr algn="l"/>
            <a:r>
              <a:rPr lang="en-US" dirty="0"/>
              <a:t>docker run hello-world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BC951-B87F-EE7A-07FD-A1CE9B416D88}"/>
              </a:ext>
            </a:extLst>
          </p:cNvPr>
          <p:cNvSpPr txBox="1"/>
          <p:nvPr/>
        </p:nvSpPr>
        <p:spPr>
          <a:xfrm>
            <a:off x="2908852" y="2187473"/>
            <a:ext cx="6374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/>
              <a:t>docker           run         &lt;Image-Name&gt;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C8E10-EC9B-A4F3-0463-E20FDC14FF59}"/>
              </a:ext>
            </a:extLst>
          </p:cNvPr>
          <p:cNvSpPr txBox="1"/>
          <p:nvPr/>
        </p:nvSpPr>
        <p:spPr>
          <a:xfrm>
            <a:off x="2643809" y="2888801"/>
            <a:ext cx="191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to the</a:t>
            </a:r>
          </a:p>
          <a:p>
            <a:r>
              <a:rPr lang="en-US" dirty="0"/>
              <a:t>Docker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54035-D05D-B6BE-8AD5-E0314B8360AD}"/>
              </a:ext>
            </a:extLst>
          </p:cNvPr>
          <p:cNvSpPr txBox="1"/>
          <p:nvPr/>
        </p:nvSpPr>
        <p:spPr>
          <a:xfrm>
            <a:off x="4558748" y="2843644"/>
            <a:ext cx="191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To Create and</a:t>
            </a:r>
          </a:p>
          <a:p>
            <a:r>
              <a:rPr lang="en-US" dirty="0"/>
              <a:t>Run a Container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B767F-A20E-0AFB-46B9-C01540DE02A4}"/>
              </a:ext>
            </a:extLst>
          </p:cNvPr>
          <p:cNvSpPr txBox="1"/>
          <p:nvPr/>
        </p:nvSpPr>
        <p:spPr>
          <a:xfrm>
            <a:off x="6586331" y="2843644"/>
            <a:ext cx="243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Of Image to </a:t>
            </a:r>
          </a:p>
          <a:p>
            <a:pPr algn="ctr"/>
            <a:r>
              <a:rPr lang="en-US" dirty="0"/>
              <a:t>Use for this container</a:t>
            </a:r>
          </a:p>
        </p:txBody>
      </p:sp>
    </p:spTree>
    <p:extLst>
      <p:ext uri="{BB962C8B-B14F-4D97-AF65-F5344CB8AC3E}">
        <p14:creationId xmlns:p14="http://schemas.microsoft.com/office/powerpoint/2010/main" val="57257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4408AA-C981-A43E-6774-6368C520CC63}"/>
              </a:ext>
            </a:extLst>
          </p:cNvPr>
          <p:cNvSpPr txBox="1">
            <a:spLocks/>
          </p:cNvSpPr>
          <p:nvPr/>
        </p:nvSpPr>
        <p:spPr>
          <a:xfrm>
            <a:off x="1524000" y="226218"/>
            <a:ext cx="9144000" cy="1629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Getting Command Prompt </a:t>
            </a:r>
          </a:p>
          <a:p>
            <a:r>
              <a:rPr lang="en-US" sz="5400" dirty="0"/>
              <a:t>in a Container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A0038A-A3B7-7167-C2F4-793CE75ABE94}"/>
              </a:ext>
            </a:extLst>
          </p:cNvPr>
          <p:cNvSpPr txBox="1"/>
          <p:nvPr/>
        </p:nvSpPr>
        <p:spPr>
          <a:xfrm>
            <a:off x="1099929" y="3429000"/>
            <a:ext cx="109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docker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7C0AA-F5EF-BA14-7621-23C60053C4CB}"/>
              </a:ext>
            </a:extLst>
          </p:cNvPr>
          <p:cNvSpPr txBox="1"/>
          <p:nvPr/>
        </p:nvSpPr>
        <p:spPr>
          <a:xfrm>
            <a:off x="3138047" y="3429000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BE81E-6909-742C-B236-DB5B9AE61D90}"/>
              </a:ext>
            </a:extLst>
          </p:cNvPr>
          <p:cNvSpPr txBox="1"/>
          <p:nvPr/>
        </p:nvSpPr>
        <p:spPr>
          <a:xfrm>
            <a:off x="4820618" y="3429000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C3892-10E7-0492-E155-63B0F073005E}"/>
              </a:ext>
            </a:extLst>
          </p:cNvPr>
          <p:cNvSpPr txBox="1"/>
          <p:nvPr/>
        </p:nvSpPr>
        <p:spPr>
          <a:xfrm>
            <a:off x="6208091" y="3428998"/>
            <a:ext cx="2007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&lt;container-id&gt;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D5A8F-A1C8-35E5-9261-B04C301E7E22}"/>
              </a:ext>
            </a:extLst>
          </p:cNvPr>
          <p:cNvSpPr txBox="1"/>
          <p:nvPr/>
        </p:nvSpPr>
        <p:spPr>
          <a:xfrm>
            <a:off x="9150861" y="3428997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A6630-8BAD-4B53-045B-B083C810F153}"/>
              </a:ext>
            </a:extLst>
          </p:cNvPr>
          <p:cNvCxnSpPr>
            <a:stCxn id="3" idx="2"/>
          </p:cNvCxnSpPr>
          <p:nvPr/>
        </p:nvCxnSpPr>
        <p:spPr>
          <a:xfrm flipH="1">
            <a:off x="3509302" y="3890665"/>
            <a:ext cx="1" cy="336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3B052D-6373-49F3-388E-CF74896CBCED}"/>
              </a:ext>
            </a:extLst>
          </p:cNvPr>
          <p:cNvCxnSpPr/>
          <p:nvPr/>
        </p:nvCxnSpPr>
        <p:spPr>
          <a:xfrm flipH="1">
            <a:off x="5055052" y="3890662"/>
            <a:ext cx="1" cy="336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75986E-C138-CEE7-465F-C9BAE5CFEF27}"/>
              </a:ext>
            </a:extLst>
          </p:cNvPr>
          <p:cNvSpPr txBox="1"/>
          <p:nvPr/>
        </p:nvSpPr>
        <p:spPr>
          <a:xfrm>
            <a:off x="4199756" y="4240692"/>
            <a:ext cx="1710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Allow us to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Provide input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To the container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DE9832-A1AA-2320-D0BD-98D65D28EC94}"/>
              </a:ext>
            </a:extLst>
          </p:cNvPr>
          <p:cNvSpPr txBox="1"/>
          <p:nvPr/>
        </p:nvSpPr>
        <p:spPr>
          <a:xfrm>
            <a:off x="2946648" y="4240692"/>
            <a:ext cx="1125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Execute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another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41202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30C9-F986-980F-2307-FC4866C3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Docker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071DA-AFE5-63F6-41BC-AD475C37F594}"/>
              </a:ext>
            </a:extLst>
          </p:cNvPr>
          <p:cNvSpPr txBox="1"/>
          <p:nvPr/>
        </p:nvSpPr>
        <p:spPr>
          <a:xfrm>
            <a:off x="808385" y="2595829"/>
            <a:ext cx="170880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err="1"/>
              <a:t>DockerFile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3EBAF-49EC-BBBE-FBEF-8C0E0575D79F}"/>
              </a:ext>
            </a:extLst>
          </p:cNvPr>
          <p:cNvSpPr txBox="1"/>
          <p:nvPr/>
        </p:nvSpPr>
        <p:spPr>
          <a:xfrm>
            <a:off x="3326918" y="2595829"/>
            <a:ext cx="2122248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Docker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E06EA-B1E6-53B4-F9C6-D4113C346615}"/>
              </a:ext>
            </a:extLst>
          </p:cNvPr>
          <p:cNvSpPr txBox="1"/>
          <p:nvPr/>
        </p:nvSpPr>
        <p:spPr>
          <a:xfrm>
            <a:off x="9243393" y="2595829"/>
            <a:ext cx="215020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Usable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1658F-1677-9006-8121-BB2E45333212}"/>
              </a:ext>
            </a:extLst>
          </p:cNvPr>
          <p:cNvSpPr txBox="1"/>
          <p:nvPr/>
        </p:nvSpPr>
        <p:spPr>
          <a:xfrm>
            <a:off x="6230153" y="2595829"/>
            <a:ext cx="221676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Docker 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0A7AEA-1047-74AE-3D4F-8A093F686DA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17186" y="2857439"/>
            <a:ext cx="80973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2347E-08A4-279F-9D37-889B29479229}"/>
              </a:ext>
            </a:extLst>
          </p:cNvPr>
          <p:cNvCxnSpPr/>
          <p:nvPr/>
        </p:nvCxnSpPr>
        <p:spPr>
          <a:xfrm>
            <a:off x="5449166" y="2857439"/>
            <a:ext cx="8229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78969C-4E1F-DCB2-FE9B-B399611F10B3}"/>
              </a:ext>
            </a:extLst>
          </p:cNvPr>
          <p:cNvCxnSpPr/>
          <p:nvPr/>
        </p:nvCxnSpPr>
        <p:spPr>
          <a:xfrm>
            <a:off x="8433662" y="2857439"/>
            <a:ext cx="8229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566F17-B42A-0AD7-62EF-13C5BA611352}"/>
              </a:ext>
            </a:extLst>
          </p:cNvPr>
          <p:cNvSpPr txBox="1"/>
          <p:nvPr/>
        </p:nvSpPr>
        <p:spPr>
          <a:xfrm>
            <a:off x="724098" y="3654858"/>
            <a:ext cx="18773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Configuration to define</a:t>
            </a:r>
          </a:p>
          <a:p>
            <a:pPr algn="ctr"/>
            <a:r>
              <a:rPr lang="en-US" sz="1400" dirty="0"/>
              <a:t>How our container</a:t>
            </a:r>
          </a:p>
          <a:p>
            <a:pPr algn="ctr"/>
            <a:r>
              <a:rPr lang="en-US" sz="1400" dirty="0"/>
              <a:t>Should behave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085444-595C-10FF-2A98-6D9E97634652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1662785" y="3119049"/>
            <a:ext cx="1" cy="535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17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2664-73E3-A0E0-6448-71FAC4F2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5D2AE-14D0-A87D-27A1-35C0DF28E402}"/>
              </a:ext>
            </a:extLst>
          </p:cNvPr>
          <p:cNvSpPr txBox="1"/>
          <p:nvPr/>
        </p:nvSpPr>
        <p:spPr>
          <a:xfrm>
            <a:off x="4261762" y="1802295"/>
            <a:ext cx="3320395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Specify a base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83767-FAD1-39D0-944D-24356549B492}"/>
              </a:ext>
            </a:extLst>
          </p:cNvPr>
          <p:cNvSpPr txBox="1"/>
          <p:nvPr/>
        </p:nvSpPr>
        <p:spPr>
          <a:xfrm>
            <a:off x="4261764" y="2995112"/>
            <a:ext cx="3320396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Run some commands</a:t>
            </a:r>
          </a:p>
          <a:p>
            <a:pPr algn="ctr"/>
            <a:r>
              <a:rPr lang="en-US" sz="2800" dirty="0"/>
              <a:t>to Install additional</a:t>
            </a:r>
          </a:p>
          <a:p>
            <a:pPr algn="ctr"/>
            <a:r>
              <a:rPr lang="en-US" sz="2800" dirty="0"/>
              <a:t>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78BE3-339F-C085-F66B-5391832EBEA5}"/>
              </a:ext>
            </a:extLst>
          </p:cNvPr>
          <p:cNvSpPr txBox="1"/>
          <p:nvPr/>
        </p:nvSpPr>
        <p:spPr>
          <a:xfrm>
            <a:off x="4261763" y="5049704"/>
            <a:ext cx="3320395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Specify a command </a:t>
            </a:r>
          </a:p>
          <a:p>
            <a:pPr algn="ctr"/>
            <a:r>
              <a:rPr lang="en-US" sz="2800" dirty="0"/>
              <a:t>to run on container</a:t>
            </a:r>
          </a:p>
          <a:p>
            <a:pPr algn="ctr"/>
            <a:r>
              <a:rPr lang="en-US" sz="2800" dirty="0"/>
              <a:t>startup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44C616-EEFD-0418-9021-56A12AE8642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921960" y="2325515"/>
            <a:ext cx="2" cy="66959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67507C-1DA0-DD87-9419-2A20F47E3B65}"/>
              </a:ext>
            </a:extLst>
          </p:cNvPr>
          <p:cNvCxnSpPr/>
          <p:nvPr/>
        </p:nvCxnSpPr>
        <p:spPr>
          <a:xfrm>
            <a:off x="5921957" y="4380107"/>
            <a:ext cx="2" cy="66959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51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2664-73E3-A0E0-6448-71FAC4F2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5D2AE-14D0-A87D-27A1-35C0DF28E402}"/>
              </a:ext>
            </a:extLst>
          </p:cNvPr>
          <p:cNvSpPr txBox="1"/>
          <p:nvPr/>
        </p:nvSpPr>
        <p:spPr>
          <a:xfrm>
            <a:off x="1001728" y="2941981"/>
            <a:ext cx="2470342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FROM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2F2435-83EA-0B8B-6D87-FED20A69DEF8}"/>
              </a:ext>
            </a:extLst>
          </p:cNvPr>
          <p:cNvSpPr txBox="1"/>
          <p:nvPr/>
        </p:nvSpPr>
        <p:spPr>
          <a:xfrm>
            <a:off x="3472070" y="2941981"/>
            <a:ext cx="4797286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alpine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0B00B-5A8C-7CC4-16A8-069C31E14D85}"/>
              </a:ext>
            </a:extLst>
          </p:cNvPr>
          <p:cNvSpPr txBox="1"/>
          <p:nvPr/>
        </p:nvSpPr>
        <p:spPr>
          <a:xfrm>
            <a:off x="1001728" y="3803372"/>
            <a:ext cx="2470342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RUN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35DD4-A634-285A-7B83-86E04C12FC50}"/>
              </a:ext>
            </a:extLst>
          </p:cNvPr>
          <p:cNvSpPr txBox="1"/>
          <p:nvPr/>
        </p:nvSpPr>
        <p:spPr>
          <a:xfrm>
            <a:off x="3472070" y="3803372"/>
            <a:ext cx="4797286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apk</a:t>
            </a:r>
            <a:r>
              <a:rPr lang="en-US" sz="2800" dirty="0"/>
              <a:t> add –update </a:t>
            </a:r>
            <a:r>
              <a:rPr lang="en-US" sz="2800" dirty="0" err="1"/>
              <a:t>redis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A6DCC-C0DE-05F9-6C49-E564BBD38D54}"/>
              </a:ext>
            </a:extLst>
          </p:cNvPr>
          <p:cNvSpPr txBox="1"/>
          <p:nvPr/>
        </p:nvSpPr>
        <p:spPr>
          <a:xfrm>
            <a:off x="1001728" y="4684399"/>
            <a:ext cx="2470342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CMD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D01584-5EAF-3D8D-32D0-E60C2ADD6A71}"/>
              </a:ext>
            </a:extLst>
          </p:cNvPr>
          <p:cNvSpPr txBox="1"/>
          <p:nvPr/>
        </p:nvSpPr>
        <p:spPr>
          <a:xfrm>
            <a:off x="3472070" y="4684399"/>
            <a:ext cx="4797286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[“</a:t>
            </a:r>
            <a:r>
              <a:rPr lang="en-US" sz="2800" dirty="0" err="1"/>
              <a:t>redis</a:t>
            </a:r>
            <a:r>
              <a:rPr lang="en-US" sz="2800" dirty="0"/>
              <a:t>-server”]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F237C-BE5E-AF58-8A9C-DDEBF4F38E6C}"/>
              </a:ext>
            </a:extLst>
          </p:cNvPr>
          <p:cNvSpPr txBox="1"/>
          <p:nvPr/>
        </p:nvSpPr>
        <p:spPr>
          <a:xfrm>
            <a:off x="1319949" y="1569231"/>
            <a:ext cx="1833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Instruction telling</a:t>
            </a:r>
          </a:p>
          <a:p>
            <a:pPr algn="ctr"/>
            <a:r>
              <a:rPr lang="en-US" dirty="0"/>
              <a:t>docker server </a:t>
            </a:r>
          </a:p>
          <a:p>
            <a:pPr algn="ctr"/>
            <a:r>
              <a:rPr lang="en-US" dirty="0"/>
              <a:t>what to do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0B764-B032-0205-486B-307E948A2CB0}"/>
              </a:ext>
            </a:extLst>
          </p:cNvPr>
          <p:cNvSpPr txBox="1"/>
          <p:nvPr/>
        </p:nvSpPr>
        <p:spPr>
          <a:xfrm>
            <a:off x="5001467" y="1856132"/>
            <a:ext cx="1738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Argument to the</a:t>
            </a:r>
          </a:p>
          <a:p>
            <a:pPr algn="ctr"/>
            <a:r>
              <a:rPr lang="en-US" dirty="0"/>
              <a:t>instruction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09E22A5-72BE-1CB4-3A1D-3EDF7DBCEDCB}"/>
              </a:ext>
            </a:extLst>
          </p:cNvPr>
          <p:cNvSpPr/>
          <p:nvPr/>
        </p:nvSpPr>
        <p:spPr>
          <a:xfrm rot="16200000">
            <a:off x="2095033" y="2105385"/>
            <a:ext cx="283733" cy="118174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2DB215E5-DBB6-5D52-E227-CD68056076AF}"/>
              </a:ext>
            </a:extLst>
          </p:cNvPr>
          <p:cNvSpPr/>
          <p:nvPr/>
        </p:nvSpPr>
        <p:spPr>
          <a:xfrm rot="16200000">
            <a:off x="5676917" y="1446754"/>
            <a:ext cx="387591" cy="247034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55A6EA-752D-4A07-F170-8C5F7AB184FD}"/>
              </a:ext>
            </a:extLst>
          </p:cNvPr>
          <p:cNvSpPr txBox="1"/>
          <p:nvPr/>
        </p:nvSpPr>
        <p:spPr>
          <a:xfrm>
            <a:off x="9536752" y="3049702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Base Image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3EDE2A-7B0D-3B83-F26A-B504CD11FB59}"/>
              </a:ext>
            </a:extLst>
          </p:cNvPr>
          <p:cNvCxnSpPr>
            <a:stCxn id="3" idx="3"/>
          </p:cNvCxnSpPr>
          <p:nvPr/>
        </p:nvCxnSpPr>
        <p:spPr>
          <a:xfrm>
            <a:off x="8269356" y="3203591"/>
            <a:ext cx="116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EA22C7-AE99-FE6D-7E73-AAF60421120A}"/>
              </a:ext>
            </a:extLst>
          </p:cNvPr>
          <p:cNvCxnSpPr/>
          <p:nvPr/>
        </p:nvCxnSpPr>
        <p:spPr>
          <a:xfrm>
            <a:off x="8269356" y="4064982"/>
            <a:ext cx="116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E251DA-D4B8-B804-32FD-7787C7F8C98C}"/>
              </a:ext>
            </a:extLst>
          </p:cNvPr>
          <p:cNvSpPr txBox="1"/>
          <p:nvPr/>
        </p:nvSpPr>
        <p:spPr>
          <a:xfrm>
            <a:off x="9536752" y="3695650"/>
            <a:ext cx="17391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Run some instruction</a:t>
            </a:r>
          </a:p>
          <a:p>
            <a:r>
              <a:rPr lang="en-US" sz="1400" dirty="0"/>
              <a:t>while creating</a:t>
            </a:r>
          </a:p>
          <a:p>
            <a:r>
              <a:rPr lang="en-US" sz="1400" dirty="0"/>
              <a:t>custom image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DF9160-871E-93C9-F775-FB7C37353B3F}"/>
              </a:ext>
            </a:extLst>
          </p:cNvPr>
          <p:cNvCxnSpPr/>
          <p:nvPr/>
        </p:nvCxnSpPr>
        <p:spPr>
          <a:xfrm>
            <a:off x="8269356" y="4946009"/>
            <a:ext cx="116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516B9D-D480-547C-7D84-F75CF0C430A5}"/>
              </a:ext>
            </a:extLst>
          </p:cNvPr>
          <p:cNvSpPr txBox="1"/>
          <p:nvPr/>
        </p:nvSpPr>
        <p:spPr>
          <a:xfrm>
            <a:off x="9536752" y="4484344"/>
            <a:ext cx="19416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execute</a:t>
            </a:r>
          </a:p>
          <a:p>
            <a:r>
              <a:rPr lang="en-US" sz="1400" dirty="0"/>
              <a:t>When our image is used</a:t>
            </a:r>
          </a:p>
          <a:p>
            <a:r>
              <a:rPr lang="en-US" sz="1400" dirty="0"/>
              <a:t>To start up a brand new</a:t>
            </a:r>
          </a:p>
          <a:p>
            <a:r>
              <a:rPr lang="en-US" sz="1400" dirty="0"/>
              <a:t>container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7B4D5-DF0E-4DE7-16B3-9DC5F54974B3}"/>
              </a:ext>
            </a:extLst>
          </p:cNvPr>
          <p:cNvSpPr txBox="1"/>
          <p:nvPr/>
        </p:nvSpPr>
        <p:spPr>
          <a:xfrm>
            <a:off x="213941" y="6323598"/>
            <a:ext cx="2212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</a:t>
            </a:r>
            <a:r>
              <a:rPr lang="en-US" sz="1600" dirty="0" err="1"/>
              <a:t>apk</a:t>
            </a:r>
            <a:r>
              <a:rPr lang="en-US" sz="1600" dirty="0"/>
              <a:t> -&gt; </a:t>
            </a:r>
            <a:r>
              <a:rPr lang="en-US" sz="1600" dirty="0" err="1"/>
              <a:t>apache</a:t>
            </a:r>
            <a:r>
              <a:rPr lang="en-US" sz="1600" dirty="0"/>
              <a:t> package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888C8-9D10-B5D7-6952-D9125C7DDBCE}"/>
              </a:ext>
            </a:extLst>
          </p:cNvPr>
          <p:cNvSpPr txBox="1"/>
          <p:nvPr/>
        </p:nvSpPr>
        <p:spPr>
          <a:xfrm>
            <a:off x="3696799" y="5923488"/>
            <a:ext cx="159184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docker build 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DCCAA-6924-C84A-9FCB-65F7541F28AA}"/>
              </a:ext>
            </a:extLst>
          </p:cNvPr>
          <p:cNvSpPr txBox="1"/>
          <p:nvPr/>
        </p:nvSpPr>
        <p:spPr>
          <a:xfrm>
            <a:off x="6191883" y="5910002"/>
            <a:ext cx="3788153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To generate image from </a:t>
            </a:r>
            <a:r>
              <a:rPr lang="en-US" sz="2000" dirty="0" err="1">
                <a:solidFill>
                  <a:schemeClr val="tx1"/>
                </a:solidFill>
              </a:rPr>
              <a:t>dockerFile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AAA011-193A-9C0F-7BC7-B0A0947EDF1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87615" y="6110057"/>
            <a:ext cx="904268" cy="23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9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30C9-F986-980F-2307-FC4866C3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98" y="339580"/>
            <a:ext cx="10515600" cy="1325563"/>
          </a:xfrm>
        </p:spPr>
        <p:txBody>
          <a:bodyPr/>
          <a:lstStyle/>
          <a:p>
            <a:r>
              <a:rPr lang="en-US" b="1" dirty="0"/>
              <a:t>Tagging an Image (1/2)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071DA-AFE5-63F6-41BC-AD475C37F594}"/>
              </a:ext>
            </a:extLst>
          </p:cNvPr>
          <p:cNvSpPr txBox="1"/>
          <p:nvPr/>
        </p:nvSpPr>
        <p:spPr>
          <a:xfrm>
            <a:off x="5347396" y="1747135"/>
            <a:ext cx="149720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  docker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3EBAF-49EC-BBBE-FBEF-8C0E0575D79F}"/>
              </a:ext>
            </a:extLst>
          </p:cNvPr>
          <p:cNvSpPr txBox="1"/>
          <p:nvPr/>
        </p:nvSpPr>
        <p:spPr>
          <a:xfrm>
            <a:off x="5474675" y="2752305"/>
            <a:ext cx="1242648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  build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E06EA-B1E6-53B4-F9C6-D4113C346615}"/>
              </a:ext>
            </a:extLst>
          </p:cNvPr>
          <p:cNvSpPr txBox="1"/>
          <p:nvPr/>
        </p:nvSpPr>
        <p:spPr>
          <a:xfrm>
            <a:off x="5020896" y="4844554"/>
            <a:ext cx="215020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Usable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1658F-1677-9006-8121-BB2E45333212}"/>
              </a:ext>
            </a:extLst>
          </p:cNvPr>
          <p:cNvSpPr txBox="1"/>
          <p:nvPr/>
        </p:nvSpPr>
        <p:spPr>
          <a:xfrm>
            <a:off x="3869973" y="3782382"/>
            <a:ext cx="445205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  -t </a:t>
            </a:r>
            <a:r>
              <a:rPr lang="en-US" sz="2800" dirty="0" err="1"/>
              <a:t>stephengrider</a:t>
            </a:r>
            <a:r>
              <a:rPr lang="en-US" sz="2800" dirty="0"/>
              <a:t>/</a:t>
            </a:r>
            <a:r>
              <a:rPr lang="en-US" sz="2800" dirty="0" err="1"/>
              <a:t>redis:latest</a:t>
            </a:r>
            <a:endParaRPr lang="en-US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2347E-08A4-279F-9D37-889B29479229}"/>
              </a:ext>
            </a:extLst>
          </p:cNvPr>
          <p:cNvCxnSpPr>
            <a:cxnSpLocks/>
          </p:cNvCxnSpPr>
          <p:nvPr/>
        </p:nvCxnSpPr>
        <p:spPr>
          <a:xfrm>
            <a:off x="6095999" y="3275525"/>
            <a:ext cx="0" cy="523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A4E52D-85F4-D0B3-28AB-E55CDC01AA5E}"/>
              </a:ext>
            </a:extLst>
          </p:cNvPr>
          <p:cNvCxnSpPr>
            <a:cxnSpLocks/>
          </p:cNvCxnSpPr>
          <p:nvPr/>
        </p:nvCxnSpPr>
        <p:spPr>
          <a:xfrm>
            <a:off x="6095998" y="2257103"/>
            <a:ext cx="0" cy="523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F8B952-FB75-E170-030D-C2850A56670A}"/>
              </a:ext>
            </a:extLst>
          </p:cNvPr>
          <p:cNvCxnSpPr>
            <a:cxnSpLocks/>
          </p:cNvCxnSpPr>
          <p:nvPr/>
        </p:nvCxnSpPr>
        <p:spPr>
          <a:xfrm>
            <a:off x="6095997" y="4305602"/>
            <a:ext cx="0" cy="523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3067A2-E59A-88DC-413E-F685F86A81E1}"/>
              </a:ext>
            </a:extLst>
          </p:cNvPr>
          <p:cNvSpPr txBox="1"/>
          <p:nvPr/>
        </p:nvSpPr>
        <p:spPr>
          <a:xfrm>
            <a:off x="9435548" y="3859326"/>
            <a:ext cx="152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 The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A00C61-FE81-9247-2F32-5D086754D026}"/>
              </a:ext>
            </a:extLst>
          </p:cNvPr>
          <p:cNvSpPr txBox="1"/>
          <p:nvPr/>
        </p:nvSpPr>
        <p:spPr>
          <a:xfrm>
            <a:off x="8322026" y="4844554"/>
            <a:ext cx="365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Specifies the directory of files/folder </a:t>
            </a:r>
          </a:p>
          <a:p>
            <a:pPr algn="ctr"/>
            <a:r>
              <a:rPr lang="en-US" dirty="0"/>
              <a:t>To use for the build</a:t>
            </a:r>
          </a:p>
        </p:txBody>
      </p:sp>
    </p:spTree>
    <p:extLst>
      <p:ext uri="{BB962C8B-B14F-4D97-AF65-F5344CB8AC3E}">
        <p14:creationId xmlns:p14="http://schemas.microsoft.com/office/powerpoint/2010/main" val="298039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30C9-F986-980F-2307-FC4866C3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98" y="339580"/>
            <a:ext cx="10515600" cy="1325563"/>
          </a:xfrm>
        </p:spPr>
        <p:txBody>
          <a:bodyPr/>
          <a:lstStyle/>
          <a:p>
            <a:r>
              <a:rPr lang="en-US" b="1" dirty="0"/>
              <a:t>Tagging an Image (2/2)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071DA-AFE5-63F6-41BC-AD475C37F594}"/>
              </a:ext>
            </a:extLst>
          </p:cNvPr>
          <p:cNvSpPr txBox="1"/>
          <p:nvPr/>
        </p:nvSpPr>
        <p:spPr>
          <a:xfrm>
            <a:off x="1469856" y="3024410"/>
            <a:ext cx="222862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err="1"/>
              <a:t>stephengrider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3EBAF-49EC-BBBE-FBEF-8C0E0575D79F}"/>
              </a:ext>
            </a:extLst>
          </p:cNvPr>
          <p:cNvSpPr txBox="1"/>
          <p:nvPr/>
        </p:nvSpPr>
        <p:spPr>
          <a:xfrm>
            <a:off x="4324873" y="3035547"/>
            <a:ext cx="73889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   /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E06EA-B1E6-53B4-F9C6-D4113C346615}"/>
              </a:ext>
            </a:extLst>
          </p:cNvPr>
          <p:cNvSpPr txBox="1"/>
          <p:nvPr/>
        </p:nvSpPr>
        <p:spPr>
          <a:xfrm>
            <a:off x="5682080" y="3024410"/>
            <a:ext cx="122187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  </a:t>
            </a:r>
            <a:r>
              <a:rPr lang="en-US" sz="2800" dirty="0" err="1"/>
              <a:t>redis</a:t>
            </a:r>
            <a:r>
              <a:rPr lang="en-US" sz="2800" dirty="0"/>
              <a:t> 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A4E52D-85F4-D0B3-28AB-E55CDC01AA5E}"/>
              </a:ext>
            </a:extLst>
          </p:cNvPr>
          <p:cNvCxnSpPr>
            <a:cxnSpLocks/>
          </p:cNvCxnSpPr>
          <p:nvPr/>
        </p:nvCxnSpPr>
        <p:spPr>
          <a:xfrm>
            <a:off x="3698479" y="3297157"/>
            <a:ext cx="62172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A00C61-FE81-9247-2F32-5D086754D026}"/>
              </a:ext>
            </a:extLst>
          </p:cNvPr>
          <p:cNvSpPr txBox="1"/>
          <p:nvPr/>
        </p:nvSpPr>
        <p:spPr>
          <a:xfrm>
            <a:off x="1812481" y="3852313"/>
            <a:ext cx="154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Your Docker Id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15DC03-570E-EC33-FE83-A821DF611880}"/>
              </a:ext>
            </a:extLst>
          </p:cNvPr>
          <p:cNvCxnSpPr>
            <a:cxnSpLocks/>
          </p:cNvCxnSpPr>
          <p:nvPr/>
        </p:nvCxnSpPr>
        <p:spPr>
          <a:xfrm>
            <a:off x="5063770" y="3297157"/>
            <a:ext cx="62172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804FC8-FC0F-C888-B5B0-9EE609553D3F}"/>
              </a:ext>
            </a:extLst>
          </p:cNvPr>
          <p:cNvSpPr txBox="1"/>
          <p:nvPr/>
        </p:nvSpPr>
        <p:spPr>
          <a:xfrm>
            <a:off x="7522263" y="3020459"/>
            <a:ext cx="93487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    :  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223F5-1A46-A143-7A95-C3BED07E0A78}"/>
              </a:ext>
            </a:extLst>
          </p:cNvPr>
          <p:cNvCxnSpPr>
            <a:cxnSpLocks/>
          </p:cNvCxnSpPr>
          <p:nvPr/>
        </p:nvCxnSpPr>
        <p:spPr>
          <a:xfrm>
            <a:off x="6903953" y="3297157"/>
            <a:ext cx="62172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4210D1-64C5-123A-8D69-C5AC2E55F138}"/>
              </a:ext>
            </a:extLst>
          </p:cNvPr>
          <p:cNvCxnSpPr>
            <a:cxnSpLocks/>
          </p:cNvCxnSpPr>
          <p:nvPr/>
        </p:nvCxnSpPr>
        <p:spPr>
          <a:xfrm>
            <a:off x="8457134" y="3297157"/>
            <a:ext cx="62172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9C6755-BFF1-33B2-FECF-08B8FF7FDA8A}"/>
              </a:ext>
            </a:extLst>
          </p:cNvPr>
          <p:cNvSpPr txBox="1"/>
          <p:nvPr/>
        </p:nvSpPr>
        <p:spPr>
          <a:xfrm>
            <a:off x="9075444" y="3020459"/>
            <a:ext cx="131318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  latest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A7ACB2-73BA-AC64-BA22-248B6E1D24DC}"/>
              </a:ext>
            </a:extLst>
          </p:cNvPr>
          <p:cNvSpPr txBox="1"/>
          <p:nvPr/>
        </p:nvSpPr>
        <p:spPr>
          <a:xfrm>
            <a:off x="5317292" y="3820377"/>
            <a:ext cx="202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Repo/Project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E92026-04DD-CDB7-5993-712661463F3E}"/>
              </a:ext>
            </a:extLst>
          </p:cNvPr>
          <p:cNvSpPr txBox="1"/>
          <p:nvPr/>
        </p:nvSpPr>
        <p:spPr>
          <a:xfrm>
            <a:off x="9299769" y="3820377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000588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30C9-F986-980F-2307-FC4866C3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320" y="256428"/>
            <a:ext cx="10515600" cy="724237"/>
          </a:xfrm>
        </p:spPr>
        <p:txBody>
          <a:bodyPr>
            <a:normAutofit/>
          </a:bodyPr>
          <a:lstStyle/>
          <a:p>
            <a:r>
              <a:rPr lang="en-US" sz="3600" b="1" dirty="0"/>
              <a:t>Manual Image Generation With Docker Commit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071DA-AFE5-63F6-41BC-AD475C37F594}"/>
              </a:ext>
            </a:extLst>
          </p:cNvPr>
          <p:cNvSpPr txBox="1"/>
          <p:nvPr/>
        </p:nvSpPr>
        <p:spPr>
          <a:xfrm>
            <a:off x="1214608" y="2259355"/>
            <a:ext cx="182837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     Image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3EBAF-49EC-BBBE-FBEF-8C0E0575D79F}"/>
              </a:ext>
            </a:extLst>
          </p:cNvPr>
          <p:cNvSpPr txBox="1"/>
          <p:nvPr/>
        </p:nvSpPr>
        <p:spPr>
          <a:xfrm>
            <a:off x="3856455" y="1325536"/>
            <a:ext cx="1917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Container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DCD16-5AFB-6D76-92DD-10CFB82DDC43}"/>
              </a:ext>
            </a:extLst>
          </p:cNvPr>
          <p:cNvSpPr txBox="1"/>
          <p:nvPr/>
        </p:nvSpPr>
        <p:spPr>
          <a:xfrm>
            <a:off x="3856455" y="3217525"/>
            <a:ext cx="1917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Container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27DBC08-63C8-A098-2F58-12EC1DC9E72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42987" y="1587146"/>
            <a:ext cx="813468" cy="933819"/>
          </a:xfrm>
          <a:prstGeom prst="bentConnector3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F921736-BACD-DE67-90F2-89E2AB3208DC}"/>
              </a:ext>
            </a:extLst>
          </p:cNvPr>
          <p:cNvCxnSpPr>
            <a:cxnSpLocks/>
          </p:cNvCxnSpPr>
          <p:nvPr/>
        </p:nvCxnSpPr>
        <p:spPr>
          <a:xfrm>
            <a:off x="3042987" y="2531644"/>
            <a:ext cx="813468" cy="933819"/>
          </a:xfrm>
          <a:prstGeom prst="bentConnector3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3C322A-D292-BAB4-98C7-A1F6BDCB5212}"/>
              </a:ext>
            </a:extLst>
          </p:cNvPr>
          <p:cNvCxnSpPr>
            <a:stCxn id="5" idx="3"/>
          </p:cNvCxnSpPr>
          <p:nvPr/>
        </p:nvCxnSpPr>
        <p:spPr>
          <a:xfrm>
            <a:off x="5773671" y="1587146"/>
            <a:ext cx="111286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694808-1AB9-EDBF-696E-0913B9BF2F09}"/>
              </a:ext>
            </a:extLst>
          </p:cNvPr>
          <p:cNvSpPr txBox="1"/>
          <p:nvPr/>
        </p:nvSpPr>
        <p:spPr>
          <a:xfrm>
            <a:off x="6886538" y="1296987"/>
            <a:ext cx="1917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0C7443-10FA-CAAC-DB1F-EF4B16DC89B8}"/>
              </a:ext>
            </a:extLst>
          </p:cNvPr>
          <p:cNvSpPr txBox="1"/>
          <p:nvPr/>
        </p:nvSpPr>
        <p:spPr>
          <a:xfrm>
            <a:off x="2488281" y="4477282"/>
            <a:ext cx="7215437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docker commit -c 'CMD ["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redis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-server"]' CONTAINERID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54D90E-1224-016D-FAAE-12C4095DC3B5}"/>
              </a:ext>
            </a:extLst>
          </p:cNvPr>
          <p:cNvSpPr txBox="1"/>
          <p:nvPr/>
        </p:nvSpPr>
        <p:spPr>
          <a:xfrm>
            <a:off x="2626139" y="6202443"/>
            <a:ext cx="693972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docker commit -c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"CMD '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redis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-server'"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CONTAINERID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E0C24E-F4A1-311A-FC2D-F59037E8FD5F}"/>
              </a:ext>
            </a:extLst>
          </p:cNvPr>
          <p:cNvSpPr txBox="1"/>
          <p:nvPr/>
        </p:nvSpPr>
        <p:spPr>
          <a:xfrm>
            <a:off x="733320" y="5121486"/>
            <a:ext cx="10950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you are a Windows user you may get an error like "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/bin/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[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redis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-server]: not found"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"No Such Container"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Instead, try running the command like this: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56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2664-73E3-A0E0-6448-71FAC4F2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97" y="276257"/>
            <a:ext cx="5867399" cy="12050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Docker with Node 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5D2AE-14D0-A87D-27A1-35C0DF28E402}"/>
              </a:ext>
            </a:extLst>
          </p:cNvPr>
          <p:cNvSpPr txBox="1"/>
          <p:nvPr/>
        </p:nvSpPr>
        <p:spPr>
          <a:xfrm>
            <a:off x="3688011" y="1716225"/>
            <a:ext cx="4815977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Create Node JS Web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83767-FAD1-39D0-944D-24356549B492}"/>
              </a:ext>
            </a:extLst>
          </p:cNvPr>
          <p:cNvSpPr txBox="1"/>
          <p:nvPr/>
        </p:nvSpPr>
        <p:spPr>
          <a:xfrm>
            <a:off x="3688011" y="2524321"/>
            <a:ext cx="4815972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Create a </a:t>
            </a:r>
            <a:r>
              <a:rPr lang="en-US" sz="2800" dirty="0" err="1"/>
              <a:t>DockerFile</a:t>
            </a:r>
            <a:endParaRPr lang="en-US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44C616-EEFD-0418-9021-56A12AE8642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95997" y="2239445"/>
            <a:ext cx="3" cy="28487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B389C5-2552-359C-4A1D-C6B09B5AB114}"/>
              </a:ext>
            </a:extLst>
          </p:cNvPr>
          <p:cNvSpPr txBox="1"/>
          <p:nvPr/>
        </p:nvSpPr>
        <p:spPr>
          <a:xfrm>
            <a:off x="3688011" y="3332417"/>
            <a:ext cx="4815972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Build Image from </a:t>
            </a:r>
            <a:r>
              <a:rPr lang="en-US" sz="2800" dirty="0" err="1"/>
              <a:t>dockerFile</a:t>
            </a:r>
            <a:endParaRPr lang="en-US" sz="2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65605B-1571-DEA7-F7ED-B8E66EF98CF9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095997" y="3047541"/>
            <a:ext cx="3" cy="28487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CBD8D7-8FD8-5E16-D1E0-457118966017}"/>
              </a:ext>
            </a:extLst>
          </p:cNvPr>
          <p:cNvSpPr txBox="1"/>
          <p:nvPr/>
        </p:nvSpPr>
        <p:spPr>
          <a:xfrm>
            <a:off x="3688011" y="4140513"/>
            <a:ext cx="4815972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Run Image as Container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12953E-9757-E9BB-EE2B-392E6D416E4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095997" y="3855637"/>
            <a:ext cx="3" cy="28487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653607-278B-3766-84A4-9C6BC811A282}"/>
              </a:ext>
            </a:extLst>
          </p:cNvPr>
          <p:cNvSpPr txBox="1"/>
          <p:nvPr/>
        </p:nvSpPr>
        <p:spPr>
          <a:xfrm>
            <a:off x="3688011" y="4948609"/>
            <a:ext cx="4815972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Connect to web app from a 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F6014D-4066-3D17-24CE-1BBE39DF53E9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095997" y="4663733"/>
            <a:ext cx="3" cy="28487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95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2664-73E3-A0E0-6448-71FAC4F2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For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5D2AE-14D0-A87D-27A1-35C0DF28E402}"/>
              </a:ext>
            </a:extLst>
          </p:cNvPr>
          <p:cNvSpPr txBox="1"/>
          <p:nvPr/>
        </p:nvSpPr>
        <p:spPr>
          <a:xfrm>
            <a:off x="1001728" y="1457740"/>
            <a:ext cx="2470342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FROM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2F2435-83EA-0B8B-6D87-FED20A69DEF8}"/>
              </a:ext>
            </a:extLst>
          </p:cNvPr>
          <p:cNvSpPr txBox="1"/>
          <p:nvPr/>
        </p:nvSpPr>
        <p:spPr>
          <a:xfrm>
            <a:off x="3472070" y="1457740"/>
            <a:ext cx="4797286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</a:t>
            </a:r>
            <a:r>
              <a:rPr lang="en-US" sz="2800" dirty="0" err="1"/>
              <a:t>node:alpine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0B00B-5A8C-7CC4-16A8-069C31E14D85}"/>
              </a:ext>
            </a:extLst>
          </p:cNvPr>
          <p:cNvSpPr txBox="1"/>
          <p:nvPr/>
        </p:nvSpPr>
        <p:spPr>
          <a:xfrm>
            <a:off x="1001728" y="3803372"/>
            <a:ext cx="2470342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RUN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35DD4-A634-285A-7B83-86E04C12FC50}"/>
              </a:ext>
            </a:extLst>
          </p:cNvPr>
          <p:cNvSpPr txBox="1"/>
          <p:nvPr/>
        </p:nvSpPr>
        <p:spPr>
          <a:xfrm>
            <a:off x="3472070" y="3803372"/>
            <a:ext cx="4797286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install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A6DCC-C0DE-05F9-6C49-E564BBD38D54}"/>
              </a:ext>
            </a:extLst>
          </p:cNvPr>
          <p:cNvSpPr txBox="1"/>
          <p:nvPr/>
        </p:nvSpPr>
        <p:spPr>
          <a:xfrm>
            <a:off x="1001728" y="4684399"/>
            <a:ext cx="2470342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CMD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D01584-5EAF-3D8D-32D0-E60C2ADD6A71}"/>
              </a:ext>
            </a:extLst>
          </p:cNvPr>
          <p:cNvSpPr txBox="1"/>
          <p:nvPr/>
        </p:nvSpPr>
        <p:spPr>
          <a:xfrm>
            <a:off x="3472070" y="4684399"/>
            <a:ext cx="4797286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 "start"]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55A6EA-752D-4A07-F170-8C5F7AB184FD}"/>
              </a:ext>
            </a:extLst>
          </p:cNvPr>
          <p:cNvSpPr txBox="1"/>
          <p:nvPr/>
        </p:nvSpPr>
        <p:spPr>
          <a:xfrm>
            <a:off x="9536752" y="1565461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Base Image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3EDE2A-7B0D-3B83-F26A-B504CD11FB59}"/>
              </a:ext>
            </a:extLst>
          </p:cNvPr>
          <p:cNvCxnSpPr>
            <a:stCxn id="3" idx="3"/>
          </p:cNvCxnSpPr>
          <p:nvPr/>
        </p:nvCxnSpPr>
        <p:spPr>
          <a:xfrm>
            <a:off x="8269356" y="1719350"/>
            <a:ext cx="116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EA22C7-AE99-FE6D-7E73-AAF60421120A}"/>
              </a:ext>
            </a:extLst>
          </p:cNvPr>
          <p:cNvCxnSpPr/>
          <p:nvPr/>
        </p:nvCxnSpPr>
        <p:spPr>
          <a:xfrm>
            <a:off x="8269356" y="4064982"/>
            <a:ext cx="116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E251DA-D4B8-B804-32FD-7787C7F8C98C}"/>
              </a:ext>
            </a:extLst>
          </p:cNvPr>
          <p:cNvSpPr txBox="1"/>
          <p:nvPr/>
        </p:nvSpPr>
        <p:spPr>
          <a:xfrm>
            <a:off x="9536752" y="3695650"/>
            <a:ext cx="17391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Run some instruction</a:t>
            </a:r>
          </a:p>
          <a:p>
            <a:r>
              <a:rPr lang="en-US" sz="1400" dirty="0"/>
              <a:t>while creating</a:t>
            </a:r>
          </a:p>
          <a:p>
            <a:r>
              <a:rPr lang="en-US" sz="1400" dirty="0"/>
              <a:t>custom image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DF9160-871E-93C9-F775-FB7C37353B3F}"/>
              </a:ext>
            </a:extLst>
          </p:cNvPr>
          <p:cNvCxnSpPr/>
          <p:nvPr/>
        </p:nvCxnSpPr>
        <p:spPr>
          <a:xfrm>
            <a:off x="8269356" y="4946009"/>
            <a:ext cx="116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516B9D-D480-547C-7D84-F75CF0C430A5}"/>
              </a:ext>
            </a:extLst>
          </p:cNvPr>
          <p:cNvSpPr txBox="1"/>
          <p:nvPr/>
        </p:nvSpPr>
        <p:spPr>
          <a:xfrm>
            <a:off x="9536752" y="4484344"/>
            <a:ext cx="19416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execute</a:t>
            </a:r>
          </a:p>
          <a:p>
            <a:r>
              <a:rPr lang="en-US" sz="1400" dirty="0"/>
              <a:t>When our image is used</a:t>
            </a:r>
          </a:p>
          <a:p>
            <a:r>
              <a:rPr lang="en-US" sz="1400" dirty="0"/>
              <a:t>To start up a brand new</a:t>
            </a:r>
          </a:p>
          <a:p>
            <a:r>
              <a:rPr lang="en-US" sz="1400" dirty="0"/>
              <a:t>container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888C8-9D10-B5D7-6952-D9125C7DDBCE}"/>
              </a:ext>
            </a:extLst>
          </p:cNvPr>
          <p:cNvSpPr txBox="1"/>
          <p:nvPr/>
        </p:nvSpPr>
        <p:spPr>
          <a:xfrm>
            <a:off x="3696799" y="5923488"/>
            <a:ext cx="159184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docker build 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F0009-04CA-65E4-8911-807521EE29CD}"/>
              </a:ext>
            </a:extLst>
          </p:cNvPr>
          <p:cNvSpPr txBox="1"/>
          <p:nvPr/>
        </p:nvSpPr>
        <p:spPr>
          <a:xfrm>
            <a:off x="1001728" y="2201110"/>
            <a:ext cx="2470342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WORKDIR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A74CE5-EDB7-51CE-0D60-3FF822BB7FBA}"/>
              </a:ext>
            </a:extLst>
          </p:cNvPr>
          <p:cNvSpPr txBox="1"/>
          <p:nvPr/>
        </p:nvSpPr>
        <p:spPr>
          <a:xfrm>
            <a:off x="3472070" y="2201110"/>
            <a:ext cx="4797286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7AB44A-6F43-CF4A-0843-6526D4C903B3}"/>
              </a:ext>
            </a:extLst>
          </p:cNvPr>
          <p:cNvSpPr txBox="1"/>
          <p:nvPr/>
        </p:nvSpPr>
        <p:spPr>
          <a:xfrm>
            <a:off x="9482961" y="2308831"/>
            <a:ext cx="1283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Set a directory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64191E-46B8-F595-D08E-461BDD3608D5}"/>
              </a:ext>
            </a:extLst>
          </p:cNvPr>
          <p:cNvCxnSpPr>
            <a:stCxn id="18" idx="3"/>
          </p:cNvCxnSpPr>
          <p:nvPr/>
        </p:nvCxnSpPr>
        <p:spPr>
          <a:xfrm>
            <a:off x="8269356" y="2462720"/>
            <a:ext cx="116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E14C9B-630D-8A67-3FE8-9D82E6B3BFC9}"/>
              </a:ext>
            </a:extLst>
          </p:cNvPr>
          <p:cNvSpPr txBox="1"/>
          <p:nvPr/>
        </p:nvSpPr>
        <p:spPr>
          <a:xfrm>
            <a:off x="1001728" y="2968384"/>
            <a:ext cx="2470342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COPY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A5C1FF-3E29-E70C-A791-F46D18B11404}"/>
              </a:ext>
            </a:extLst>
          </p:cNvPr>
          <p:cNvSpPr txBox="1"/>
          <p:nvPr/>
        </p:nvSpPr>
        <p:spPr>
          <a:xfrm>
            <a:off x="3472070" y="2968384"/>
            <a:ext cx="4797286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./ ./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EB5F31-1B87-5BC0-7817-D3F5FB95201B}"/>
              </a:ext>
            </a:extLst>
          </p:cNvPr>
          <p:cNvCxnSpPr/>
          <p:nvPr/>
        </p:nvCxnSpPr>
        <p:spPr>
          <a:xfrm>
            <a:off x="8269356" y="3229994"/>
            <a:ext cx="1166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324BC3-0FB8-8FD0-BC4A-0999C888F7BC}"/>
              </a:ext>
            </a:extLst>
          </p:cNvPr>
          <p:cNvSpPr txBox="1"/>
          <p:nvPr/>
        </p:nvSpPr>
        <p:spPr>
          <a:xfrm>
            <a:off x="9536752" y="2860662"/>
            <a:ext cx="17638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Copy everything from</a:t>
            </a:r>
          </a:p>
          <a:p>
            <a:r>
              <a:rPr lang="en-US" sz="1400" dirty="0"/>
              <a:t>this folder to </a:t>
            </a:r>
            <a:r>
              <a:rPr lang="en-US" sz="1400" dirty="0" err="1"/>
              <a:t>workdir</a:t>
            </a:r>
            <a:r>
              <a:rPr lang="en-US" sz="1400" dirty="0"/>
              <a:t> </a:t>
            </a:r>
          </a:p>
          <a:p>
            <a:r>
              <a:rPr lang="en-US" sz="1400" dirty="0"/>
              <a:t>folder</a:t>
            </a:r>
          </a:p>
        </p:txBody>
      </p:sp>
    </p:spTree>
    <p:extLst>
      <p:ext uri="{BB962C8B-B14F-4D97-AF65-F5344CB8AC3E}">
        <p14:creationId xmlns:p14="http://schemas.microsoft.com/office/powerpoint/2010/main" val="2578223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ACC4-0AC8-64E2-ADEE-F7C6A05D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469835" cy="787814"/>
          </a:xfrm>
        </p:spPr>
        <p:txBody>
          <a:bodyPr>
            <a:normAutofit/>
          </a:bodyPr>
          <a:lstStyle/>
          <a:p>
            <a:r>
              <a:rPr lang="en-US" sz="3600" b="1" dirty="0"/>
              <a:t>Container Port Forwarding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EFF68-8762-421A-19BE-2A0C33F9548F}"/>
              </a:ext>
            </a:extLst>
          </p:cNvPr>
          <p:cNvSpPr txBox="1"/>
          <p:nvPr/>
        </p:nvSpPr>
        <p:spPr>
          <a:xfrm>
            <a:off x="1788134" y="2651234"/>
            <a:ext cx="1333698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/>
              <a:t> docker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D9054-FFFE-8748-7EC0-5759ADF37FEC}"/>
              </a:ext>
            </a:extLst>
          </p:cNvPr>
          <p:cNvSpPr txBox="1"/>
          <p:nvPr/>
        </p:nvSpPr>
        <p:spPr>
          <a:xfrm>
            <a:off x="4345082" y="2652033"/>
            <a:ext cx="73889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-p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3FAE7-DD04-B3A3-CA68-90AD8DC1D77D}"/>
              </a:ext>
            </a:extLst>
          </p:cNvPr>
          <p:cNvSpPr txBox="1"/>
          <p:nvPr/>
        </p:nvSpPr>
        <p:spPr>
          <a:xfrm>
            <a:off x="5269630" y="2652033"/>
            <a:ext cx="91563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8080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747ED-9BA5-20E0-FA2A-6D11CD5304DD}"/>
              </a:ext>
            </a:extLst>
          </p:cNvPr>
          <p:cNvSpPr txBox="1"/>
          <p:nvPr/>
        </p:nvSpPr>
        <p:spPr>
          <a:xfrm>
            <a:off x="6370916" y="2651234"/>
            <a:ext cx="60785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  :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66238-19C4-DFC5-D191-BD4A786D1F9C}"/>
              </a:ext>
            </a:extLst>
          </p:cNvPr>
          <p:cNvSpPr txBox="1"/>
          <p:nvPr/>
        </p:nvSpPr>
        <p:spPr>
          <a:xfrm>
            <a:off x="7201323" y="2648362"/>
            <a:ext cx="91563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8080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E178AF-636C-FC5D-DD9E-4EB721D62F16}"/>
              </a:ext>
            </a:extLst>
          </p:cNvPr>
          <p:cNvSpPr txBox="1"/>
          <p:nvPr/>
        </p:nvSpPr>
        <p:spPr>
          <a:xfrm>
            <a:off x="4297408" y="3790122"/>
            <a:ext cx="2860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 Incoming requests</a:t>
            </a:r>
          </a:p>
          <a:p>
            <a:pPr algn="ctr"/>
            <a:r>
              <a:rPr lang="en-US" dirty="0"/>
              <a:t>To this port on localhost to…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C0DD5-E2A5-8936-F9F6-1DD0ADB8C67D}"/>
              </a:ext>
            </a:extLst>
          </p:cNvPr>
          <p:cNvSpPr txBox="1"/>
          <p:nvPr/>
        </p:nvSpPr>
        <p:spPr>
          <a:xfrm>
            <a:off x="3307916" y="2651234"/>
            <a:ext cx="85151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/>
              <a:t> run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C996FB-4F6F-0A3E-9A05-7C6888A89611}"/>
              </a:ext>
            </a:extLst>
          </p:cNvPr>
          <p:cNvSpPr txBox="1"/>
          <p:nvPr/>
        </p:nvSpPr>
        <p:spPr>
          <a:xfrm>
            <a:off x="8339506" y="2648362"/>
            <a:ext cx="182479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&lt;Image-Id&gt;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30ED80-F721-7C44-B3D9-F8D6B2A9979B}"/>
              </a:ext>
            </a:extLst>
          </p:cNvPr>
          <p:cNvCxnSpPr>
            <a:stCxn id="6" idx="2"/>
          </p:cNvCxnSpPr>
          <p:nvPr/>
        </p:nvCxnSpPr>
        <p:spPr>
          <a:xfrm flipH="1">
            <a:off x="5727447" y="3175253"/>
            <a:ext cx="1" cy="614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DDAC80-42DE-90D7-C710-F315B8E77384}"/>
              </a:ext>
            </a:extLst>
          </p:cNvPr>
          <p:cNvSpPr txBox="1"/>
          <p:nvPr/>
        </p:nvSpPr>
        <p:spPr>
          <a:xfrm>
            <a:off x="242005" y="6308208"/>
            <a:ext cx="391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http://192.168.99.100:8080/</a:t>
            </a:r>
          </a:p>
        </p:txBody>
      </p:sp>
    </p:spTree>
    <p:extLst>
      <p:ext uri="{BB962C8B-B14F-4D97-AF65-F5344CB8AC3E}">
        <p14:creationId xmlns:p14="http://schemas.microsoft.com/office/powerpoint/2010/main" val="426845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E31F-B2F7-D347-C293-988166AB7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1979"/>
            <a:ext cx="9144000" cy="1204085"/>
          </a:xfrm>
        </p:spPr>
        <p:txBody>
          <a:bodyPr/>
          <a:lstStyle/>
          <a:p>
            <a:r>
              <a:rPr lang="en-US" dirty="0"/>
              <a:t>Run Container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CAF72-8E62-11A3-73DC-D43D07540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7742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Example:</a:t>
            </a:r>
          </a:p>
          <a:p>
            <a:pPr algn="l"/>
            <a:r>
              <a:rPr lang="en-US" dirty="0"/>
              <a:t>docker run </a:t>
            </a:r>
            <a:r>
              <a:rPr lang="en-US" dirty="0" err="1"/>
              <a:t>busybox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echo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Hello Alqama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BC951-B87F-EE7A-07FD-A1CE9B416D88}"/>
              </a:ext>
            </a:extLst>
          </p:cNvPr>
          <p:cNvSpPr txBox="1"/>
          <p:nvPr/>
        </p:nvSpPr>
        <p:spPr>
          <a:xfrm>
            <a:off x="1318591" y="2126498"/>
            <a:ext cx="97072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/>
              <a:t>docker           run         &lt;Image-Name&gt;         &lt;Command&gt;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C8E10-EC9B-A4F3-0463-E20FDC14FF59}"/>
              </a:ext>
            </a:extLst>
          </p:cNvPr>
          <p:cNvSpPr txBox="1"/>
          <p:nvPr/>
        </p:nvSpPr>
        <p:spPr>
          <a:xfrm>
            <a:off x="1053548" y="2827826"/>
            <a:ext cx="191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to the</a:t>
            </a:r>
          </a:p>
          <a:p>
            <a:r>
              <a:rPr lang="en-US" dirty="0"/>
              <a:t>Docker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54035-D05D-B6BE-8AD5-E0314B8360AD}"/>
              </a:ext>
            </a:extLst>
          </p:cNvPr>
          <p:cNvSpPr txBox="1"/>
          <p:nvPr/>
        </p:nvSpPr>
        <p:spPr>
          <a:xfrm>
            <a:off x="2968487" y="2782669"/>
            <a:ext cx="191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To Create and</a:t>
            </a:r>
          </a:p>
          <a:p>
            <a:r>
              <a:rPr lang="en-US" dirty="0"/>
              <a:t>Run a Container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B767F-A20E-0AFB-46B9-C01540DE02A4}"/>
              </a:ext>
            </a:extLst>
          </p:cNvPr>
          <p:cNvSpPr txBox="1"/>
          <p:nvPr/>
        </p:nvSpPr>
        <p:spPr>
          <a:xfrm>
            <a:off x="4996070" y="2782669"/>
            <a:ext cx="243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Of Image to </a:t>
            </a:r>
          </a:p>
          <a:p>
            <a:pPr algn="ctr"/>
            <a:r>
              <a:rPr lang="en-US" dirty="0"/>
              <a:t>Use for this container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9D47C-27F6-4B92-F82A-B4F34DFDC41B}"/>
              </a:ext>
            </a:extLst>
          </p:cNvPr>
          <p:cNvSpPr txBox="1"/>
          <p:nvPr/>
        </p:nvSpPr>
        <p:spPr>
          <a:xfrm>
            <a:off x="8183217" y="2771504"/>
            <a:ext cx="243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 Command</a:t>
            </a:r>
          </a:p>
          <a:p>
            <a:pPr algn="ctr"/>
            <a:r>
              <a:rPr lang="en-US" dirty="0"/>
              <a:t>override</a:t>
            </a:r>
          </a:p>
        </p:txBody>
      </p:sp>
    </p:spTree>
    <p:extLst>
      <p:ext uri="{BB962C8B-B14F-4D97-AF65-F5344CB8AC3E}">
        <p14:creationId xmlns:p14="http://schemas.microsoft.com/office/powerpoint/2010/main" val="231159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1106-8118-48CF-CD88-1CA0E70A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92896" cy="1325563"/>
          </a:xfrm>
        </p:spPr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A6658B-77B3-8A0B-E708-59E9DE757A07}"/>
              </a:ext>
            </a:extLst>
          </p:cNvPr>
          <p:cNvSpPr/>
          <p:nvPr/>
        </p:nvSpPr>
        <p:spPr>
          <a:xfrm>
            <a:off x="4412973" y="238884"/>
            <a:ext cx="5910470" cy="6380232"/>
          </a:xfrm>
          <a:prstGeom prst="rect">
            <a:avLst/>
          </a:prstGeom>
          <a:ln w="5715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3AA5BD-4671-2E32-8E09-80D4023853AB}"/>
              </a:ext>
            </a:extLst>
          </p:cNvPr>
          <p:cNvSpPr/>
          <p:nvPr/>
        </p:nvSpPr>
        <p:spPr>
          <a:xfrm>
            <a:off x="5009322" y="463826"/>
            <a:ext cx="2782956" cy="8613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0880A-F8C5-F747-C0A6-6A0F2B5DEC70}"/>
              </a:ext>
            </a:extLst>
          </p:cNvPr>
          <p:cNvSpPr txBox="1"/>
          <p:nvPr/>
        </p:nvSpPr>
        <p:spPr>
          <a:xfrm>
            <a:off x="7964557" y="709855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Process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7A7851-2BDB-D14B-D3E0-7242F102D60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400800" y="1325217"/>
            <a:ext cx="0" cy="365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032F7CC-CDEE-37D3-6FFD-0416733F447F}"/>
              </a:ext>
            </a:extLst>
          </p:cNvPr>
          <p:cNvSpPr/>
          <p:nvPr/>
        </p:nvSpPr>
        <p:spPr>
          <a:xfrm>
            <a:off x="5009322" y="1701695"/>
            <a:ext cx="6414042" cy="95415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63361-6163-325B-DF18-2013CF7EFDA0}"/>
              </a:ext>
            </a:extLst>
          </p:cNvPr>
          <p:cNvSpPr txBox="1"/>
          <p:nvPr/>
        </p:nvSpPr>
        <p:spPr>
          <a:xfrm>
            <a:off x="7575494" y="1886385"/>
            <a:ext cx="1281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Kernel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F394C1-E8D6-05C8-2F8D-E559BE5E020A}"/>
              </a:ext>
            </a:extLst>
          </p:cNvPr>
          <p:cNvSpPr txBox="1"/>
          <p:nvPr/>
        </p:nvSpPr>
        <p:spPr>
          <a:xfrm>
            <a:off x="5393635" y="3301550"/>
            <a:ext cx="99593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4CA989-67E1-F3F3-9746-C14CAF16611F}"/>
              </a:ext>
            </a:extLst>
          </p:cNvPr>
          <p:cNvSpPr txBox="1"/>
          <p:nvPr/>
        </p:nvSpPr>
        <p:spPr>
          <a:xfrm>
            <a:off x="6629903" y="3301550"/>
            <a:ext cx="154709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50F8BB-2318-8E8B-E00D-BBBE4267863C}"/>
              </a:ext>
            </a:extLst>
          </p:cNvPr>
          <p:cNvSpPr txBox="1"/>
          <p:nvPr/>
        </p:nvSpPr>
        <p:spPr>
          <a:xfrm>
            <a:off x="8427369" y="3301550"/>
            <a:ext cx="89364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2D8F25-04B7-53DC-C8B9-6F7950A66410}"/>
              </a:ext>
            </a:extLst>
          </p:cNvPr>
          <p:cNvCxnSpPr>
            <a:cxnSpLocks/>
          </p:cNvCxnSpPr>
          <p:nvPr/>
        </p:nvCxnSpPr>
        <p:spPr>
          <a:xfrm>
            <a:off x="6389571" y="2655851"/>
            <a:ext cx="0" cy="365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0A22DBE-4913-3726-CB15-179B9C4FF06B}"/>
              </a:ext>
            </a:extLst>
          </p:cNvPr>
          <p:cNvSpPr/>
          <p:nvPr/>
        </p:nvSpPr>
        <p:spPr>
          <a:xfrm>
            <a:off x="5102087" y="4293704"/>
            <a:ext cx="3220276" cy="200107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5A8DA8-0E70-24C1-E7D0-93E77B7C92D3}"/>
              </a:ext>
            </a:extLst>
          </p:cNvPr>
          <p:cNvSpPr txBox="1"/>
          <p:nvPr/>
        </p:nvSpPr>
        <p:spPr>
          <a:xfrm>
            <a:off x="8534625" y="4683334"/>
            <a:ext cx="1384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Drive </a:t>
            </a:r>
          </a:p>
          <a:p>
            <a:r>
              <a:rPr lang="en-US" dirty="0"/>
              <a:t>Segment for </a:t>
            </a:r>
          </a:p>
          <a:p>
            <a:r>
              <a:rPr lang="en-US" dirty="0"/>
              <a:t>this process</a:t>
            </a:r>
          </a:p>
        </p:txBody>
      </p:sp>
    </p:spTree>
    <p:extLst>
      <p:ext uri="{BB962C8B-B14F-4D97-AF65-F5344CB8AC3E}">
        <p14:creationId xmlns:p14="http://schemas.microsoft.com/office/powerpoint/2010/main" val="332082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1106-8118-48CF-CD88-1CA0E70A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AC98-C638-F922-DA3B-86119B7BF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2696" y="675998"/>
            <a:ext cx="2991678" cy="70381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E0C31-4FF3-DEDB-DF10-4B03B0F78AC6}"/>
              </a:ext>
            </a:extLst>
          </p:cNvPr>
          <p:cNvSpPr txBox="1"/>
          <p:nvPr/>
        </p:nvSpPr>
        <p:spPr>
          <a:xfrm>
            <a:off x="2252869" y="2464904"/>
            <a:ext cx="681161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C3D51-B63E-9178-8284-74CF1A2343B4}"/>
              </a:ext>
            </a:extLst>
          </p:cNvPr>
          <p:cNvSpPr txBox="1"/>
          <p:nvPr/>
        </p:nvSpPr>
        <p:spPr>
          <a:xfrm>
            <a:off x="2252869" y="2834236"/>
            <a:ext cx="340580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FS Snapshot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3DBBC-50E9-8504-1A8A-BB75442B05A5}"/>
              </a:ext>
            </a:extLst>
          </p:cNvPr>
          <p:cNvSpPr txBox="1"/>
          <p:nvPr/>
        </p:nvSpPr>
        <p:spPr>
          <a:xfrm>
            <a:off x="5658678" y="2834236"/>
            <a:ext cx="3405809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Startup Command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78F609-76F1-88F5-B773-7F7D794D4006}"/>
              </a:ext>
            </a:extLst>
          </p:cNvPr>
          <p:cNvSpPr/>
          <p:nvPr/>
        </p:nvSpPr>
        <p:spPr>
          <a:xfrm>
            <a:off x="2252869" y="3203568"/>
            <a:ext cx="3405809" cy="18322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A6C366-2460-9740-D346-D258D5860BD9}"/>
              </a:ext>
            </a:extLst>
          </p:cNvPr>
          <p:cNvSpPr/>
          <p:nvPr/>
        </p:nvSpPr>
        <p:spPr>
          <a:xfrm>
            <a:off x="5658677" y="3203568"/>
            <a:ext cx="3405809" cy="18322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300C7-C0FC-C274-5F81-08F16BAA10D0}"/>
              </a:ext>
            </a:extLst>
          </p:cNvPr>
          <p:cNvSpPr txBox="1"/>
          <p:nvPr/>
        </p:nvSpPr>
        <p:spPr>
          <a:xfrm>
            <a:off x="2610679" y="3964993"/>
            <a:ext cx="927946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Chrome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0EAC4-4926-A263-02E2-E32D26E72B7C}"/>
              </a:ext>
            </a:extLst>
          </p:cNvPr>
          <p:cNvSpPr txBox="1"/>
          <p:nvPr/>
        </p:nvSpPr>
        <p:spPr>
          <a:xfrm>
            <a:off x="4134678" y="3964993"/>
            <a:ext cx="872355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NodeJS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354EC1-58DC-6A7E-D47C-19F910D70002}"/>
              </a:ext>
            </a:extLst>
          </p:cNvPr>
          <p:cNvSpPr txBox="1"/>
          <p:nvPr/>
        </p:nvSpPr>
        <p:spPr>
          <a:xfrm>
            <a:off x="6254731" y="3650541"/>
            <a:ext cx="1588384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&gt;&gt; run Chrome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CE65A-4814-09B0-C92D-20B99869921C}"/>
              </a:ext>
            </a:extLst>
          </p:cNvPr>
          <p:cNvSpPr txBox="1"/>
          <p:nvPr/>
        </p:nvSpPr>
        <p:spPr>
          <a:xfrm>
            <a:off x="6254731" y="4200939"/>
            <a:ext cx="1532792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&gt;&gt; run NodeJS</a:t>
            </a:r>
          </a:p>
        </p:txBody>
      </p:sp>
    </p:spTree>
    <p:extLst>
      <p:ext uri="{BB962C8B-B14F-4D97-AF65-F5344CB8AC3E}">
        <p14:creationId xmlns:p14="http://schemas.microsoft.com/office/powerpoint/2010/main" val="81659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E31F-B2F7-D347-C293-988166AB7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1979"/>
            <a:ext cx="9144000" cy="1204085"/>
          </a:xfrm>
        </p:spPr>
        <p:txBody>
          <a:bodyPr/>
          <a:lstStyle/>
          <a:p>
            <a:r>
              <a:rPr lang="en-US" dirty="0"/>
              <a:t>List Container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CAF72-8E62-11A3-73DC-D43D07540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390" y="1933950"/>
            <a:ext cx="9144000" cy="584775"/>
          </a:xfrm>
        </p:spPr>
        <p:txBody>
          <a:bodyPr/>
          <a:lstStyle/>
          <a:p>
            <a:pPr algn="l"/>
            <a:r>
              <a:rPr lang="en-US" dirty="0"/>
              <a:t>List all Running Container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BC951-B87F-EE7A-07FD-A1CE9B416D88}"/>
              </a:ext>
            </a:extLst>
          </p:cNvPr>
          <p:cNvSpPr txBox="1"/>
          <p:nvPr/>
        </p:nvSpPr>
        <p:spPr>
          <a:xfrm>
            <a:off x="2885659" y="2518725"/>
            <a:ext cx="29850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/>
              <a:t>docker  </a:t>
            </a:r>
            <a:r>
              <a:rPr lang="en-US" sz="3200" dirty="0" err="1"/>
              <a:t>ps</a:t>
            </a:r>
            <a:endParaRPr lang="en-US" sz="32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69CF84E-5B77-1675-44BF-AD0284E6A5E4}"/>
              </a:ext>
            </a:extLst>
          </p:cNvPr>
          <p:cNvSpPr txBox="1">
            <a:spLocks/>
          </p:cNvSpPr>
          <p:nvPr/>
        </p:nvSpPr>
        <p:spPr>
          <a:xfrm>
            <a:off x="861390" y="3298924"/>
            <a:ext cx="9144000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List all Container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F3849-735F-671C-87E1-8A357B09807D}"/>
              </a:ext>
            </a:extLst>
          </p:cNvPr>
          <p:cNvSpPr txBox="1"/>
          <p:nvPr/>
        </p:nvSpPr>
        <p:spPr>
          <a:xfrm>
            <a:off x="2885659" y="3883699"/>
            <a:ext cx="29850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/>
              <a:t>docker  </a:t>
            </a:r>
            <a:r>
              <a:rPr lang="en-US" sz="3200" dirty="0" err="1"/>
              <a:t>ps</a:t>
            </a:r>
            <a:r>
              <a:rPr lang="en-US" sz="3200" dirty="0"/>
              <a:t> --all</a:t>
            </a:r>
          </a:p>
        </p:txBody>
      </p:sp>
    </p:spTree>
    <p:extLst>
      <p:ext uri="{BB962C8B-B14F-4D97-AF65-F5344CB8AC3E}">
        <p14:creationId xmlns:p14="http://schemas.microsoft.com/office/powerpoint/2010/main" val="138075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E31F-B2F7-D347-C293-988166AB7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1979"/>
            <a:ext cx="9144000" cy="1204085"/>
          </a:xfrm>
        </p:spPr>
        <p:txBody>
          <a:bodyPr/>
          <a:lstStyle/>
          <a:p>
            <a:r>
              <a:rPr lang="en-US" dirty="0"/>
              <a:t>Container Life 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CAF72-8E62-11A3-73DC-D43D07540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390" y="1933950"/>
            <a:ext cx="9144000" cy="2001946"/>
          </a:xfrm>
        </p:spPr>
        <p:txBody>
          <a:bodyPr/>
          <a:lstStyle/>
          <a:p>
            <a:pPr algn="l"/>
            <a:r>
              <a:rPr lang="en-US" dirty="0"/>
              <a:t>docker create &lt;image-Name&gt;</a:t>
            </a:r>
          </a:p>
          <a:p>
            <a:pPr algn="l"/>
            <a:r>
              <a:rPr lang="en-US" dirty="0" err="1"/>
              <a:t>e.g</a:t>
            </a:r>
            <a:r>
              <a:rPr lang="en-US" dirty="0"/>
              <a:t>: docker create hello-world      </a:t>
            </a:r>
            <a:r>
              <a:rPr lang="en-US" dirty="0">
                <a:solidFill>
                  <a:srgbClr val="00B050"/>
                </a:solidFill>
              </a:rPr>
              <a:t>--&gt;</a:t>
            </a:r>
            <a:r>
              <a:rPr lang="en-US" dirty="0"/>
              <a:t>    It gives an id</a:t>
            </a:r>
          </a:p>
          <a:p>
            <a:pPr algn="l"/>
            <a:r>
              <a:rPr lang="en-US" dirty="0"/>
              <a:t>docker start –a &lt;id&gt;                      ||    docker log &lt;id&gt;</a:t>
            </a:r>
          </a:p>
          <a:p>
            <a:pPr algn="l"/>
            <a:r>
              <a:rPr lang="en-US" dirty="0"/>
              <a:t>docker start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2BF80-D433-B331-052B-020055916B1B}"/>
              </a:ext>
            </a:extLst>
          </p:cNvPr>
          <p:cNvSpPr txBox="1"/>
          <p:nvPr/>
        </p:nvSpPr>
        <p:spPr>
          <a:xfrm>
            <a:off x="425440" y="4369116"/>
            <a:ext cx="1134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-a read what inside the image if you removed –a it will watch for output from container and print it out to your terminal</a:t>
            </a:r>
          </a:p>
        </p:txBody>
      </p:sp>
    </p:spTree>
    <p:extLst>
      <p:ext uri="{BB962C8B-B14F-4D97-AF65-F5344CB8AC3E}">
        <p14:creationId xmlns:p14="http://schemas.microsoft.com/office/powerpoint/2010/main" val="71269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E31F-B2F7-D347-C293-988166AB7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1979"/>
            <a:ext cx="9144000" cy="1204085"/>
          </a:xfrm>
        </p:spPr>
        <p:txBody>
          <a:bodyPr>
            <a:normAutofit/>
          </a:bodyPr>
          <a:lstStyle/>
          <a:p>
            <a:r>
              <a:rPr lang="en-US" sz="5400" dirty="0"/>
              <a:t>Removing Stopped Container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CAF72-8E62-11A3-73DC-D43D07540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390" y="1801428"/>
            <a:ext cx="9144000" cy="583963"/>
          </a:xfrm>
        </p:spPr>
        <p:txBody>
          <a:bodyPr/>
          <a:lstStyle/>
          <a:p>
            <a:pPr algn="l"/>
            <a:r>
              <a:rPr lang="en-US" dirty="0"/>
              <a:t>docker system prune</a:t>
            </a:r>
          </a:p>
        </p:txBody>
      </p:sp>
    </p:spTree>
    <p:extLst>
      <p:ext uri="{BB962C8B-B14F-4D97-AF65-F5344CB8AC3E}">
        <p14:creationId xmlns:p14="http://schemas.microsoft.com/office/powerpoint/2010/main" val="286809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4408AA-C981-A43E-6774-6368C520CC63}"/>
              </a:ext>
            </a:extLst>
          </p:cNvPr>
          <p:cNvSpPr txBox="1">
            <a:spLocks/>
          </p:cNvSpPr>
          <p:nvPr/>
        </p:nvSpPr>
        <p:spPr>
          <a:xfrm>
            <a:off x="1524000" y="133453"/>
            <a:ext cx="9144000" cy="12040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Stopping Container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0F5C694-5855-20D9-4908-415CC7ADC547}"/>
              </a:ext>
            </a:extLst>
          </p:cNvPr>
          <p:cNvSpPr txBox="1">
            <a:spLocks/>
          </p:cNvSpPr>
          <p:nvPr/>
        </p:nvSpPr>
        <p:spPr>
          <a:xfrm>
            <a:off x="1007164" y="1779106"/>
            <a:ext cx="10098158" cy="3853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docker stop &lt;container id&gt;</a:t>
            </a:r>
          </a:p>
          <a:p>
            <a:pPr algn="l"/>
            <a:r>
              <a:rPr lang="en-US" dirty="0">
                <a:solidFill>
                  <a:schemeClr val="accent2"/>
                </a:solidFill>
              </a:rPr>
              <a:t>Send a SIGTERM msg to process and says it to Shutdown but can also perform some task before shutdown like show msg to user or something.</a:t>
            </a:r>
          </a:p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When you run stop command and for some reason it is not stopped in 10 sec then docker automatically run kill command to stop the process.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docker kill &lt;container id&gt;</a:t>
            </a:r>
          </a:p>
          <a:p>
            <a:pPr algn="l"/>
            <a:r>
              <a:rPr lang="en-US" dirty="0">
                <a:solidFill>
                  <a:schemeClr val="accent2"/>
                </a:solidFill>
              </a:rPr>
              <a:t>Send a SIGKILL msg to process and says it to Shutdown right now</a:t>
            </a:r>
          </a:p>
        </p:txBody>
      </p:sp>
    </p:spTree>
    <p:extLst>
      <p:ext uri="{BB962C8B-B14F-4D97-AF65-F5344CB8AC3E}">
        <p14:creationId xmlns:p14="http://schemas.microsoft.com/office/powerpoint/2010/main" val="329911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4408AA-C981-A43E-6774-6368C520CC63}"/>
              </a:ext>
            </a:extLst>
          </p:cNvPr>
          <p:cNvSpPr txBox="1">
            <a:spLocks/>
          </p:cNvSpPr>
          <p:nvPr/>
        </p:nvSpPr>
        <p:spPr>
          <a:xfrm>
            <a:off x="1524000" y="226218"/>
            <a:ext cx="9144000" cy="1629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Execute Extra Command in a Container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A0038A-A3B7-7167-C2F4-793CE75ABE94}"/>
              </a:ext>
            </a:extLst>
          </p:cNvPr>
          <p:cNvSpPr txBox="1"/>
          <p:nvPr/>
        </p:nvSpPr>
        <p:spPr>
          <a:xfrm>
            <a:off x="1099929" y="3429000"/>
            <a:ext cx="109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docker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7C0AA-F5EF-BA14-7621-23C60053C4CB}"/>
              </a:ext>
            </a:extLst>
          </p:cNvPr>
          <p:cNvSpPr txBox="1"/>
          <p:nvPr/>
        </p:nvSpPr>
        <p:spPr>
          <a:xfrm>
            <a:off x="3138047" y="3429000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BE81E-6909-742C-B236-DB5B9AE61D90}"/>
              </a:ext>
            </a:extLst>
          </p:cNvPr>
          <p:cNvSpPr txBox="1"/>
          <p:nvPr/>
        </p:nvSpPr>
        <p:spPr>
          <a:xfrm>
            <a:off x="4820618" y="3429000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C3892-10E7-0492-E155-63B0F073005E}"/>
              </a:ext>
            </a:extLst>
          </p:cNvPr>
          <p:cNvSpPr txBox="1"/>
          <p:nvPr/>
        </p:nvSpPr>
        <p:spPr>
          <a:xfrm>
            <a:off x="6208091" y="3428998"/>
            <a:ext cx="2007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&lt;container-id&gt;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D5A8F-A1C8-35E5-9261-B04C301E7E22}"/>
              </a:ext>
            </a:extLst>
          </p:cNvPr>
          <p:cNvSpPr txBox="1"/>
          <p:nvPr/>
        </p:nvSpPr>
        <p:spPr>
          <a:xfrm>
            <a:off x="9150861" y="3428997"/>
            <a:ext cx="1743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&lt;command&gt;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A6630-8BAD-4B53-045B-B083C810F153}"/>
              </a:ext>
            </a:extLst>
          </p:cNvPr>
          <p:cNvCxnSpPr>
            <a:stCxn id="3" idx="2"/>
          </p:cNvCxnSpPr>
          <p:nvPr/>
        </p:nvCxnSpPr>
        <p:spPr>
          <a:xfrm flipH="1">
            <a:off x="3509302" y="3890665"/>
            <a:ext cx="1" cy="336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3B052D-6373-49F3-388E-CF74896CBCED}"/>
              </a:ext>
            </a:extLst>
          </p:cNvPr>
          <p:cNvCxnSpPr/>
          <p:nvPr/>
        </p:nvCxnSpPr>
        <p:spPr>
          <a:xfrm flipH="1">
            <a:off x="5055052" y="3890662"/>
            <a:ext cx="1" cy="336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EBD310-C3CB-1AFA-4D19-29E1A72BC3AD}"/>
              </a:ext>
            </a:extLst>
          </p:cNvPr>
          <p:cNvCxnSpPr/>
          <p:nvPr/>
        </p:nvCxnSpPr>
        <p:spPr>
          <a:xfrm flipH="1">
            <a:off x="10022574" y="3890662"/>
            <a:ext cx="1" cy="336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75986E-C138-CEE7-465F-C9BAE5CFEF27}"/>
              </a:ext>
            </a:extLst>
          </p:cNvPr>
          <p:cNvSpPr txBox="1"/>
          <p:nvPr/>
        </p:nvSpPr>
        <p:spPr>
          <a:xfrm>
            <a:off x="4199756" y="4240692"/>
            <a:ext cx="1710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Allow us to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Provide input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To the container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DE9832-A1AA-2320-D0BD-98D65D28EC94}"/>
              </a:ext>
            </a:extLst>
          </p:cNvPr>
          <p:cNvSpPr txBox="1"/>
          <p:nvPr/>
        </p:nvSpPr>
        <p:spPr>
          <a:xfrm>
            <a:off x="2946648" y="4240692"/>
            <a:ext cx="1125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Execute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another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command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685DCE-CC33-8E73-A0B6-17130D97E126}"/>
              </a:ext>
            </a:extLst>
          </p:cNvPr>
          <p:cNvSpPr txBox="1"/>
          <p:nvPr/>
        </p:nvSpPr>
        <p:spPr>
          <a:xfrm>
            <a:off x="9564660" y="4319773"/>
            <a:ext cx="91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redis</a:t>
            </a:r>
            <a:r>
              <a:rPr lang="en-US" dirty="0">
                <a:solidFill>
                  <a:srgbClr val="00B050"/>
                </a:solidFill>
              </a:rPr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222186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15368</TotalTime>
  <Words>664</Words>
  <Application>Microsoft Office PowerPoint</Application>
  <PresentationFormat>Widescreen</PresentationFormat>
  <Paragraphs>191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Run Container</vt:lpstr>
      <vt:lpstr>Run Container</vt:lpstr>
      <vt:lpstr>Container</vt:lpstr>
      <vt:lpstr>Image</vt:lpstr>
      <vt:lpstr>List Container</vt:lpstr>
      <vt:lpstr>Container Life Cycle</vt:lpstr>
      <vt:lpstr>Removing Stopped Container</vt:lpstr>
      <vt:lpstr>PowerPoint Presentation</vt:lpstr>
      <vt:lpstr>PowerPoint Presentation</vt:lpstr>
      <vt:lpstr>PowerPoint Presentation</vt:lpstr>
      <vt:lpstr>Creating Docker Images</vt:lpstr>
      <vt:lpstr>Creating a DockerFile</vt:lpstr>
      <vt:lpstr>Creating a DockerFile</vt:lpstr>
      <vt:lpstr>Tagging an Image (1/2)</vt:lpstr>
      <vt:lpstr>Tagging an Image (2/2)</vt:lpstr>
      <vt:lpstr>Manual Image Generation With Docker Commit</vt:lpstr>
      <vt:lpstr>Docker with Node JS</vt:lpstr>
      <vt:lpstr>DockerFile For Node</vt:lpstr>
      <vt:lpstr>Container Port Forwarding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Container</dc:title>
  <dc:creator>Hafiz Alqama Bin Shuja</dc:creator>
  <cp:lastModifiedBy>Hafiz Alqama Bin Shuja</cp:lastModifiedBy>
  <cp:revision>28</cp:revision>
  <dcterms:created xsi:type="dcterms:W3CDTF">2023-02-22T10:10:10Z</dcterms:created>
  <dcterms:modified xsi:type="dcterms:W3CDTF">2023-03-17T09:27:11Z</dcterms:modified>
</cp:coreProperties>
</file>