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5638E-DC69-4E73-9727-52F0E7E81CD2}" v="2" dt="2025-08-04T01:58:32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Alquamah Ansari" userId="bfd4326778c51f46" providerId="LiveId" clId="{D1C5638E-DC69-4E73-9727-52F0E7E81CD2}"/>
    <pc:docChg chg="undo custSel modSld">
      <pc:chgData name="Mohammad Alquamah Ansari" userId="bfd4326778c51f46" providerId="LiveId" clId="{D1C5638E-DC69-4E73-9727-52F0E7E81CD2}" dt="2025-08-04T16:39:12.173" v="27" actId="207"/>
      <pc:docMkLst>
        <pc:docMk/>
      </pc:docMkLst>
      <pc:sldChg chg="modSp mod">
        <pc:chgData name="Mohammad Alquamah Ansari" userId="bfd4326778c51f46" providerId="LiveId" clId="{D1C5638E-DC69-4E73-9727-52F0E7E81CD2}" dt="2025-08-04T16:39:12.173" v="27" actId="207"/>
        <pc:sldMkLst>
          <pc:docMk/>
          <pc:sldMk cId="1678561360" sldId="256"/>
        </pc:sldMkLst>
        <pc:spChg chg="mod">
          <ac:chgData name="Mohammad Alquamah Ansari" userId="bfd4326778c51f46" providerId="LiveId" clId="{D1C5638E-DC69-4E73-9727-52F0E7E81CD2}" dt="2025-08-04T16:39:12.173" v="27" actId="207"/>
          <ac:spMkLst>
            <pc:docMk/>
            <pc:sldMk cId="1678561360" sldId="256"/>
            <ac:spMk id="5" creationId="{62ED59EC-4015-B91D-1299-3BBD78F9D013}"/>
          </ac:spMkLst>
        </pc:spChg>
        <pc:spChg chg="mod">
          <ac:chgData name="Mohammad Alquamah Ansari" userId="bfd4326778c51f46" providerId="LiveId" clId="{D1C5638E-DC69-4E73-9727-52F0E7E81CD2}" dt="2025-08-03T11:42:57.604" v="18" actId="1076"/>
          <ac:spMkLst>
            <pc:docMk/>
            <pc:sldMk cId="1678561360" sldId="256"/>
            <ac:spMk id="7" creationId="{F8869FAE-282A-D300-CAF7-80D15B8F5B7A}"/>
          </ac:spMkLst>
        </pc:spChg>
      </pc:sldChg>
      <pc:sldChg chg="modSp mod">
        <pc:chgData name="Mohammad Alquamah Ansari" userId="bfd4326778c51f46" providerId="LiveId" clId="{D1C5638E-DC69-4E73-9727-52F0E7E81CD2}" dt="2025-08-03T11:40:01.497" v="2" actId="1076"/>
        <pc:sldMkLst>
          <pc:docMk/>
          <pc:sldMk cId="9392493" sldId="257"/>
        </pc:sldMkLst>
        <pc:spChg chg="mod">
          <ac:chgData name="Mohammad Alquamah Ansari" userId="bfd4326778c51f46" providerId="LiveId" clId="{D1C5638E-DC69-4E73-9727-52F0E7E81CD2}" dt="2025-08-03T11:39:51.396" v="1" actId="1076"/>
          <ac:spMkLst>
            <pc:docMk/>
            <pc:sldMk cId="9392493" sldId="257"/>
            <ac:spMk id="6" creationId="{76B15545-7556-ACC3-F838-1B599B2EABB8}"/>
          </ac:spMkLst>
        </pc:spChg>
        <pc:spChg chg="mod">
          <ac:chgData name="Mohammad Alquamah Ansari" userId="bfd4326778c51f46" providerId="LiveId" clId="{D1C5638E-DC69-4E73-9727-52F0E7E81CD2}" dt="2025-08-03T11:40:01.497" v="2" actId="1076"/>
          <ac:spMkLst>
            <pc:docMk/>
            <pc:sldMk cId="9392493" sldId="257"/>
            <ac:spMk id="7" creationId="{38527D0F-715C-7E23-4164-72BA69AEA74F}"/>
          </ac:spMkLst>
        </pc:spChg>
      </pc:sldChg>
      <pc:sldChg chg="modSp mod">
        <pc:chgData name="Mohammad Alquamah Ansari" userId="bfd4326778c51f46" providerId="LiveId" clId="{D1C5638E-DC69-4E73-9727-52F0E7E81CD2}" dt="2025-08-04T01:58:42.365" v="26" actId="14100"/>
        <pc:sldMkLst>
          <pc:docMk/>
          <pc:sldMk cId="454733909" sldId="259"/>
        </pc:sldMkLst>
        <pc:picChg chg="mod">
          <ac:chgData name="Mohammad Alquamah Ansari" userId="bfd4326778c51f46" providerId="LiveId" clId="{D1C5638E-DC69-4E73-9727-52F0E7E81CD2}" dt="2025-08-04T01:58:42.365" v="26" actId="14100"/>
          <ac:picMkLst>
            <pc:docMk/>
            <pc:sldMk cId="454733909" sldId="259"/>
            <ac:picMk id="19" creationId="{EB7C2288-0C12-FFC8-97B8-CACE27A481BE}"/>
          </ac:picMkLst>
        </pc:picChg>
      </pc:sldChg>
      <pc:sldChg chg="modSp mod">
        <pc:chgData name="Mohammad Alquamah Ansari" userId="bfd4326778c51f46" providerId="LiveId" clId="{D1C5638E-DC69-4E73-9727-52F0E7E81CD2}" dt="2025-08-03T11:40:43.491" v="5" actId="1076"/>
        <pc:sldMkLst>
          <pc:docMk/>
          <pc:sldMk cId="162181055" sldId="263"/>
        </pc:sldMkLst>
        <pc:spChg chg="mod">
          <ac:chgData name="Mohammad Alquamah Ansari" userId="bfd4326778c51f46" providerId="LiveId" clId="{D1C5638E-DC69-4E73-9727-52F0E7E81CD2}" dt="2025-08-03T11:40:43.491" v="5" actId="1076"/>
          <ac:spMkLst>
            <pc:docMk/>
            <pc:sldMk cId="162181055" sldId="263"/>
            <ac:spMk id="2" creationId="{B4A7C13B-F9EC-E44A-B3FF-C941BA7AAFA9}"/>
          </ac:spMkLst>
        </pc:spChg>
        <pc:spChg chg="mod">
          <ac:chgData name="Mohammad Alquamah Ansari" userId="bfd4326778c51f46" providerId="LiveId" clId="{D1C5638E-DC69-4E73-9727-52F0E7E81CD2}" dt="2025-08-03T11:40:35.575" v="4" actId="1076"/>
          <ac:spMkLst>
            <pc:docMk/>
            <pc:sldMk cId="162181055" sldId="263"/>
            <ac:spMk id="3" creationId="{06BE496C-08F2-C4A6-5644-E4FA82784A6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1:23:3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3F95-2D0B-3A27-5027-E53717D6A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9955D-FEBC-71AD-90F6-764D4FFFA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386B-03E2-ABA4-6BDB-14B101A6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10E5-A974-E8DB-7B65-D9A4488A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7CAFC-BF2F-9259-552A-064ACB74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494C-53FC-FCD5-13A6-3D5AC580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9CAF5-748F-BAEC-0D3E-5F97A05D4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02DD-1A88-6B2F-BF65-EB622FD4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6307-A1C3-259A-84D7-CDE120F8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0CFC-317F-C221-D895-EF2892E2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0690E-7B77-A8B0-E7A5-BD68C9D37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AF17C-28D9-6C8F-F511-64C068FFC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828DD-E18F-1902-FE88-F5E02C76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1C99B-5F01-0647-2B35-DD7CFF0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5347-E6C4-9794-5F2B-F26E8525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63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432A-6D63-4DA0-3A43-60C4B3FD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27A4-3C8B-8011-8A10-A8089F80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8DF33-F734-9CEE-7A5E-79948FE3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9328-A401-FA76-2013-DBC9C6BB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6970-F901-FAB3-9651-3ACB2745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5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4237-037B-B3D1-ED36-AB2B08D6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C3C5C-8B13-639E-0B48-B83ADE95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0A6F-180D-7CDA-0AFF-FD08B7B5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BB95-575F-5CDE-30F9-040BA73A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3DA3-31EA-3F4E-896C-3F024A0F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2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FFB8-4B45-977A-2147-24DEE841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69F5-C576-139D-498E-19537E8FE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B3586-B280-9106-E050-74C0395A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523F-F250-ADFF-2494-83B268C4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88605-135C-38F8-76D5-06310A2B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46503-F6B2-E629-819D-8D29409B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1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932D-E0EA-197A-2D15-93AA88A3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B4F75-07EB-EB3B-7466-3466145D7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5F4B9-3E9D-629B-5767-A3496A01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BD09D-3FFB-B5E0-19AF-D8A81F05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5CADB-17A5-6A92-A8C8-9DD4A730F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73231-AE84-1A3D-3800-E095E14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C36EC-E818-202F-8D2A-3AC7DAA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61F-1A76-D999-70F8-AE36BA35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49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B794-0C56-C686-AE7F-B9C54EB2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6DC27-81EE-7A83-D370-645DF6CF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34833-DFF6-6A82-0BB7-7B402D35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FB32C-D628-9FA5-24B0-37939EC8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8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751C8-D372-36BF-D82E-3756FEF7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4A42B-0357-E91A-8724-FEBD76AD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FBC5B-1341-9318-F791-F0A59493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3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1CD9-E839-6A75-927B-6A0AE864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57F9-E971-5D3C-C7A7-284C74F0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DF08B-3831-E69A-6256-3027F808C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A7D95-2D0B-4692-3C17-E3BC4B75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14043-9DFA-8F47-6C74-B0B41948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FEE5E-3653-AA6B-4BB8-9CD8C9D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58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A1BA-45CD-04E0-8822-75F90FFC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C21AF-B0B0-5BC8-5E28-1E92C35FD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9F5C8-48FB-FFB6-D7E9-BB876E4E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B365B-82C1-ECE3-9306-45844BCF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FF195-BDD1-BBD5-FD0C-E4495134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C80C8-6B26-43C3-C1C1-0A1665EB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3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22EB1-9802-4495-D98B-C7F36F8E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5D2C-AD3B-BA01-DBD4-EB55FEBD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515E-D0C5-F5D7-E64E-6782301AA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3ECB4-6680-0065-2A9B-7BC61F4CD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1FF-39D2-0CAB-F8C5-BCE7E7D1F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3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AD3B-CF9A-768B-999B-74250BC30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920" y="1489780"/>
            <a:ext cx="10170160" cy="110204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4080"/>
                </a:solidFill>
              </a:rPr>
              <a:t>COSMIC Full Function Points (FFP)</a:t>
            </a:r>
            <a:endParaRPr lang="en-IN" sz="5400" b="1" dirty="0">
              <a:solidFill>
                <a:srgbClr val="00408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E4DFE-7036-DE44-4595-0020BE12A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920" y="2950439"/>
            <a:ext cx="10170160" cy="502602"/>
          </a:xfrm>
        </p:spPr>
        <p:txBody>
          <a:bodyPr>
            <a:noAutofit/>
          </a:bodyPr>
          <a:lstStyle/>
          <a:p>
            <a:r>
              <a:rPr lang="en-US" sz="3200" dirty="0"/>
              <a:t>How Do We Scientifically Measure Software Size?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D59EC-4015-B91D-1299-3BBD78F9D013}"/>
              </a:ext>
            </a:extLst>
          </p:cNvPr>
          <p:cNvSpPr txBox="1"/>
          <p:nvPr/>
        </p:nvSpPr>
        <p:spPr>
          <a:xfrm>
            <a:off x="4094480" y="4167257"/>
            <a:ext cx="400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4080"/>
                </a:solidFill>
              </a:rPr>
              <a:t>Mohammad Alquamah Ansari</a:t>
            </a:r>
            <a:endParaRPr lang="en-US" sz="2400" dirty="0">
              <a:solidFill>
                <a:srgbClr val="00408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69FAE-282A-D300-CAF7-80D15B8F5B7A}"/>
              </a:ext>
            </a:extLst>
          </p:cNvPr>
          <p:cNvSpPr txBox="1"/>
          <p:nvPr/>
        </p:nvSpPr>
        <p:spPr>
          <a:xfrm>
            <a:off x="2133600" y="5652700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(Based on materials from COSMIC.org, ISO/IEC 19761, and academic case studies)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6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86AA-0F93-CC42-CF85-50436B6A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6878-74E2-851D-7D66-116803E4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Key Takeaways:</a:t>
            </a:r>
          </a:p>
          <a:p>
            <a:r>
              <a:rPr lang="en-US" dirty="0"/>
              <a:t>COSMIC FFP provides a </a:t>
            </a:r>
            <a:r>
              <a:rPr lang="en-US" b="1" dirty="0"/>
              <a:t>formal, repeatable, and objective</a:t>
            </a:r>
            <a:r>
              <a:rPr lang="en-US" dirty="0"/>
              <a:t> method for measuring functional size.</a:t>
            </a:r>
          </a:p>
          <a:p>
            <a:r>
              <a:rPr lang="en-US" dirty="0"/>
              <a:t>It is the </a:t>
            </a:r>
            <a:r>
              <a:rPr lang="en-US" b="1" dirty="0"/>
              <a:t>foundational metric</a:t>
            </a:r>
            <a:r>
              <a:rPr lang="en-US" dirty="0"/>
              <a:t> for data-driven project estimation.</a:t>
            </a:r>
          </a:p>
          <a:p>
            <a:r>
              <a:rPr lang="en-US" dirty="0"/>
              <a:t>While it has a learning curve, its benefits for </a:t>
            </a:r>
            <a:r>
              <a:rPr lang="en-US" b="1" dirty="0"/>
              <a:t>benchmarking, estimation, and contract management</a:t>
            </a:r>
            <a:r>
              <a:rPr lang="en-US" dirty="0"/>
              <a:t> are significant.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28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B15545-7556-ACC3-F838-1B599B2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60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The Core Problem: The Absence of a Unit</a:t>
            </a:r>
            <a:endParaRPr lang="en-IN" dirty="0">
              <a:solidFill>
                <a:srgbClr val="00408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527D0F-715C-7E23-4164-72BA69AE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1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Core Problem: </a:t>
            </a:r>
            <a:r>
              <a:rPr lang="en-US" dirty="0"/>
              <a:t>The Absence of a Unit</a:t>
            </a:r>
          </a:p>
          <a:p>
            <a:pPr marL="0" indent="0">
              <a:buNone/>
            </a:pPr>
            <a:r>
              <a:rPr lang="en-US" b="1" dirty="0"/>
              <a:t>The Challenge:</a:t>
            </a:r>
            <a:r>
              <a:rPr lang="en-US" dirty="0"/>
              <a:t> How do we measure the "size" of a software system?</a:t>
            </a:r>
          </a:p>
          <a:p>
            <a:pPr marL="0" indent="0">
              <a:buNone/>
            </a:pPr>
            <a:r>
              <a:rPr lang="en-US" b="1" dirty="0"/>
              <a:t>Legacy Flaws:</a:t>
            </a:r>
            <a:endParaRPr lang="en-US" dirty="0"/>
          </a:p>
          <a:p>
            <a:pPr lvl="1"/>
            <a:r>
              <a:rPr lang="en-US" b="1" dirty="0"/>
              <a:t>Lines of Code (LOC):</a:t>
            </a:r>
            <a:r>
              <a:rPr lang="en-US" dirty="0"/>
              <a:t> Measures the </a:t>
            </a:r>
            <a:r>
              <a:rPr lang="en-US" i="1" dirty="0"/>
              <a:t>solution</a:t>
            </a:r>
            <a:r>
              <a:rPr lang="en-US" dirty="0"/>
              <a:t>, not the </a:t>
            </a:r>
            <a:r>
              <a:rPr lang="en-US" i="1" dirty="0"/>
              <a:t>problem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Staff-Months:</a:t>
            </a:r>
            <a:r>
              <a:rPr lang="en-US" dirty="0"/>
              <a:t> Measures </a:t>
            </a:r>
            <a:r>
              <a:rPr lang="en-US" i="1" dirty="0"/>
              <a:t>effort</a:t>
            </a:r>
            <a:r>
              <a:rPr lang="en-US" dirty="0"/>
              <a:t>, not </a:t>
            </a:r>
            <a:r>
              <a:rPr lang="en-US" i="1" dirty="0"/>
              <a:t>size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The Consequence:</a:t>
            </a:r>
            <a:r>
              <a:rPr lang="en-US" dirty="0"/>
              <a:t> Without a standard unit of size, software estimation and productivity analysis remain unscientific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3C3D-F28E-3E87-7FEF-56A1F523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The COSMIC Meta-Model &amp; Core 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E81C1C-FE17-8586-E055-C19C0664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b="1" dirty="0"/>
              <a:t>COSMIC Full Function Points (FFP)</a:t>
            </a:r>
            <a:r>
              <a:rPr lang="en-US" dirty="0"/>
              <a:t> is a standardized method to quantify the amount of functionality a system provides to users.</a:t>
            </a:r>
          </a:p>
          <a:p>
            <a:pPr marL="0" indent="0">
              <a:buNone/>
            </a:pPr>
            <a:r>
              <a:rPr lang="en-US" b="1" dirty="0"/>
              <a:t>The Principle:</a:t>
            </a:r>
            <a:r>
              <a:rPr lang="en-US" dirty="0"/>
              <a:t> Measurement is based on </a:t>
            </a:r>
            <a:r>
              <a:rPr lang="en-US" b="1" dirty="0"/>
              <a:t>functional user requirements</a:t>
            </a:r>
            <a:r>
              <a:rPr lang="en-US" dirty="0"/>
              <a:t> and the interaction between a user and the software.</a:t>
            </a:r>
          </a:p>
          <a:p>
            <a:pPr marL="0" indent="0">
              <a:buNone/>
            </a:pPr>
            <a:r>
              <a:rPr lang="en-IN" b="1" dirty="0"/>
              <a:t>The Meta-Model's 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Triggering Event:</a:t>
            </a:r>
            <a:r>
              <a:rPr lang="en-US" dirty="0"/>
              <a:t> Initiates a functional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Functional User:</a:t>
            </a:r>
            <a:r>
              <a:rPr lang="en-US" dirty="0"/>
              <a:t> The human or external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Data Group:</a:t>
            </a:r>
            <a:r>
              <a:rPr lang="en-US" dirty="0"/>
              <a:t> The set of data attributes that are moved.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Software Boundary:</a:t>
            </a:r>
            <a:r>
              <a:rPr lang="en-US" dirty="0"/>
              <a:t> The conceptual line separating the system from its environment.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614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5640-4AEB-BC0A-FF2A-53E7C553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The Four Data Movements: The Quantum of Work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26BE-38C6-173E-0002-E79E9B28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Measurement Unit:</a:t>
            </a:r>
            <a:r>
              <a:rPr lang="en-US" dirty="0"/>
              <a:t> The transfer of a single "data group" across a functional boundary. </a:t>
            </a:r>
          </a:p>
          <a:p>
            <a:pPr marL="0" indent="0">
              <a:buNone/>
            </a:pPr>
            <a:r>
              <a:rPr lang="en-US" dirty="0"/>
              <a:t>Each movement contributes </a:t>
            </a:r>
            <a:r>
              <a:rPr lang="en-US" b="1" dirty="0"/>
              <a:t>1 CFP</a:t>
            </a:r>
            <a:r>
              <a:rPr lang="en-US" dirty="0"/>
              <a:t>.</a:t>
            </a:r>
          </a:p>
          <a:p>
            <a:r>
              <a:rPr lang="en-IN" b="1" dirty="0"/>
              <a:t>Entry (E):</a:t>
            </a:r>
            <a:r>
              <a:rPr lang="en-IN" dirty="0"/>
              <a:t> Data from </a:t>
            </a:r>
            <a:r>
              <a:rPr lang="en-IN" b="1" dirty="0"/>
              <a:t>User</a:t>
            </a:r>
            <a:r>
              <a:rPr lang="en-IN" dirty="0"/>
              <a:t> → </a:t>
            </a:r>
            <a:r>
              <a:rPr lang="en-IN" b="1" dirty="0"/>
              <a:t>System</a:t>
            </a:r>
            <a:r>
              <a:rPr lang="en-IN" dirty="0"/>
              <a:t>.</a:t>
            </a:r>
          </a:p>
          <a:p>
            <a:r>
              <a:rPr lang="en-IN" b="1" dirty="0"/>
              <a:t>Exit (X):</a:t>
            </a:r>
            <a:r>
              <a:rPr lang="en-IN" dirty="0"/>
              <a:t> Data from </a:t>
            </a:r>
            <a:r>
              <a:rPr lang="en-IN" b="1" dirty="0"/>
              <a:t>System</a:t>
            </a:r>
            <a:r>
              <a:rPr lang="en-IN" dirty="0"/>
              <a:t> → </a:t>
            </a:r>
            <a:r>
              <a:rPr lang="en-IN" b="1" dirty="0"/>
              <a:t>User</a:t>
            </a:r>
            <a:r>
              <a:rPr lang="en-IN" dirty="0"/>
              <a:t>.</a:t>
            </a:r>
          </a:p>
          <a:p>
            <a:r>
              <a:rPr lang="en-IN" b="1" dirty="0"/>
              <a:t>Read (R):</a:t>
            </a:r>
            <a:r>
              <a:rPr lang="en-IN" dirty="0"/>
              <a:t> Data from </a:t>
            </a:r>
            <a:r>
              <a:rPr lang="en-IN" b="1" dirty="0"/>
              <a:t>Storage</a:t>
            </a:r>
            <a:r>
              <a:rPr lang="en-IN" dirty="0"/>
              <a:t> → </a:t>
            </a:r>
            <a:r>
              <a:rPr lang="en-IN" b="1" dirty="0"/>
              <a:t>System</a:t>
            </a:r>
            <a:r>
              <a:rPr lang="en-IN" dirty="0"/>
              <a:t>.</a:t>
            </a:r>
          </a:p>
          <a:p>
            <a:r>
              <a:rPr lang="en-IN" b="1" dirty="0"/>
              <a:t>Write (W):</a:t>
            </a:r>
            <a:r>
              <a:rPr lang="en-IN" dirty="0"/>
              <a:t> Data from </a:t>
            </a:r>
            <a:r>
              <a:rPr lang="en-IN" b="1" dirty="0"/>
              <a:t>System</a:t>
            </a:r>
            <a:r>
              <a:rPr lang="en-IN" dirty="0"/>
              <a:t> → </a:t>
            </a:r>
            <a:r>
              <a:rPr lang="en-IN" b="1" dirty="0"/>
              <a:t>Storage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CDF29A-BB56-BABD-E0E6-3B2F6ADDC1B9}"/>
                  </a:ext>
                </a:extLst>
              </p14:cNvPr>
              <p14:cNvContentPartPr/>
              <p14:nvPr/>
            </p14:nvContentPartPr>
            <p14:xfrm>
              <a:off x="7497720" y="40434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CDF29A-BB56-BABD-E0E6-3B2F6ADDC1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9080" y="40348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EB7C2288-0C12-FFC8-97B8-CACE27A481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056120" y="2425700"/>
            <a:ext cx="5002530" cy="33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C046-D46D-C7C0-86C7-BD410AA7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The Measurement Process: A Stepwise Formalism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DF78-BEB0-696C-0045-BDA13CA3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Define the Scope:</a:t>
            </a:r>
            <a:r>
              <a:rPr lang="en-US" dirty="0"/>
              <a:t> Identify the specific functional user requirements.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Identify Functional Processes:</a:t>
            </a:r>
            <a:r>
              <a:rPr lang="en-US" dirty="0"/>
              <a:t> For each user event, identify a distinct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Identify Data Movements:</a:t>
            </a:r>
            <a:r>
              <a:rPr lang="en-US" dirty="0"/>
              <a:t> Analyze each process to count its E, X, R, W movements.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Calculate Total FFP:</a:t>
            </a:r>
            <a:r>
              <a:rPr lang="en-US" dirty="0"/>
              <a:t> Sum all the data movements.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4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60E9-654F-F334-39DA-8CC0BD70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Case Study: Hotel Reservation System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C013-FA71-2A92-1C94-B127057BD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Functional Process:</a:t>
            </a:r>
            <a:r>
              <a:rPr lang="en-IN" dirty="0"/>
              <a:t> Guest Booking</a:t>
            </a:r>
          </a:p>
          <a:p>
            <a:pPr marL="0" indent="0">
              <a:buNone/>
            </a:pPr>
            <a:r>
              <a:rPr lang="en-IN" b="1" dirty="0"/>
              <a:t>User:</a:t>
            </a:r>
            <a:r>
              <a:rPr lang="en-IN" dirty="0"/>
              <a:t> Guest</a:t>
            </a:r>
          </a:p>
          <a:p>
            <a:pPr marL="0" indent="0">
              <a:buNone/>
            </a:pPr>
            <a:r>
              <a:rPr lang="en-IN" b="1" dirty="0"/>
              <a:t>Breakdown:</a:t>
            </a:r>
          </a:p>
          <a:p>
            <a:r>
              <a:rPr lang="en-US" dirty="0"/>
              <a:t>1 </a:t>
            </a:r>
            <a:r>
              <a:rPr lang="en-US" b="1" dirty="0"/>
              <a:t>Entry</a:t>
            </a:r>
            <a:r>
              <a:rPr lang="en-US" dirty="0"/>
              <a:t> (Guest reservation details)</a:t>
            </a:r>
            <a:endParaRPr lang="en-IN" b="1" dirty="0"/>
          </a:p>
          <a:p>
            <a:r>
              <a:rPr lang="en-US" dirty="0"/>
              <a:t>1 </a:t>
            </a:r>
            <a:r>
              <a:rPr lang="en-US" b="1" dirty="0"/>
              <a:t>Read</a:t>
            </a:r>
            <a:r>
              <a:rPr lang="en-US" dirty="0"/>
              <a:t> (Room availability from database)</a:t>
            </a:r>
          </a:p>
          <a:p>
            <a:r>
              <a:rPr lang="en-US" dirty="0"/>
              <a:t>1 </a:t>
            </a:r>
            <a:r>
              <a:rPr lang="en-US" b="1" dirty="0"/>
              <a:t>Write</a:t>
            </a:r>
            <a:r>
              <a:rPr lang="en-US" dirty="0"/>
              <a:t> (Stores booking record)</a:t>
            </a:r>
          </a:p>
          <a:p>
            <a:r>
              <a:rPr lang="fr-FR" dirty="0"/>
              <a:t>1 </a:t>
            </a:r>
            <a:r>
              <a:rPr lang="fr-FR" b="1" dirty="0"/>
              <a:t>Exit</a:t>
            </a:r>
            <a:r>
              <a:rPr lang="fr-FR" dirty="0"/>
              <a:t> (</a:t>
            </a:r>
            <a:r>
              <a:rPr lang="fr-FR" dirty="0" err="1"/>
              <a:t>Sends</a:t>
            </a:r>
            <a:r>
              <a:rPr lang="fr-FR" dirty="0"/>
              <a:t> confirmation message)</a:t>
            </a:r>
          </a:p>
          <a:p>
            <a:pPr marL="0" indent="0">
              <a:buNone/>
            </a:pPr>
            <a:r>
              <a:rPr lang="en-IN" b="1" dirty="0"/>
              <a:t>Total Size:</a:t>
            </a:r>
            <a:r>
              <a:rPr lang="en-IN" dirty="0"/>
              <a:t> </a:t>
            </a:r>
            <a:r>
              <a:rPr lang="en-IN" b="1"/>
              <a:t>4 CFP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2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F1D1-D299-1E2A-2898-45BE13B7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Advantages of COSMIC FFP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2BCE-8A45-1015-20DC-A6C97FE1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Technology-Independent:</a:t>
            </a:r>
            <a:r>
              <a:rPr lang="en-US" dirty="0"/>
              <a:t> Does not rely on code lines or specific languages.</a:t>
            </a:r>
          </a:p>
          <a:p>
            <a:r>
              <a:rPr lang="en-US" b="1" dirty="0"/>
              <a:t>Applicable across Domains:</a:t>
            </a:r>
            <a:r>
              <a:rPr lang="en-US" dirty="0"/>
              <a:t> Suitable for both business and embedded systems.</a:t>
            </a:r>
          </a:p>
          <a:p>
            <a:r>
              <a:rPr lang="en-US" b="1" dirty="0"/>
              <a:t>Supports Benchmarking:</a:t>
            </a:r>
            <a:r>
              <a:rPr lang="en-US" dirty="0"/>
              <a:t> Enables objective comparisons across different systems or vendors.</a:t>
            </a:r>
          </a:p>
          <a:p>
            <a:r>
              <a:rPr lang="en-US" b="1" dirty="0"/>
              <a:t>Reliable for Outsourcing:</a:t>
            </a:r>
            <a:r>
              <a:rPr lang="en-US" dirty="0"/>
              <a:t> Often used in contracts to measure and pay for functionality.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58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8940-C9FD-2C70-6B2F-3728C1B1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Disadvantages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69E2-7BB0-9C86-642E-70C0EDD0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Steep Learning Curve:</a:t>
            </a:r>
            <a:r>
              <a:rPr lang="en-US" dirty="0"/>
              <a:t> Requires training and experience to apply accurately.</a:t>
            </a:r>
          </a:p>
          <a:p>
            <a:r>
              <a:rPr lang="en-US" b="1" dirty="0"/>
              <a:t>Requires Detailed Specs:</a:t>
            </a:r>
            <a:r>
              <a:rPr lang="en-US" dirty="0"/>
              <a:t> Cannot be used effectively if requirements are vague or incomplete.</a:t>
            </a:r>
          </a:p>
          <a:p>
            <a:r>
              <a:rPr lang="en-US" b="1" dirty="0"/>
              <a:t>Time-Consuming:</a:t>
            </a:r>
            <a:r>
              <a:rPr lang="en-US" dirty="0"/>
              <a:t> Manually identifying and counting data movements can be effort-intensive.</a:t>
            </a:r>
          </a:p>
          <a:p>
            <a:r>
              <a:rPr lang="en-US" b="1" dirty="0"/>
              <a:t>Limited Automated Tools:</a:t>
            </a:r>
            <a:r>
              <a:rPr lang="en-US" dirty="0"/>
              <a:t> Fewer commercial tools support COSMIC compared to traditional function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08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C13B-F9EC-E44A-B3FF-C941BA7A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3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From Size to Effort: The Foundation of Estimation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496C-08F2-C4A6-5644-E4FA8278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9680"/>
            <a:ext cx="10515600" cy="3840162"/>
          </a:xfrm>
        </p:spPr>
        <p:txBody>
          <a:bodyPr/>
          <a:lstStyle/>
          <a:p>
            <a:r>
              <a:rPr lang="en-US" b="1" dirty="0"/>
              <a:t>The Core Equation:</a:t>
            </a:r>
            <a:r>
              <a:rPr lang="en-US" dirty="0"/>
              <a:t> </a:t>
            </a:r>
            <a:r>
              <a:rPr lang="en-US" b="1" dirty="0"/>
              <a:t>Effort = Productivity × Size</a:t>
            </a:r>
          </a:p>
          <a:p>
            <a:r>
              <a:rPr lang="en-IN" b="1" dirty="0"/>
              <a:t>COSMIC's Role:</a:t>
            </a:r>
            <a:r>
              <a:rPr lang="en-IN" dirty="0"/>
              <a:t> Provides a reliable, objective "Size" variable (FFP).</a:t>
            </a:r>
          </a:p>
          <a:p>
            <a:r>
              <a:rPr lang="en-US" b="1" dirty="0"/>
              <a:t>The Result:</a:t>
            </a:r>
            <a:r>
              <a:rPr lang="en-US" dirty="0"/>
              <a:t> COSMIC provides the </a:t>
            </a:r>
            <a:r>
              <a:rPr lang="en-US" b="1" dirty="0"/>
              <a:t>essential input</a:t>
            </a:r>
            <a:r>
              <a:rPr lang="en-US" dirty="0"/>
              <a:t> for a data-driven, scientific approach to project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8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606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COSMIC Full Function Points (FFP)</vt:lpstr>
      <vt:lpstr>The Core Problem: The Absence of a Unit</vt:lpstr>
      <vt:lpstr>The COSMIC Meta-Model &amp; Core Principles</vt:lpstr>
      <vt:lpstr>The Four Data Movements: The Quantum of Work</vt:lpstr>
      <vt:lpstr>The Measurement Process: A Stepwise Formalism</vt:lpstr>
      <vt:lpstr>Case Study: Hotel Reservation System</vt:lpstr>
      <vt:lpstr>Advantages of COSMIC FFP</vt:lpstr>
      <vt:lpstr>Disadvantages &amp; Limitations</vt:lpstr>
      <vt:lpstr>From Size to Effort: The Foundation of Estimation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Alquamah Ansari</dc:creator>
  <cp:lastModifiedBy>Mohammad Alquamah Ansari</cp:lastModifiedBy>
  <cp:revision>2</cp:revision>
  <dcterms:created xsi:type="dcterms:W3CDTF">2025-08-03T11:39:04Z</dcterms:created>
  <dcterms:modified xsi:type="dcterms:W3CDTF">2025-08-04T17:29:52Z</dcterms:modified>
</cp:coreProperties>
</file>