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8" r:id="rId9"/>
    <p:sldId id="266" r:id="rId10"/>
    <p:sldId id="267" r:id="rId11"/>
    <p:sldId id="269" r:id="rId12"/>
    <p:sldId id="270" r:id="rId13"/>
    <p:sldId id="260" r:id="rId14"/>
    <p:sldId id="271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41:24.113"/>
    </inkml:context>
    <inkml:brush xml:id="br0">
      <inkml:brushProperty name="width" value="0.05" units="cm"/>
      <inkml:brushProperty name="height" value="0.05" units="cm"/>
      <inkml:brushProperty name="color" value="#FF4E00"/>
      <inkml:brushProperty name="inkEffects" value="rainbow"/>
      <inkml:brushProperty name="anchorX" value="-4931.12939"/>
      <inkml:brushProperty name="anchorY" value="-2486.573"/>
      <inkml:brushProperty name="scaleFactor" value="0.5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025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7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6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00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98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950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04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8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698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32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68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10BE8EC-7371-4560-9526-497AC86FF43D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2314B9-CC2F-4669-AD6A-EF2A7857BD2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54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uzM32wVTbsY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D9F4-DAEE-26D6-855F-5F215C97B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2022" y="2036763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8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  <a:cs typeface="Times New Roman" panose="02020603050405020304" pitchFamily="18" charset="0"/>
              </a:rPr>
              <a:t>HISTORY OF AI</a:t>
            </a:r>
            <a:br>
              <a:rPr lang="en-IN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igh Tower Text" panose="02040502050506030303" pitchFamily="18" charset="0"/>
              </a:rPr>
            </a:br>
            <a:endParaRPr lang="en-IN" dirty="0"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5252-B4C3-4F9D-6B40-7C5CB38CC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2588" y="2844041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b="1" i="1" dirty="0">
                <a:solidFill>
                  <a:schemeClr val="bg2">
                    <a:lumMod val="75000"/>
                  </a:schemeClr>
                </a:solidFill>
                <a:latin typeface="Baskerville Old Face" panose="02020602080505020303" pitchFamily="18" charset="0"/>
              </a:rPr>
              <a:t>from ancient machines to modern machines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AAE97B-D9D7-BC1C-BC7B-562E54A5F231}"/>
                  </a:ext>
                </a:extLst>
              </p14:cNvPr>
              <p14:cNvContentPartPr/>
              <p14:nvPr/>
            </p14:nvContentPartPr>
            <p14:xfrm>
              <a:off x="-535021" y="49161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AAE97B-D9D7-BC1C-BC7B-562E54A5F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4021" y="48261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63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312BD7-DF26-2B73-254B-46791F5D86A6}"/>
              </a:ext>
            </a:extLst>
          </p:cNvPr>
          <p:cNvSpPr txBox="1"/>
          <p:nvPr/>
        </p:nvSpPr>
        <p:spPr>
          <a:xfrm>
            <a:off x="1051063" y="701863"/>
            <a:ext cx="6097656" cy="1889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Class Discussion Starters: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“Would you be okay if robots did all human jobs?”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“What happens when robots stop obeying?”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“Can robots have emotions like humans?”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67B12-15F4-D637-8724-0F309501064B}"/>
              </a:ext>
            </a:extLst>
          </p:cNvPr>
          <p:cNvSpPr txBox="1"/>
          <p:nvPr/>
        </p:nvSpPr>
        <p:spPr>
          <a:xfrm>
            <a:off x="1180272" y="3099138"/>
            <a:ext cx="10856016" cy="2812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Fun Fact: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Many modern movies like: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The Matrix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Ex Machina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I, Robot</a:t>
            </a:r>
            <a:br>
              <a:rPr lang="en-US" sz="2000" dirty="0"/>
            </a:br>
            <a:r>
              <a:rPr lang="en-US" sz="2000" dirty="0"/>
              <a:t>…are inspired by this early idea of </a:t>
            </a:r>
            <a:r>
              <a:rPr lang="en-US" sz="2000" b="1" dirty="0"/>
              <a:t>robots becoming conscious and rebelling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069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CF23F-36F2-F50A-30E3-289F7D3F8B47}"/>
              </a:ext>
            </a:extLst>
          </p:cNvPr>
          <p:cNvSpPr txBox="1"/>
          <p:nvPr/>
        </p:nvSpPr>
        <p:spPr>
          <a:xfrm>
            <a:off x="987287" y="805070"/>
            <a:ext cx="10217426" cy="411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Lucida Handwriting" panose="03010101010101010101" pitchFamily="66" charset="0"/>
              </a:rPr>
              <a:t>4. 1929 – Japan’s First Real Robot: </a:t>
            </a:r>
            <a:r>
              <a:rPr lang="en-US" sz="2400" b="1" dirty="0" err="1">
                <a:latin typeface="Lucida Handwriting" panose="03010101010101010101" pitchFamily="66" charset="0"/>
              </a:rPr>
              <a:t>Gakutensoku</a:t>
            </a:r>
            <a:endParaRPr lang="en-US" sz="2400" b="1" dirty="0">
              <a:latin typeface="Lucida Handwriting" panose="03010101010101010101" pitchFamily="66" charset="0"/>
            </a:endParaRPr>
          </a:p>
          <a:p>
            <a:pPr>
              <a:lnSpc>
                <a:spcPct val="150000"/>
              </a:lnSpc>
            </a:pPr>
            <a:endParaRPr lang="en-US" sz="2000" b="1" i="1" dirty="0"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b="1" i="1" dirty="0">
                <a:latin typeface="Aptos Display" panose="020B0004020202020204" pitchFamily="34" charset="0"/>
              </a:rPr>
              <a:t>“Let’s move to Japan — the land of innovation and anime!”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i="1" dirty="0">
                <a:latin typeface="Aptos Display" panose="020B0004020202020204" pitchFamily="34" charset="0"/>
              </a:rPr>
              <a:t>In 1929, a Japanese professor named Makoto Nishimura built Japan’s first robot.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latin typeface="Aptos Display" panose="020B0004020202020204" pitchFamily="34" charset="0"/>
              </a:rPr>
              <a:t>It was named </a:t>
            </a:r>
            <a:r>
              <a:rPr lang="en-US" sz="2000" i="1" dirty="0" err="1">
                <a:latin typeface="Aptos Display" panose="020B0004020202020204" pitchFamily="34" charset="0"/>
              </a:rPr>
              <a:t>Gakutensoku</a:t>
            </a:r>
            <a:r>
              <a:rPr lang="en-US" sz="2000" i="1" dirty="0">
                <a:latin typeface="Aptos Display" panose="020B0004020202020204" pitchFamily="34" charset="0"/>
              </a:rPr>
              <a:t> (meaning “Learning from the laws of nature”).</a:t>
            </a:r>
          </a:p>
          <a:p>
            <a:pPr>
              <a:lnSpc>
                <a:spcPct val="150000"/>
              </a:lnSpc>
            </a:pPr>
            <a:r>
              <a:rPr lang="en-IN" sz="2000" i="1" dirty="0">
                <a:latin typeface="Aptos Display" panose="020B0004020202020204" pitchFamily="34" charset="0"/>
              </a:rPr>
              <a:t>This robot could: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Aptos Display" panose="020B0004020202020204" pitchFamily="34" charset="0"/>
              </a:rPr>
              <a:t>Move its head and hands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i="1" dirty="0">
                <a:latin typeface="Aptos Display" panose="020B0004020202020204" pitchFamily="34" charset="0"/>
              </a:rPr>
              <a:t>Change facial expressions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>
                <a:latin typeface="Aptos Display" panose="020B0004020202020204" pitchFamily="34" charset="0"/>
              </a:rPr>
              <a:t>Hold a pen and write!</a:t>
            </a:r>
            <a:endParaRPr lang="en-IN" sz="2000" i="1" dirty="0">
              <a:latin typeface="Aptos Display" panose="020B0004020202020204" pitchFamily="34" charset="0"/>
            </a:endParaRPr>
          </a:p>
        </p:txBody>
      </p:sp>
      <p:pic>
        <p:nvPicPr>
          <p:cNvPr id="2050" name="Picture 2" descr="1928 - &quot;Gakutensoku&quot; Pneumatic Writing Robot - Makoto Nishimura (Japanese)  - cyberneticzoo.com">
            <a:extLst>
              <a:ext uri="{FF2B5EF4-FFF2-40B4-BE49-F238E27FC236}">
                <a16:creationId xmlns:a16="http://schemas.microsoft.com/office/drawing/2014/main" id="{5A7E00CE-6E1E-D957-2582-9ADB5FF5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409" y="3383813"/>
            <a:ext cx="4084983" cy="3063737"/>
          </a:xfrm>
          <a:prstGeom prst="rect">
            <a:avLst/>
          </a:prstGeom>
          <a:noFill/>
          <a:ln w="57150">
            <a:solidFill>
              <a:schemeClr val="tx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675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72F4F-577B-ECF0-CEE3-E6BA67888385}"/>
              </a:ext>
            </a:extLst>
          </p:cNvPr>
          <p:cNvSpPr txBox="1"/>
          <p:nvPr/>
        </p:nvSpPr>
        <p:spPr>
          <a:xfrm>
            <a:off x="1123122" y="844826"/>
            <a:ext cx="750404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ucida Handwriting" panose="03010101010101010101" pitchFamily="66" charset="0"/>
              </a:rPr>
              <a:t>Connection and Continuity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Aptos Display" panose="020B0004020202020204" pitchFamily="34" charset="0"/>
              </a:rPr>
              <a:t>From </a:t>
            </a:r>
            <a:r>
              <a:rPr lang="en-US" b="1" i="1" dirty="0">
                <a:latin typeface="Aptos Display" panose="020B0004020202020204" pitchFamily="34" charset="0"/>
              </a:rPr>
              <a:t>fiction in 1921</a:t>
            </a:r>
            <a:r>
              <a:rPr lang="en-US" i="1" dirty="0">
                <a:latin typeface="Aptos Display" panose="020B0004020202020204" pitchFamily="34" charset="0"/>
              </a:rPr>
              <a:t> to </a:t>
            </a:r>
            <a:r>
              <a:rPr lang="en-US" b="1" i="1" dirty="0">
                <a:latin typeface="Aptos Display" panose="020B0004020202020204" pitchFamily="34" charset="0"/>
              </a:rPr>
              <a:t>function in 1929</a:t>
            </a:r>
            <a:r>
              <a:rPr lang="en-US" i="1" dirty="0">
                <a:latin typeface="Aptos Display" panose="020B0004020202020204" pitchFamily="34" charset="0"/>
              </a:rPr>
              <a:t>, this period laid the </a:t>
            </a:r>
            <a:r>
              <a:rPr lang="en-US" b="1" i="1" dirty="0">
                <a:latin typeface="Aptos Display" panose="020B0004020202020204" pitchFamily="34" charset="0"/>
              </a:rPr>
              <a:t>mental and mechanical foundation</a:t>
            </a:r>
            <a:r>
              <a:rPr lang="en-US" i="1" dirty="0">
                <a:latin typeface="Aptos Display" panose="020B0004020202020204" pitchFamily="34" charset="0"/>
              </a:rPr>
              <a:t> for what would become Artificial Intelligence.</a:t>
            </a:r>
          </a:p>
          <a:p>
            <a:pPr>
              <a:lnSpc>
                <a:spcPct val="150000"/>
              </a:lnSpc>
            </a:pPr>
            <a:endParaRPr lang="en-IN" i="1" dirty="0"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3200" i="1" dirty="0">
                <a:latin typeface="Lucida Handwriting" panose="03010101010101010101" pitchFamily="66" charset="0"/>
              </a:rPr>
              <a:t>Summary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0C7D7-0C18-290B-E86E-12055BF68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68478"/>
              </p:ext>
            </p:extLst>
          </p:nvPr>
        </p:nvGraphicFramePr>
        <p:xfrm>
          <a:off x="1235869" y="3429000"/>
          <a:ext cx="9720261" cy="164592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4294193600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087493609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22846942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Aptos Display" panose="020B0004020202020204" pitchFamily="34" charset="0"/>
                        </a:rPr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i="1">
                          <a:latin typeface="Aptos Display" panose="020B0004020202020204" pitchFamily="34" charset="0"/>
                        </a:rPr>
                        <a:t>Event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i="1">
                          <a:latin typeface="Aptos Display" panose="020B0004020202020204" pitchFamily="34" charset="0"/>
                        </a:rPr>
                        <a:t>Contribution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81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Aptos Display" panose="020B0004020202020204" pitchFamily="34" charset="0"/>
                        </a:rPr>
                        <a:t>1921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latin typeface="Aptos Display" panose="020B0004020202020204" pitchFamily="34" charset="0"/>
                        </a:rPr>
                        <a:t>Rossum’s Universal Robots by Karel Čapek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>
                          <a:latin typeface="Aptos Display" panose="020B0004020202020204" pitchFamily="34" charset="0"/>
                        </a:rPr>
                        <a:t>First use of the word “robot”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47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i="1">
                          <a:latin typeface="Aptos Display" panose="020B0004020202020204" pitchFamily="34" charset="0"/>
                        </a:rPr>
                        <a:t>1929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Aptos Display" panose="020B0004020202020204" pitchFamily="34" charset="0"/>
                        </a:rPr>
                        <a:t>Prof. Makoto Nishimura (Japan)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Aptos Display" panose="020B0004020202020204" pitchFamily="34" charset="0"/>
                        </a:rPr>
                        <a:t>Built Japan’s first robot: </a:t>
                      </a:r>
                      <a:r>
                        <a:rPr lang="en-IN" b="1" i="1" dirty="0" err="1">
                          <a:latin typeface="Aptos Display" panose="020B0004020202020204" pitchFamily="34" charset="0"/>
                        </a:rPr>
                        <a:t>Gakutensoku</a:t>
                      </a:r>
                      <a:endParaRPr lang="en-IN" b="1" i="1" dirty="0"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89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9E4A-8D90-B6E2-CD14-7350DFC9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5" y="288235"/>
            <a:ext cx="10962463" cy="14996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stellar" panose="020A0402060406010301" pitchFamily="18" charset="0"/>
              </a:rPr>
              <a:t>The Birth of Artificial Intelligence (AI)</a:t>
            </a:r>
            <a:br>
              <a:rPr lang="en-US" sz="3200" dirty="0">
                <a:latin typeface="Castellar" panose="020A0402060406010301" pitchFamily="18" charset="0"/>
              </a:rPr>
            </a:br>
            <a:r>
              <a:rPr lang="en-US" sz="3200" dirty="0">
                <a:latin typeface="Castellar" panose="020A0402060406010301" pitchFamily="18" charset="0"/>
              </a:rPr>
              <a:t>(1950 – 1956)</a:t>
            </a:r>
            <a:endParaRPr lang="en-IN" sz="3200" dirty="0">
              <a:latin typeface="Castellar" panose="020A0402060406010301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C6A85-2E39-F265-9260-8268D918AB6C}"/>
              </a:ext>
            </a:extLst>
          </p:cNvPr>
          <p:cNvSpPr txBox="1"/>
          <p:nvPr/>
        </p:nvSpPr>
        <p:spPr>
          <a:xfrm>
            <a:off x="1024125" y="1469799"/>
            <a:ext cx="1068416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1. 1950 – Alan Turing’s Question: “Can Machines Think?”</a:t>
            </a:r>
          </a:p>
          <a:p>
            <a:r>
              <a:rPr lang="en-US" dirty="0"/>
              <a:t>	 </a:t>
            </a:r>
            <a:r>
              <a:rPr lang="en-US" i="1" dirty="0"/>
              <a:t>“What is thinking? Can a machine really think like us?”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1" dirty="0">
                <a:latin typeface="Aptos Display" panose="020B0004020202020204" pitchFamily="34" charset="0"/>
              </a:rPr>
              <a:t>Alan Turing</a:t>
            </a:r>
            <a:r>
              <a:rPr lang="en-US" i="1" dirty="0">
                <a:latin typeface="Aptos Display" panose="020B0004020202020204" pitchFamily="34" charset="0"/>
              </a:rPr>
              <a:t>, a British mathematician, published a paper titled:</a:t>
            </a:r>
            <a:br>
              <a:rPr lang="en-US" i="1" dirty="0">
                <a:latin typeface="Aptos Display" panose="020B0004020202020204" pitchFamily="34" charset="0"/>
              </a:rPr>
            </a:br>
            <a:r>
              <a:rPr lang="en-US" b="1" i="1" dirty="0">
                <a:latin typeface="Aptos Display" panose="020B0004020202020204" pitchFamily="34" charset="0"/>
              </a:rPr>
              <a:t>“Computing Machinery and Intelligence.”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latin typeface="Aptos Display" panose="020B0004020202020204" pitchFamily="34" charset="0"/>
              </a:rPr>
              <a:t>He proposed a famous test called the </a:t>
            </a:r>
            <a:r>
              <a:rPr lang="en-US" b="1" i="1" dirty="0">
                <a:latin typeface="Aptos Display" panose="020B0004020202020204" pitchFamily="34" charset="0"/>
              </a:rPr>
              <a:t>Turing Test</a:t>
            </a:r>
            <a:r>
              <a:rPr lang="en-US" i="1" dirty="0">
                <a:latin typeface="Aptos Display" panose="020B0004020202020204" pitchFamily="34" charset="0"/>
              </a:rPr>
              <a:t>.</a:t>
            </a:r>
            <a:endParaRPr lang="en-IN" i="1" dirty="0">
              <a:latin typeface="Aptos Display" panose="020B00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/>
              <a:t>Turing Test Idea:</a:t>
            </a:r>
          </a:p>
          <a:p>
            <a:r>
              <a:rPr lang="en-US" i="1" dirty="0"/>
              <a:t>If a human talks to both a person and a machine — and </a:t>
            </a:r>
            <a:r>
              <a:rPr lang="en-US" b="1" i="1" dirty="0"/>
              <a:t>can’t tell who’s who</a:t>
            </a:r>
            <a:r>
              <a:rPr lang="en-US" i="1" dirty="0"/>
              <a:t> — the machine is said to have intelligence.</a:t>
            </a:r>
          </a:p>
          <a:p>
            <a:endParaRPr lang="en-US" dirty="0"/>
          </a:p>
          <a:p>
            <a:r>
              <a:rPr lang="en-US" sz="2400" dirty="0">
                <a:latin typeface="Arial Rounded MT Bold" panose="020F0704030504030204" pitchFamily="34" charset="0"/>
              </a:rPr>
              <a:t>2. 1952 – Arthur Samuel and the Checkers Program</a:t>
            </a:r>
          </a:p>
          <a:p>
            <a:pPr>
              <a:lnSpc>
                <a:spcPct val="150000"/>
              </a:lnSpc>
            </a:pPr>
            <a:r>
              <a:rPr lang="en-US" dirty="0"/>
              <a:t>	 </a:t>
            </a:r>
            <a:r>
              <a:rPr lang="en-US" i="1" dirty="0"/>
              <a:t>“What’s the first game a computer learned to play?”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latin typeface="Aptos Display" panose="020B0004020202020204" pitchFamily="34" charset="0"/>
              </a:rPr>
              <a:t>In </a:t>
            </a:r>
            <a:r>
              <a:rPr lang="en-US" b="1" i="1" dirty="0">
                <a:latin typeface="Aptos Display" panose="020B0004020202020204" pitchFamily="34" charset="0"/>
              </a:rPr>
              <a:t>1952</a:t>
            </a:r>
            <a:r>
              <a:rPr lang="en-US" i="1" dirty="0">
                <a:latin typeface="Aptos Display" panose="020B0004020202020204" pitchFamily="34" charset="0"/>
              </a:rPr>
              <a:t>, </a:t>
            </a:r>
            <a:r>
              <a:rPr lang="en-US" b="1" i="1" dirty="0">
                <a:latin typeface="Aptos Display" panose="020B0004020202020204" pitchFamily="34" charset="0"/>
              </a:rPr>
              <a:t>Arthur Samuel</a:t>
            </a:r>
            <a:r>
              <a:rPr lang="en-US" i="1" dirty="0">
                <a:latin typeface="Aptos Display" panose="020B0004020202020204" pitchFamily="34" charset="0"/>
              </a:rPr>
              <a:t> created a program that played </a:t>
            </a:r>
            <a:r>
              <a:rPr lang="en-US" b="1" i="1" dirty="0">
                <a:latin typeface="Aptos Display" panose="020B0004020202020204" pitchFamily="34" charset="0"/>
              </a:rPr>
              <a:t>checkers</a:t>
            </a:r>
            <a:r>
              <a:rPr lang="en-US" i="1" dirty="0"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latin typeface="Aptos Display" panose="020B0004020202020204" pitchFamily="34" charset="0"/>
              </a:rPr>
              <a:t>But not just play — it </a:t>
            </a:r>
            <a:r>
              <a:rPr lang="en-US" b="1" i="1" dirty="0">
                <a:latin typeface="Aptos Display" panose="020B0004020202020204" pitchFamily="34" charset="0"/>
              </a:rPr>
              <a:t>learned from experience</a:t>
            </a:r>
            <a:r>
              <a:rPr lang="en-US" i="1" dirty="0">
                <a:latin typeface="Aptos Display" panose="020B0004020202020204" pitchFamily="34" charset="0"/>
              </a:rPr>
              <a:t>!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latin typeface="Aptos Display" panose="020B0004020202020204" pitchFamily="34" charset="0"/>
              </a:rPr>
              <a:t>It improved its performance by analyzing its own mistakes — early </a:t>
            </a:r>
            <a:r>
              <a:rPr lang="en-US" b="1" i="1" dirty="0">
                <a:latin typeface="Aptos Display" panose="020B0004020202020204" pitchFamily="34" charset="0"/>
              </a:rPr>
              <a:t>machine learning</a:t>
            </a:r>
            <a:r>
              <a:rPr lang="en-US" i="1" dirty="0">
                <a:latin typeface="Aptos Display" panose="020B00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87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BD3391-4023-4FF0-90B8-403BC6E825C6}"/>
              </a:ext>
            </a:extLst>
          </p:cNvPr>
          <p:cNvSpPr txBox="1"/>
          <p:nvPr/>
        </p:nvSpPr>
        <p:spPr>
          <a:xfrm>
            <a:off x="1023937" y="362531"/>
            <a:ext cx="10664687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adley Hand ITC" panose="03070402050302030203" pitchFamily="66" charset="0"/>
              </a:rPr>
              <a:t>3. 1956 – The Dartmouth Conference: AI is Born</a:t>
            </a:r>
          </a:p>
          <a:p>
            <a:pPr>
              <a:lnSpc>
                <a:spcPct val="150000"/>
              </a:lnSpc>
            </a:pPr>
            <a:r>
              <a:rPr lang="en-US" i="1" dirty="0"/>
              <a:t>“All the ideas came together in one room — and AI was officially born!”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latin typeface="Aptos Display" panose="020B0004020202020204" pitchFamily="34" charset="0"/>
              </a:rPr>
              <a:t>In 1956, a group of scientists led by John McCarthy organized the Dartmouth Summer Research Project on Artificial Intelligence.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latin typeface="Aptos Display" panose="020B0004020202020204" pitchFamily="34" charset="0"/>
              </a:rPr>
              <a:t>They used the term “Artificial Intelligence” for the first time.</a:t>
            </a:r>
            <a:endParaRPr lang="en-IN" sz="2000" i="1" dirty="0">
              <a:latin typeface="Aptos Display" panose="020B0004020202020204" pitchFamily="34" charset="0"/>
            </a:endParaRPr>
          </a:p>
          <a:p>
            <a:endParaRPr lang="en-IN" sz="2000" i="1" dirty="0">
              <a:latin typeface="Aptos Display" panose="020B0004020202020204" pitchFamily="34" charset="0"/>
            </a:endParaRPr>
          </a:p>
          <a:p>
            <a:endParaRPr lang="en-IN" dirty="0"/>
          </a:p>
          <a:p>
            <a:r>
              <a:rPr lang="en-US" sz="2400" dirty="0">
                <a:latin typeface="Lucida Handwriting" panose="03010101010101010101" pitchFamily="66" charset="0"/>
              </a:rPr>
              <a:t>Key Concepts Introduced During This Era</a:t>
            </a:r>
            <a:endParaRPr lang="en-IN" sz="24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CA226-CE1F-B7BB-1FAC-D080B2F08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90955"/>
              </p:ext>
            </p:extLst>
          </p:nvPr>
        </p:nvGraphicFramePr>
        <p:xfrm>
          <a:off x="1235869" y="3935149"/>
          <a:ext cx="9720261" cy="137160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372035">
                  <a:extLst>
                    <a:ext uri="{9D8B030D-6E8A-4147-A177-3AD203B41FA5}">
                      <a16:colId xmlns:a16="http://schemas.microsoft.com/office/drawing/2014/main" val="4014057181"/>
                    </a:ext>
                  </a:extLst>
                </a:gridCol>
                <a:gridCol w="3210339">
                  <a:extLst>
                    <a:ext uri="{9D8B030D-6E8A-4147-A177-3AD203B41FA5}">
                      <a16:colId xmlns:a16="http://schemas.microsoft.com/office/drawing/2014/main" val="1748829390"/>
                    </a:ext>
                  </a:extLst>
                </a:gridCol>
                <a:gridCol w="4137887">
                  <a:extLst>
                    <a:ext uri="{9D8B030D-6E8A-4147-A177-3AD203B41FA5}">
                      <a16:colId xmlns:a16="http://schemas.microsoft.com/office/drawing/2014/main" val="4257908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  <a:endParaRPr lang="en-IN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Person</a:t>
                      </a:r>
                      <a:endParaRPr lang="en-IN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Contribution</a:t>
                      </a:r>
                      <a:endParaRPr lang="en-IN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604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1950</a:t>
                      </a:r>
                      <a:endParaRPr lang="en-IN" sz="1600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Alan Turing</a:t>
                      </a:r>
                      <a:endParaRPr lang="en-IN" sz="1600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Turing Test: Can machines think?</a:t>
                      </a:r>
                      <a:endParaRPr lang="en-US" sz="160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133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1952</a:t>
                      </a:r>
                      <a:endParaRPr lang="en-IN" sz="160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Arthur Samuel</a:t>
                      </a:r>
                      <a:endParaRPr lang="en-IN" sz="160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Machine learning via checkers game</a:t>
                      </a:r>
                      <a:endParaRPr lang="en-US" sz="1600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743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dirty="0"/>
                        <a:t>1956</a:t>
                      </a:r>
                      <a:endParaRPr lang="en-IN" sz="1600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John McCarthy &amp; team</a:t>
                      </a:r>
                      <a:endParaRPr lang="en-IN" sz="160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Coined “Artificial Intelligence” at Dartmouth</a:t>
                      </a:r>
                      <a:endParaRPr lang="en-US" sz="1600" dirty="0">
                        <a:latin typeface="Lucida Handwriting" panose="03010101010101010101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18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739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9650">
              <a:srgbClr val="485972"/>
            </a:gs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9A35-6FFC-F1A6-264A-590CE285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-92075"/>
            <a:ext cx="10515600" cy="1325563"/>
          </a:xfrm>
        </p:spPr>
        <p:txBody>
          <a:bodyPr/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TIMELINE: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43141-9D5B-2844-7C84-D8E5B174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3" y="1319751"/>
            <a:ext cx="10075653" cy="5323038"/>
          </a:xfrm>
        </p:spPr>
      </p:pic>
    </p:spTree>
    <p:extLst>
      <p:ext uri="{BB962C8B-B14F-4D97-AF65-F5344CB8AC3E}">
        <p14:creationId xmlns:p14="http://schemas.microsoft.com/office/powerpoint/2010/main" val="42996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483E5B6-E39F-27AA-D232-5C89F656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32" y="16381"/>
            <a:ext cx="11429768" cy="680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igh Tower Text" panose="02040502050506030303" pitchFamily="18" charset="0"/>
              </a:rPr>
              <a:t>What is AI?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“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Have you ever talked to Siri? Got YouTube recommendations? Or seen a self-driving car?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That’s not magic — that’s Artificial Intelligence.”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“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Artificial Intelligence, or AI, is the ability of machines to think, learn, and make decisions — just like humans,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sometimes even faster and better.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i="1" dirty="0">
              <a:latin typeface="Aptos Narrow" panose="020B00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i="1" dirty="0">
                <a:latin typeface="Aptos Narrow" panose="020B0004020202020204" pitchFamily="34" charset="0"/>
              </a:rPr>
              <a:t>AI is when a machine is designed to perform tasks that normally need human intelligence — like understanding language, recognizing faces, solving problems, or learning from experience.”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latin typeface="Aptos Narrow" panose="020B00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i="1" dirty="0">
                <a:latin typeface="Aptos Narrow" panose="020B0004020202020204" pitchFamily="34" charset="0"/>
              </a:rPr>
              <a:t>“Think of AI as a student that doesn’t just follow instructions — but watches, learns, improves, and then creates new solutions on its own.”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ptos Narrow" panose="020B0004020202020204" pitchFamily="34" charset="0"/>
              </a:rPr>
              <a:t>Like: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dirty="0">
                <a:latin typeface="Aptos Narrow" panose="020B0004020202020204" pitchFamily="34" charset="0"/>
              </a:rPr>
              <a:t>A calculator follows commands → Not AI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i="1" dirty="0">
                <a:latin typeface="Aptos Narrow" panose="020B0004020202020204" pitchFamily="34" charset="0"/>
              </a:rPr>
              <a:t>A chess game that learns how you play and adapts → That’s AI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 dirty="0">
              <a:latin typeface="Aptos Narrow" panose="020B00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ptos Narrow" panose="020B0004020202020204" pitchFamily="34" charset="0"/>
              </a:rPr>
              <a:t>“AI is not just about smart machines — it’s about building tools that can help humans solve big problems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ptos Narrow" panose="020B0004020202020204" pitchFamily="34" charset="0"/>
              </a:rPr>
              <a:t>— in health, space, agriculture, and education.”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>
                <a:latin typeface="Aptos Narrow" panose="020B0004020202020204" pitchFamily="34" charset="0"/>
              </a:rPr>
              <a:t>“But with great power comes great responsibility — we must teach AI to be fair, safe, and helpful to all.”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02BD-0133-80E6-02A4-2888F050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020" y="456565"/>
            <a:ext cx="1108456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igh Tower Text" panose="02040502050506030303" pitchFamily="18" charset="0"/>
              </a:rPr>
              <a:t>The Origins of AI – A Journey Through Time</a:t>
            </a:r>
            <a:endParaRPr lang="en-IN" i="1" dirty="0">
              <a:latin typeface="High Tower Text" panose="020405020505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F69F-174F-6A1F-58DF-755A9C0D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678" y="1901398"/>
            <a:ext cx="11353800" cy="6613249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Baskerville Old Face" panose="02020602080505020303" pitchFamily="18" charset="0"/>
              </a:rPr>
              <a:t>Introduction: The Ancient Desire for Intelligence</a:t>
            </a:r>
          </a:p>
          <a:p>
            <a:pPr marL="0" indent="0" algn="just">
              <a:buNone/>
            </a:pPr>
            <a:endParaRPr lang="en-IN" b="1" i="1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b="1" i="1" dirty="0"/>
          </a:p>
          <a:p>
            <a:pPr marL="0" indent="0" algn="just">
              <a:buNone/>
            </a:pPr>
            <a:endParaRPr lang="en-IN" b="1" i="1" dirty="0"/>
          </a:p>
          <a:p>
            <a:pPr marL="0" indent="0" algn="just">
              <a:buNone/>
            </a:pPr>
            <a:endParaRPr lang="en-IN" b="1" i="1" dirty="0"/>
          </a:p>
          <a:p>
            <a:pPr marL="0" indent="0" algn="just">
              <a:buNone/>
            </a:pPr>
            <a:endParaRPr lang="en-IN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D91C4E-561E-B45F-B131-58B4C048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2503429"/>
            <a:ext cx="792969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ptos Narrow" panose="020B0004020202020204" pitchFamily="34" charset="0"/>
              </a:rPr>
              <a:t>1. Philosophy and Questions of Life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>
                <a:latin typeface="Aptos Narrow" panose="020B0004020202020204" pitchFamily="34" charset="0"/>
              </a:rPr>
              <a:t>“Life and death questions were asked by philosophers thousands of years ago.”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AI isn't just technical — it started with deep thinking.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Philosophers wondered:</a:t>
            </a:r>
            <a:b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“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Can we create something that imitates life?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Analytic Philosophy and the Big Questions of Life - Daily Nous">
            <a:extLst>
              <a:ext uri="{FF2B5EF4-FFF2-40B4-BE49-F238E27FC236}">
                <a16:creationId xmlns:a16="http://schemas.microsoft.com/office/drawing/2014/main" id="{2D2D77A6-5FF0-C572-F355-F5032D04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76" y="2101417"/>
            <a:ext cx="3896524" cy="298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29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1000C-4DD0-4171-B9A2-9D2BF2B8A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79" y="667903"/>
            <a:ext cx="9010865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High Tower Text" panose="02040502050506030303" pitchFamily="18" charset="0"/>
              </a:rPr>
              <a:t>2. Automatons: The First “Robots”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ptos Narrow" panose="020B0004020202020204" pitchFamily="34" charset="0"/>
              </a:rPr>
              <a:t>“</a:t>
            </a:r>
            <a:r>
              <a:rPr lang="en-US" altLang="en-US" b="1" i="1" dirty="0">
                <a:latin typeface="Aptos Narrow" panose="020B0004020202020204" pitchFamily="34" charset="0"/>
              </a:rPr>
              <a:t>Automatons were mechanical and moved independently of human intention.”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These were early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mechanical devices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built to mimic human or animal 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No programming — but still impressive because they worked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without human input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once started.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5A493-B3B2-F2A1-FD15-672A0B3E9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79" y="2837728"/>
            <a:ext cx="100029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High Tower Text" panose="02040502050506030303" pitchFamily="18" charset="0"/>
              </a:rPr>
              <a:t>3. Word Origin: 'Automaton' (Ancient Greek)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“</a:t>
            </a:r>
            <a:r>
              <a:rPr lang="en-US" altLang="en-US" b="1" i="1" dirty="0">
                <a:latin typeface="Aptos Narrow" panose="020B0004020202020204" pitchFamily="34" charset="0"/>
              </a:rPr>
              <a:t>Automaton – from Ancient Greek, means acting of one’s own will</a:t>
            </a:r>
            <a:r>
              <a:rPr lang="en-US" altLang="en-US" i="1" dirty="0">
                <a:latin typeface="Aptos Narrow" panose="020B0004020202020204" pitchFamily="34" charset="0"/>
              </a:rPr>
              <a:t>.”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Give this like a language trivia: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Even the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word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for automation means self-acting.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Early AI was more philosophical and mechanical than digital.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dirty="0">
                <a:solidFill>
                  <a:schemeClr val="tx1">
                    <a:lumMod val="95000"/>
                  </a:schemeClr>
                </a:solidFill>
                <a:latin typeface="Segoe Script" panose="030B0504020000000003" pitchFamily="66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let's see some automatons</a:t>
            </a:r>
            <a:endParaRPr lang="en-IN" dirty="0">
              <a:solidFill>
                <a:schemeClr val="tx1">
                  <a:lumMod val="95000"/>
                </a:schemeClr>
              </a:solidFill>
              <a:latin typeface="Segoe Script" panose="030B05040200000000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Word of the Day: Automaton – E.J. Kitchens">
            <a:extLst>
              <a:ext uri="{FF2B5EF4-FFF2-40B4-BE49-F238E27FC236}">
                <a16:creationId xmlns:a16="http://schemas.microsoft.com/office/drawing/2014/main" id="{220B79D9-8E04-FDB5-827B-A8CBFAD26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287" y="2837728"/>
            <a:ext cx="2385599" cy="3584917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59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19CC5-70BC-004E-44C4-016F1B9B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53" y="188056"/>
            <a:ext cx="74134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High Tower Text" panose="02040502050506030303" pitchFamily="18" charset="0"/>
              </a:rPr>
              <a:t>4. 400 BCE – Mechanical Pigeon (by Friend of Plato)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“400 BCE: A mechanical pigeon created by a friend of the philosopher Plato.”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i="1" dirty="0">
                <a:latin typeface="Aptos Narrow" panose="020B0004020202020204" pitchFamily="34" charset="0"/>
              </a:rPr>
              <a:t>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mazing historical fact: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This shows the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first record of bio-inspired robotics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It was made of wood and used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steam power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to fly short distances — incredible for its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Archytas' steam-powered Flying Pigeon was a highly advanced invention for  his time. It was called the Flying Pigeon because its structure resembled a  bird in flight. It was built of wood, and">
            <a:extLst>
              <a:ext uri="{FF2B5EF4-FFF2-40B4-BE49-F238E27FC236}">
                <a16:creationId xmlns:a16="http://schemas.microsoft.com/office/drawing/2014/main" id="{B0BC1975-A596-3662-4F31-255BECBA6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40" y="188056"/>
            <a:ext cx="4343400" cy="293706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7CC6796B-F3BE-D7CF-938D-9A9291282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48" y="3397122"/>
            <a:ext cx="6878099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High Tower Text" panose="02040502050506030303" pitchFamily="18" charset="0"/>
              </a:rPr>
              <a:t>5. 1495 – Leonardo da Vinci’s Mechanical Knight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ptos Narrow" panose="020B0004020202020204" pitchFamily="34" charset="0"/>
              </a:rPr>
              <a:t>“</a:t>
            </a:r>
            <a:r>
              <a:rPr lang="en-US" altLang="en-US" b="1" dirty="0">
                <a:latin typeface="Aptos Narrow" panose="020B0004020202020204" pitchFamily="34" charset="0"/>
              </a:rPr>
              <a:t>1495: Leonardo da Vinci – Most famous automaton.”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Leonardo sketched a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robotic knight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that could sit, wave arms, and move its head.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It worked using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pulleys and gears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This was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500 years before AI research began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8" name="Picture 6" descr="crank-powered armored tank ...">
            <a:extLst>
              <a:ext uri="{FF2B5EF4-FFF2-40B4-BE49-F238E27FC236}">
                <a16:creationId xmlns:a16="http://schemas.microsoft.com/office/drawing/2014/main" id="{B64D7ED6-4B06-EF83-3A92-8DF1D704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9" y="3474462"/>
            <a:ext cx="3978965" cy="3195482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FF43A3-814E-D94B-A428-198849B33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556" y="434984"/>
            <a:ext cx="9825895" cy="16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High Tower Text" panose="02040502050506030303" pitchFamily="18" charset="0"/>
              </a:rPr>
              <a:t>Connecting It All: The Foundations of AI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050" dirty="0">
                <a:latin typeface="Arial" panose="020B0604020202020204" pitchFamily="34" charset="0"/>
              </a:rPr>
              <a:t>Make a connecting bridge: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From steam-powered birds to sketched robot knights, humans have always wanted to create intelligence.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What we now call AI was once mechanical magic.”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297EF4-3F70-D004-D316-22DD1E8FF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5580"/>
              </p:ext>
            </p:extLst>
          </p:nvPr>
        </p:nvGraphicFramePr>
        <p:xfrm>
          <a:off x="815010" y="3429000"/>
          <a:ext cx="9368823" cy="17373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122941">
                  <a:extLst>
                    <a:ext uri="{9D8B030D-6E8A-4147-A177-3AD203B41FA5}">
                      <a16:colId xmlns:a16="http://schemas.microsoft.com/office/drawing/2014/main" val="837800936"/>
                    </a:ext>
                  </a:extLst>
                </a:gridCol>
                <a:gridCol w="3122941">
                  <a:extLst>
                    <a:ext uri="{9D8B030D-6E8A-4147-A177-3AD203B41FA5}">
                      <a16:colId xmlns:a16="http://schemas.microsoft.com/office/drawing/2014/main" val="3141864804"/>
                    </a:ext>
                  </a:extLst>
                </a:gridCol>
                <a:gridCol w="3122941">
                  <a:extLst>
                    <a:ext uri="{9D8B030D-6E8A-4147-A177-3AD203B41FA5}">
                      <a16:colId xmlns:a16="http://schemas.microsoft.com/office/drawing/2014/main" val="2666350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i="1">
                          <a:latin typeface="Baskerville Old Face" panose="02020602080505020303" pitchFamily="18" charset="0"/>
                        </a:rPr>
                        <a:t>Time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1">
                          <a:latin typeface="Baskerville Old Face" panose="02020602080505020303" pitchFamily="18" charset="0"/>
                        </a:rPr>
                        <a:t>Event/Person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i="1" dirty="0">
                          <a:latin typeface="Baskerville Old Face" panose="02020602080505020303" pitchFamily="18" charset="0"/>
                        </a:rPr>
                        <a:t>Contribution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564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Ancient Greek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Philosophers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Baskerville Old Face" panose="02020602080505020303" pitchFamily="18" charset="0"/>
                        </a:rPr>
                        <a:t>Questions of life, will, and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19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400 BCE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Friend of Plato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Steam-powered mechanical bird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101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i="1">
                          <a:latin typeface="Baskerville Old Face" panose="02020602080505020303" pitchFamily="18" charset="0"/>
                        </a:rPr>
                        <a:t>1495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 dirty="0">
                          <a:latin typeface="Baskerville Old Face" panose="02020602080505020303" pitchFamily="18" charset="0"/>
                        </a:rPr>
                        <a:t>Leonardo da Vinci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 dirty="0">
                          <a:latin typeface="Baskerville Old Face" panose="02020602080505020303" pitchFamily="18" charset="0"/>
                        </a:rPr>
                        <a:t>Robotic knight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50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865708-01C3-73A1-3D85-4E4E3604C921}"/>
              </a:ext>
            </a:extLst>
          </p:cNvPr>
          <p:cNvSpPr txBox="1"/>
          <p:nvPr/>
        </p:nvSpPr>
        <p:spPr>
          <a:xfrm>
            <a:off x="725556" y="2624217"/>
            <a:ext cx="5078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High Tower Text" panose="02040502050506030303" pitchFamily="18" charset="0"/>
              </a:rPr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169414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375-36DF-06C5-EBAC-429DA83B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535081" cy="1499616"/>
          </a:xfrm>
        </p:spPr>
        <p:txBody>
          <a:bodyPr/>
          <a:lstStyle/>
          <a:p>
            <a:r>
              <a:rPr lang="en-US" dirty="0">
                <a:latin typeface="CountryBlueprint" panose="00000400000000000000" pitchFamily="2" charset="2"/>
              </a:rPr>
              <a:t>Groundwork of AI – The Spark of Artificial Intelligence</a:t>
            </a:r>
            <a:endParaRPr lang="en-IN" i="1" dirty="0">
              <a:latin typeface="CountryBlueprint" panose="00000400000000000000" pitchFamily="2" charset="2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69B40-75B8-E03B-4F03-2ABD6064F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522" y="2294238"/>
            <a:ext cx="11489635" cy="326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 Rounded MT Bold" panose="020F0704030504030204" pitchFamily="34" charset="0"/>
              </a:rPr>
              <a:t>1. 1921 – The Birth of the Word "Robot"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ptos Display" panose="020B0004020202020204" pitchFamily="34" charset="0"/>
              </a:rPr>
              <a:t>“Do you know where the word 'Robot' came from?”</a:t>
            </a: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1921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, a Czech writer named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Karel Čapek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wrote a science fiction play called “Rossum’s Universal Robots” (R.U.R.)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It introduced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robots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as artificial workers made to serve humans.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This was the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first time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the term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“robot”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was used.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 word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robot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comes from the Czech word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“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robota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”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, meaning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forced labor or work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This play wasn’t just fiction — it was the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seed of modern AI thinking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: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“What if machines can work like humans?”</a:t>
            </a:r>
          </a:p>
        </p:txBody>
      </p:sp>
    </p:spTree>
    <p:extLst>
      <p:ext uri="{BB962C8B-B14F-4D97-AF65-F5344CB8AC3E}">
        <p14:creationId xmlns:p14="http://schemas.microsoft.com/office/powerpoint/2010/main" val="248865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934673D-3F68-21B8-1993-BF5D2AA71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29" y="388810"/>
            <a:ext cx="10839762" cy="6080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latin typeface="Bradley Hand ITC" panose="03070402050302030203" pitchFamily="66" charset="0"/>
              </a:rPr>
              <a:t>Story Summary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i="1" dirty="0">
                <a:latin typeface="Aptos Display" panose="020B0004020202020204" pitchFamily="34" charset="0"/>
              </a:rPr>
              <a:t>Imagine a future where a scientist named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Rossum creates artificial people in a lab — called robots.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These robots are not made of</a:t>
            </a:r>
            <a:r>
              <a:rPr lang="en-US" altLang="en-US" sz="2000" i="1" dirty="0">
                <a:latin typeface="Aptos Display" panose="020B0004020202020204" pitchFamily="34" charset="0"/>
              </a:rPr>
              <a:t>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metal like we imagine today, but are biological machines made to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work for humans.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 company, Rossum’s Universal Robots, starts mass-producing them for all kinds of jobs: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Farming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Cooking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Factory work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Office jobs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At first, people love them because they’re cheap, fast, and tireless. But slowly...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❗ The robots start to think and rebel against their human creators.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Eventually, the robots rise up and wipe out humanity, except for one man. The play ends with two robots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discovering feelings and love, showing hope that they may become the new version of humanity.</a:t>
            </a:r>
          </a:p>
        </p:txBody>
      </p:sp>
    </p:spTree>
    <p:extLst>
      <p:ext uri="{BB962C8B-B14F-4D97-AF65-F5344CB8AC3E}">
        <p14:creationId xmlns:p14="http://schemas.microsoft.com/office/powerpoint/2010/main" val="92538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D2CBD-9D35-E77E-AE03-D15AC37332FA}"/>
              </a:ext>
            </a:extLst>
          </p:cNvPr>
          <p:cNvSpPr txBox="1"/>
          <p:nvPr/>
        </p:nvSpPr>
        <p:spPr>
          <a:xfrm>
            <a:off x="971549" y="566678"/>
            <a:ext cx="104385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Key Themes: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What does it mean to be human?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The robots in the play start showing emotions, asking questions, even loving.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Dangers of uncontrolled science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Technology without ethics can backfire.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Work and identity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robots do all work, what’s left for humans?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Rise of AI &amp; rebellion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Early version of the “machines taking over” idea.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9443E-AF4A-4F58-4809-10B8144463F2}"/>
              </a:ext>
            </a:extLst>
          </p:cNvPr>
          <p:cNvSpPr txBox="1"/>
          <p:nvPr/>
        </p:nvSpPr>
        <p:spPr>
          <a:xfrm>
            <a:off x="971549" y="3677479"/>
            <a:ext cx="99515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It’s Important:</a:t>
            </a:r>
          </a:p>
          <a:p>
            <a:r>
              <a:rPr lang="en-US" sz="2000" dirty="0"/>
              <a:t>This play </a:t>
            </a:r>
            <a:r>
              <a:rPr lang="en-US" sz="2000" b="1" dirty="0"/>
              <a:t>coined the word "robot"</a:t>
            </a:r>
            <a:r>
              <a:rPr lang="en-US" sz="2000" dirty="0"/>
              <a:t> (from “</a:t>
            </a:r>
            <a:r>
              <a:rPr lang="en-US" sz="2000" dirty="0" err="1"/>
              <a:t>robota</a:t>
            </a:r>
            <a:r>
              <a:rPr lang="en-US" sz="2000" dirty="0"/>
              <a:t>” = forced labor).</a:t>
            </a:r>
          </a:p>
          <a:p>
            <a:r>
              <a:rPr lang="en-US" sz="2000" dirty="0"/>
              <a:t>It made people think about:</a:t>
            </a:r>
          </a:p>
          <a:p>
            <a:pPr lvl="1"/>
            <a:r>
              <a:rPr lang="en-US" sz="2000" dirty="0"/>
              <a:t>Machines with feelings</a:t>
            </a:r>
          </a:p>
          <a:p>
            <a:pPr lvl="1"/>
            <a:r>
              <a:rPr lang="en-US" sz="2000" dirty="0"/>
              <a:t>Ethics in technology</a:t>
            </a:r>
          </a:p>
          <a:p>
            <a:pPr lvl="1"/>
            <a:r>
              <a:rPr lang="en-US" sz="2000" dirty="0"/>
              <a:t>Artificial beings replacing humans</a:t>
            </a:r>
          </a:p>
          <a:p>
            <a:r>
              <a:rPr lang="en-US" sz="2000" dirty="0"/>
              <a:t>It laid the </a:t>
            </a:r>
            <a:r>
              <a:rPr lang="en-US" sz="2000" b="1" dirty="0"/>
              <a:t>philosophical groundwork</a:t>
            </a:r>
            <a:r>
              <a:rPr lang="en-US" sz="2000" dirty="0"/>
              <a:t> for what we now call </a:t>
            </a:r>
            <a:r>
              <a:rPr lang="en-US" sz="2000" b="1" dirty="0"/>
              <a:t>Artificial Intelligence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  <p:pic>
        <p:nvPicPr>
          <p:cNvPr id="1026" name="Picture 2" descr="R.U.R. (1938) | MUBI">
            <a:extLst>
              <a:ext uri="{FF2B5EF4-FFF2-40B4-BE49-F238E27FC236}">
                <a16:creationId xmlns:a16="http://schemas.microsoft.com/office/drawing/2014/main" id="{76D1DFDE-566E-216E-0F50-1B3FB0B7F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235" y="1925175"/>
            <a:ext cx="4128052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725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577</TotalTime>
  <Words>1391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2" baseType="lpstr">
      <vt:lpstr>Aptos Display</vt:lpstr>
      <vt:lpstr>Aptos Narrow</vt:lpstr>
      <vt:lpstr>Arial</vt:lpstr>
      <vt:lpstr>Arial Rounded MT Bold</vt:lpstr>
      <vt:lpstr>Baskerville Old Face</vt:lpstr>
      <vt:lpstr>Bradley Hand ITC</vt:lpstr>
      <vt:lpstr>Castellar</vt:lpstr>
      <vt:lpstr>CountryBlueprint</vt:lpstr>
      <vt:lpstr>High Tower Text</vt:lpstr>
      <vt:lpstr>Lucida Handwriting</vt:lpstr>
      <vt:lpstr>Segoe Script</vt:lpstr>
      <vt:lpstr>Times New Roman</vt:lpstr>
      <vt:lpstr>Tw Cen MT</vt:lpstr>
      <vt:lpstr>Tw Cen MT Condensed</vt:lpstr>
      <vt:lpstr>Wingdings</vt:lpstr>
      <vt:lpstr>Wingdings 3</vt:lpstr>
      <vt:lpstr>Integral</vt:lpstr>
      <vt:lpstr> HISTORY OF AI </vt:lpstr>
      <vt:lpstr>PowerPoint Presentation</vt:lpstr>
      <vt:lpstr>The Origins of AI – A Journey Through Time</vt:lpstr>
      <vt:lpstr>PowerPoint Presentation</vt:lpstr>
      <vt:lpstr>PowerPoint Presentation</vt:lpstr>
      <vt:lpstr>PowerPoint Presentation</vt:lpstr>
      <vt:lpstr>Groundwork of AI – The Spark of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Birth of Artificial Intelligence (AI) (1950 – 1956)</vt:lpstr>
      <vt:lpstr>PowerPoint Presentation</vt:lpstr>
      <vt:lpstr>AI TIMELINE: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Tulasi Addagalla</dc:creator>
  <cp:lastModifiedBy>Tulasi Addagalla</cp:lastModifiedBy>
  <cp:revision>8</cp:revision>
  <dcterms:created xsi:type="dcterms:W3CDTF">2025-04-20T05:20:08Z</dcterms:created>
  <dcterms:modified xsi:type="dcterms:W3CDTF">2025-06-24T01:39:32Z</dcterms:modified>
</cp:coreProperties>
</file>