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81" r:id="rId10"/>
    <p:sldId id="28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15" autoAdjust="0"/>
    <p:restoredTop sz="86347" autoAdjust="0"/>
  </p:normalViewPr>
  <p:slideViewPr>
    <p:cSldViewPr snapToGrid="0">
      <p:cViewPr varScale="1">
        <p:scale>
          <a:sx n="76" d="100"/>
          <a:sy n="76" d="100"/>
        </p:scale>
        <p:origin x="80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51.xml"/><Relationship Id="rId24" Type="http://schemas.openxmlformats.org/officeDocument/2006/relationships/tags" Target="../tags/tag50.xml"/><Relationship Id="rId23" Type="http://schemas.openxmlformats.org/officeDocument/2006/relationships/tags" Target="../tags/tag49.xml"/><Relationship Id="rId22" Type="http://schemas.openxmlformats.org/officeDocument/2006/relationships/tags" Target="../tags/tag48.xml"/><Relationship Id="rId21" Type="http://schemas.openxmlformats.org/officeDocument/2006/relationships/tags" Target="../tags/tag47.xml"/><Relationship Id="rId20" Type="http://schemas.openxmlformats.org/officeDocument/2006/relationships/tags" Target="../tags/tag46.xml"/><Relationship Id="rId2" Type="http://schemas.openxmlformats.org/officeDocument/2006/relationships/tags" Target="../tags/tag28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13635"/>
            <a:ext cx="4964430" cy="109664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/>
              <a:t>C</a:t>
            </a:r>
            <a:r>
              <a:rPr lang="zh-CN" altLang="en-US" b="1" dirty="0"/>
              <a:t>语言程序设计</a:t>
            </a:r>
            <a:endParaRPr lang="zh-CN" altLang="en-US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523057"/>
            <a:ext cx="59510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524000" y="3509962"/>
            <a:ext cx="36101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524000" y="4371340"/>
            <a:ext cx="2593340" cy="6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0013" y="1690687"/>
            <a:ext cx="3390900" cy="3638550"/>
          </a:xfrm>
          <a:prstGeom prst="rect">
            <a:avLst/>
          </a:prstGeom>
        </p:spPr>
      </p:pic>
      <p:sp>
        <p:nvSpPr>
          <p:cNvPr id="6" name="副标题 5"/>
          <p:cNvSpPr/>
          <p:nvPr>
            <p:ph type="subTitle" idx="1"/>
          </p:nvPr>
        </p:nvSpPr>
        <p:spPr>
          <a:xfrm>
            <a:off x="1524000" y="3790950"/>
            <a:ext cx="3998595" cy="492125"/>
          </a:xfrm>
        </p:spPr>
        <p:txBody>
          <a:bodyPr/>
          <a:p>
            <a:pPr algn="l"/>
            <a:r>
              <a:rPr lang="zh-CN" altLang="en-US"/>
              <a:t>讲授教师：叶仕通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1"/>
            </p:custDataLst>
          </p:nvPr>
        </p:nvSpPr>
        <p:spPr>
          <a:xfrm>
            <a:off x="364553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2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3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02090" y="3171826"/>
            <a:ext cx="272670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Microsoft New Tai Lue" panose="020B0502040204020203" pitchFamily="34" charset="0"/>
                <a:sym typeface="华文中宋" panose="02010600040101010101" charset="-122"/>
              </a:rPr>
              <a:t>引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Microsoft New Tai Lue" panose="020B0502040204020203" pitchFamily="34" charset="0"/>
              <a:sym typeface="华文中宋" panose="02010600040101010101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  <a:latin typeface="华文中宋" panose="02010600040101010101" charset="-122"/>
                <a:ea typeface="华文中宋" panose="02010600040101010101" charset="-122"/>
                <a:sym typeface="华文中宋" panose="02010600040101010101" charset="-122"/>
              </a:rPr>
              <a:t>言</a:t>
            </a:r>
            <a:endParaRPr lang="zh-CN" altLang="en-US" kern="0" dirty="0">
              <a:solidFill>
                <a:prstClr val="white"/>
              </a:solidFill>
              <a:latin typeface="华文中宋" panose="02010600040101010101" charset="-122"/>
              <a:ea typeface="华文中宋" panose="02010600040101010101" charset="-122"/>
              <a:sym typeface="华文中宋" panose="02010600040101010101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665" y="95885"/>
            <a:ext cx="10515600" cy="1325563"/>
          </a:xfrm>
        </p:spPr>
        <p:txBody>
          <a:bodyPr/>
          <a:lstStyle/>
          <a:p>
            <a:r>
              <a:rPr lang="zh-CN" altLang="en-US" dirty="0"/>
              <a:t>1 什么是C语言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00025" y="3528695"/>
            <a:ext cx="1161288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000000"/>
                </a:solidFill>
                <a:cs typeface="Arial Unicode MS" charset="0"/>
              </a:rPr>
              <a:t>语言最重要的功能：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000000"/>
                </a:solidFill>
                <a:cs typeface="Arial Unicode MS" charset="0"/>
              </a:rPr>
              <a:t>说的一方传递信息，听的一方接收信息；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000000"/>
                </a:solidFill>
                <a:cs typeface="Arial Unicode MS" charset="0"/>
              </a:rPr>
              <a:t>说的一方下达指令，听的一方遵循命令做事情。</a:t>
            </a:r>
            <a:endParaRPr lang="zh-CN" sz="2400" b="0">
              <a:solidFill>
                <a:srgbClr val="000000"/>
              </a:solidFill>
              <a:cs typeface="Arial Unicode MS" charset="0"/>
            </a:endParaRPr>
          </a:p>
          <a:p>
            <a:pPr indent="0"/>
            <a:r>
              <a:rPr lang="zh-CN" altLang="en-US" sz="2400"/>
              <a:t>语言是人和人交流，C语言是人和机器交流。</a:t>
            </a:r>
            <a:endParaRPr lang="zh-CN" altLang="en-US" sz="2400"/>
          </a:p>
          <a:p>
            <a:pPr indent="0"/>
            <a:r>
              <a:rPr lang="zh-CN" altLang="en-US" sz="2400"/>
              <a:t>只是，人可以不听另外一个人话，但是，计算机是无条件服从指令。</a:t>
            </a:r>
            <a:endParaRPr lang="zh-CN" altLang="en-US" sz="2400"/>
          </a:p>
          <a:p>
            <a:pPr indent="0"/>
            <a:r>
              <a:rPr lang="zh-CN" altLang="en-US" sz="2400"/>
              <a:t>语言有独特的语法规则和定义</a:t>
            </a:r>
            <a:endParaRPr lang="zh-CN" altLang="en-US" sz="2400"/>
          </a:p>
          <a:p>
            <a:pPr indent="0"/>
            <a:r>
              <a:rPr lang="zh-CN" altLang="en-US" sz="2400"/>
              <a:t>双方必须遵循这些规则和定义才能实现真正的交流。</a:t>
            </a:r>
            <a:endParaRPr lang="zh-CN" altLang="en-US" sz="2400"/>
          </a:p>
        </p:txBody>
      </p:sp>
      <p:grpSp>
        <p:nvGrpSpPr>
          <p:cNvPr id="32" name="组合 31"/>
          <p:cNvGrpSpPr/>
          <p:nvPr/>
        </p:nvGrpSpPr>
        <p:grpSpPr>
          <a:xfrm>
            <a:off x="7294880" y="263525"/>
            <a:ext cx="5191760" cy="2090420"/>
            <a:chOff x="8015" y="706"/>
            <a:chExt cx="8176" cy="3292"/>
          </a:xfrm>
        </p:grpSpPr>
        <p:pic>
          <p:nvPicPr>
            <p:cNvPr id="28" name="图片 27" descr="89332706&amp;pky8889332706&amp;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15" y="829"/>
              <a:ext cx="3169" cy="3169"/>
            </a:xfrm>
            <a:prstGeom prst="rect">
              <a:avLst/>
            </a:prstGeom>
          </p:spPr>
        </p:pic>
        <p:pic>
          <p:nvPicPr>
            <p:cNvPr id="29" name="图片 28" descr="89332695&amp;pky8589332695&amp;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99" y="706"/>
              <a:ext cx="3292" cy="3292"/>
            </a:xfrm>
            <a:prstGeom prst="rect">
              <a:avLst/>
            </a:prstGeom>
          </p:spPr>
        </p:pic>
        <p:sp>
          <p:nvSpPr>
            <p:cNvPr id="30" name="左右箭头 29"/>
            <p:cNvSpPr/>
            <p:nvPr/>
          </p:nvSpPr>
          <p:spPr>
            <a:xfrm>
              <a:off x="10458" y="2288"/>
              <a:ext cx="3339" cy="28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286" y="1560"/>
              <a:ext cx="180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>
                  <a:solidFill>
                    <a:srgbClr val="000000"/>
                  </a:solidFill>
                  <a:cs typeface="Arial Unicode MS" charset="0"/>
                  <a:sym typeface="+mn-ea"/>
                </a:rPr>
                <a:t>语言交流</a:t>
              </a:r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772400" y="2293620"/>
            <a:ext cx="4503420" cy="1602740"/>
            <a:chOff x="12080" y="3102"/>
            <a:chExt cx="7092" cy="2524"/>
          </a:xfrm>
        </p:grpSpPr>
        <p:pic>
          <p:nvPicPr>
            <p:cNvPr id="34" name="图片 33" descr="108790460&amp;pky95108790460&amp;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080" y="3102"/>
              <a:ext cx="1929" cy="1945"/>
            </a:xfrm>
            <a:prstGeom prst="rect">
              <a:avLst/>
            </a:prstGeom>
          </p:spPr>
        </p:pic>
        <p:pic>
          <p:nvPicPr>
            <p:cNvPr id="35" name="图片 34" descr="108844189&amp;pky93108844189&amp;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58" y="3102"/>
              <a:ext cx="3215" cy="2525"/>
            </a:xfrm>
            <a:prstGeom prst="rect">
              <a:avLst/>
            </a:prstGeom>
          </p:spPr>
        </p:pic>
        <p:sp>
          <p:nvSpPr>
            <p:cNvPr id="36" name="左右箭头 35"/>
            <p:cNvSpPr/>
            <p:nvPr/>
          </p:nvSpPr>
          <p:spPr>
            <a:xfrm>
              <a:off x="14238" y="4169"/>
              <a:ext cx="1974" cy="39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340" y="3589"/>
              <a:ext cx="173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>
                  <a:solidFill>
                    <a:srgbClr val="000000"/>
                  </a:solidFill>
                  <a:cs typeface="Arial Unicode MS" charset="0"/>
                  <a:sym typeface="+mn-ea"/>
                </a:rPr>
                <a:t>编程语言</a:t>
              </a:r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4357" y="4561"/>
              <a:ext cx="173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>
                  <a:solidFill>
                    <a:srgbClr val="000000"/>
                  </a:solidFill>
                  <a:cs typeface="Arial Unicode MS" charset="0"/>
                  <a:sym typeface="+mn-ea"/>
                </a:rPr>
                <a:t>  C</a:t>
              </a:r>
              <a:r>
                <a:rPr lang="zh-CN">
                  <a:solidFill>
                    <a:srgbClr val="000000"/>
                  </a:solidFill>
                  <a:cs typeface="Arial Unicode MS" charset="0"/>
                  <a:sym typeface="+mn-ea"/>
                </a:rPr>
                <a:t>语言</a:t>
              </a: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8290" y="1174115"/>
            <a:ext cx="6021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rgbClr val="000000"/>
                </a:solidFill>
                <a:cs typeface="Arial Unicode MS" charset="0"/>
                <a:sym typeface="+mn-ea"/>
              </a:rPr>
              <a:t>语言是人和人交换信息的工具。</a:t>
            </a:r>
            <a:endParaRPr lang="en-US" sz="2400">
              <a:solidFill>
                <a:srgbClr val="000000"/>
              </a:solidFill>
              <a:latin typeface="宋体" panose="02010600030101010101" pitchFamily="2" charset="-122"/>
              <a:cs typeface="Arial Unicode MS" charset="0"/>
              <a:sym typeface="+mn-ea"/>
            </a:endParaRPr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88290" y="1650365"/>
            <a:ext cx="7338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sz="2400">
                <a:solidFill>
                  <a:srgbClr val="000000"/>
                </a:solidFill>
                <a:cs typeface="Arial Unicode MS" charset="0"/>
                <a:sym typeface="+mn-ea"/>
              </a:rPr>
              <a:t>今天，计算机的应用已遍布了我们生活的每一个角落，</a:t>
            </a:r>
            <a:endParaRPr lang="zh-CN" sz="2400" b="0">
              <a:solidFill>
                <a:srgbClr val="000000"/>
              </a:solidFill>
              <a:cs typeface="Arial Unicode MS" charset="0"/>
            </a:endParaRPr>
          </a:p>
          <a:p>
            <a:pPr indent="0"/>
            <a:r>
              <a:rPr lang="zh-CN" sz="2400">
                <a:solidFill>
                  <a:srgbClr val="000000"/>
                </a:solidFill>
                <a:cs typeface="Arial Unicode MS" charset="0"/>
                <a:sym typeface="+mn-ea"/>
              </a:rPr>
              <a:t>除了人和人的相互交流之外，我们必须和计算机交流。用什么样的方式和计算机做最直接的交流呢？</a:t>
            </a:r>
            <a:endParaRPr lang="zh-CN" sz="2400" b="0">
              <a:solidFill>
                <a:srgbClr val="000000"/>
              </a:solidFill>
              <a:cs typeface="Arial Unicode MS" charset="0"/>
            </a:endParaRPr>
          </a:p>
          <a:p>
            <a:pPr indent="0"/>
            <a:r>
              <a:rPr lang="zh-CN" sz="2400">
                <a:solidFill>
                  <a:srgbClr val="000000"/>
                </a:solidFill>
                <a:cs typeface="Arial Unicode MS" charset="0"/>
                <a:sym typeface="+mn-ea"/>
              </a:rPr>
              <a:t>人们自然想到的是最古老也最方便的方式——语言，</a:t>
            </a:r>
            <a:endParaRPr lang="zh-CN" sz="2400" b="0">
              <a:solidFill>
                <a:srgbClr val="000000"/>
              </a:solidFill>
              <a:cs typeface="Arial Unicode MS" charset="0"/>
            </a:endParaRPr>
          </a:p>
          <a:p>
            <a:pPr indent="0"/>
            <a:r>
              <a:rPr lang="zh-CN" sz="2400">
                <a:solidFill>
                  <a:srgbClr val="000000"/>
                </a:solidFill>
                <a:cs typeface="Arial Unicode MS" charset="0"/>
                <a:sym typeface="+mn-ea"/>
              </a:rPr>
              <a:t>而C语言就是人和计算机交流的一种语言。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计算机语言</a:t>
            </a:r>
            <a:endParaRPr lang="zh-CN" altLang="en-US" dirty="0"/>
          </a:p>
        </p:txBody>
      </p:sp>
      <p:sp>
        <p:nvSpPr>
          <p:cNvPr id="2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7436" y="1730952"/>
            <a:ext cx="2160000" cy="432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7436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计算机能直接识别和接受的二进制代码称为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机器指令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。机器指令的集合就是该计算机的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特点：难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学，难记，难检查，难修改，难以推广使用。依赖具体机器难以移植。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99834" y="1730952"/>
            <a:ext cx="2160000" cy="432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Text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99834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机器语言的符号化。用英文字母和数字表示指令的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符号语言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特点：相比机器语言简单好记，但仍然难以普及。汇编指令需通过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汇编程序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转换为机器指令才能被计算机执行。依赖具体机器难以移植。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64428" y="1730952"/>
            <a:ext cx="2160000" cy="432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64428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高级语言更接近于人们习惯使用的自然语言和数学语言。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特点：功能强大，不依赖于具体机器。用高级语言编写的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源程序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需要通过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编译程序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目标程序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1797436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7F 01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  21 02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  D8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1F 04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  C3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4599834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383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BX  545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  BX  AX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1055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   AX  BX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664428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S=1055-(383+545)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97436" y="2162952"/>
            <a:ext cx="2160000" cy="96639"/>
            <a:chOff x="1797436" y="2162952"/>
            <a:chExt cx="2160000" cy="96639"/>
          </a:xfrm>
        </p:grpSpPr>
        <p:sp>
          <p:nvSpPr>
            <p:cNvPr id="35" name="矩形 34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792874" y="2147859"/>
            <a:ext cx="2160000" cy="96639"/>
            <a:chOff x="1797436" y="2162952"/>
            <a:chExt cx="2160000" cy="96639"/>
          </a:xfrm>
        </p:grpSpPr>
        <p:sp>
          <p:nvSpPr>
            <p:cNvPr id="38" name="矩形 37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857468" y="2162952"/>
            <a:ext cx="2160000" cy="96639"/>
            <a:chOff x="1797436" y="2162952"/>
            <a:chExt cx="2160000" cy="96639"/>
          </a:xfrm>
        </p:grpSpPr>
        <p:sp>
          <p:nvSpPr>
            <p:cNvPr id="41" name="矩形 40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bldLvl="0" animBg="1"/>
      <p:bldP spid="3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高级语言的发展</a:t>
            </a:r>
            <a:endParaRPr lang="zh-CN" altLang="en-US" dirty="0"/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flipH="1" flipV="1">
            <a:off x="4525273" y="3786532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flipV="1">
            <a:off x="3941073" y="2841970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52123" y="1805333"/>
            <a:ext cx="1065212" cy="1065213"/>
            <a:chOff x="3452123" y="1805333"/>
            <a:chExt cx="1065212" cy="1065213"/>
          </a:xfrm>
        </p:grpSpPr>
        <p:sp>
          <p:nvSpPr>
            <p:cNvPr id="4" name="MH_Other_5"/>
            <p:cNvSpPr/>
            <p:nvPr>
              <p:custDataLst>
                <p:tags r:id="rId3"/>
              </p:custDataLst>
            </p:nvPr>
          </p:nvSpPr>
          <p:spPr>
            <a:xfrm>
              <a:off x="3452123" y="1805333"/>
              <a:ext cx="1065212" cy="1065213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4"/>
              </p:custDataLst>
            </p:nvPr>
          </p:nvSpPr>
          <p:spPr>
            <a:xfrm>
              <a:off x="3546255" y="1902488"/>
              <a:ext cx="877670" cy="8776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600" b="1" dirty="0">
                  <a:solidFill>
                    <a:srgbClr val="FFFFFF"/>
                  </a:solidFill>
                  <a:latin typeface="Agency FB" panose="020B0503020202020204" pitchFamily="34" charset="0"/>
                  <a:ea typeface="黑体" panose="02010609060101010101" pitchFamily="49" charset="-122"/>
                </a:rPr>
                <a:t>01</a:t>
              </a:r>
              <a:endParaRPr lang="zh-CN" altLang="en-US" sz="3600" b="1" dirty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03135" y="2759420"/>
            <a:ext cx="1066800" cy="1066800"/>
            <a:chOff x="5203135" y="2759420"/>
            <a:chExt cx="1066800" cy="1066800"/>
          </a:xfrm>
        </p:grpSpPr>
        <p:sp>
          <p:nvSpPr>
            <p:cNvPr id="7" name="MH_Other_3"/>
            <p:cNvSpPr/>
            <p:nvPr>
              <p:custDataLst>
                <p:tags r:id="rId5"/>
              </p:custDataLst>
            </p:nvPr>
          </p:nvSpPr>
          <p:spPr>
            <a:xfrm>
              <a:off x="5203135" y="2759420"/>
              <a:ext cx="1066800" cy="10668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MH_Other_6"/>
            <p:cNvSpPr/>
            <p:nvPr>
              <p:custDataLst>
                <p:tags r:id="rId6"/>
              </p:custDataLst>
            </p:nvPr>
          </p:nvSpPr>
          <p:spPr>
            <a:xfrm>
              <a:off x="5308128" y="2870546"/>
              <a:ext cx="877670" cy="877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600" b="1" dirty="0">
                  <a:solidFill>
                    <a:srgbClr val="FFFFFF"/>
                  </a:solidFill>
                  <a:latin typeface="Agency FB" panose="020B0503020202020204" pitchFamily="34" charset="0"/>
                  <a:ea typeface="黑体" panose="02010609060101010101" pitchFamily="49" charset="-122"/>
                </a:rPr>
                <a:t>02</a:t>
              </a:r>
              <a:endParaRPr lang="zh-CN" altLang="en-US" sz="3600" b="1" dirty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458473" y="3715095"/>
            <a:ext cx="1066800" cy="1066800"/>
            <a:chOff x="3458473" y="3715095"/>
            <a:chExt cx="1066800" cy="1066800"/>
          </a:xfrm>
        </p:grpSpPr>
        <p:sp>
          <p:nvSpPr>
            <p:cNvPr id="10" name="MH_Other_7"/>
            <p:cNvSpPr/>
            <p:nvPr>
              <p:custDataLst>
                <p:tags r:id="rId7"/>
              </p:custDataLst>
            </p:nvPr>
          </p:nvSpPr>
          <p:spPr>
            <a:xfrm flipH="1">
              <a:off x="3458473" y="3715095"/>
              <a:ext cx="1066800" cy="10668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MH_Other_8"/>
            <p:cNvSpPr/>
            <p:nvPr>
              <p:custDataLst>
                <p:tags r:id="rId8"/>
              </p:custDataLst>
            </p:nvPr>
          </p:nvSpPr>
          <p:spPr>
            <a:xfrm>
              <a:off x="3553402" y="3809622"/>
              <a:ext cx="877670" cy="8776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600" b="1">
                  <a:solidFill>
                    <a:srgbClr val="FFFFFF"/>
                  </a:solidFill>
                  <a:latin typeface="Agency FB" panose="020B0503020202020204" pitchFamily="34" charset="0"/>
                  <a:ea typeface="黑体" panose="02010609060101010101" pitchFamily="49" charset="-122"/>
                </a:rPr>
                <a:t>03</a:t>
              </a:r>
              <a:endParaRPr lang="zh-CN" altLang="en-US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2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573985" y="2165696"/>
            <a:ext cx="27828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Text_2"/>
          <p:cNvSpPr/>
          <p:nvPr>
            <p:custDataLst>
              <p:tags r:id="rId10"/>
            </p:custDataLst>
          </p:nvPr>
        </p:nvSpPr>
        <p:spPr>
          <a:xfrm>
            <a:off x="6427097" y="1075400"/>
            <a:ext cx="4814059" cy="214388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如VB、VC 等，结构化语言规定：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程序必须由具有良好特性的基本结构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顺序结构、选择结构、循环结构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构成，程序中的流程不允许随意跳转，程序总是由上而下顺序执行各个基本结构。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特点：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程序结构清晰，易于编写、阅读和维护。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H_SubTitl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615261" y="4040533"/>
            <a:ext cx="27844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27098" y="3095971"/>
            <a:ext cx="2781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3460" y="1257300"/>
            <a:ext cx="41897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早期的BASIC、COBOL、FORTRAN等都是非结构化语言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05585" y="5077460"/>
            <a:ext cx="396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C++，C#，Java</a:t>
            </a:r>
            <a:r>
              <a:rPr lang="zh-CN" altLang="en-US">
                <a:sym typeface="+mn-ea"/>
              </a:rPr>
              <a:t>等都是面向对象语言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/>
      <p:bldP spid="14" grpId="0"/>
      <p:bldP spid="15" grpId="0"/>
      <p:bldP spid="18" grpId="0" uiExpand="1"/>
      <p:bldP spid="18" grpId="1"/>
      <p:bldP spid="19" grpId="0"/>
      <p:bldP spid="1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4.C</a:t>
            </a:r>
            <a:r>
              <a:rPr lang="zh-CN" altLang="en-US" dirty="0"/>
              <a:t>语言的发展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" y="1610931"/>
            <a:ext cx="1966683" cy="2141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726189" y="3752018"/>
            <a:ext cx="19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D.M.Ritchie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97695" y="1451905"/>
            <a:ext cx="8680174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1972—1973年间，美国贝尔实验室的D.M.Ritchie 在B语言的基础上设计出了C语言，</a:t>
            </a:r>
            <a:r>
              <a:rPr lang="zh-CN" altLang="en-US" dirty="0">
                <a:sym typeface="+mn-ea"/>
              </a:rPr>
              <a:t>为描述和实现UNIX操作系统提供一种工作语言而设计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1978年以后，C语言先后移植到大、中、小和微型计算机上，成为世界上应用最广泛的程序设计高级语言。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1983年，美国国家标准协会(ANSI)，根据C语言问世以来各种版本对C语言的发展和扩充，制定了第一个C语言标准草案(’83 ANSI C)。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1989年，ANSI公布了一个完整的C语言标准(常称为ANSI C或C 89)。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1990年，国际标准化组织ISO接受C 89作为国际标准ISO/IEC 9899: 1990，它和ANSI的C 89基本上是相同的。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1999年，ISO又对C语言标准进行了修订，增加了一些功能，并在2001年和2004年先后进行了两次技术修正，它被称为C 99，C 99是C 89的扩充。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5.C</a:t>
            </a:r>
            <a:r>
              <a:rPr lang="zh-CN" altLang="en-US" dirty="0"/>
              <a:t>语言的特点</a:t>
            </a:r>
            <a:endParaRPr lang="zh-CN" altLang="en-US" dirty="0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5584431" y="1465263"/>
            <a:ext cx="3265487" cy="3683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 语言简洁、紧凑，使用方便、灵活</a:t>
            </a:r>
            <a:endParaRPr lang="en-US" altLang="zh-CN" sz="1500" dirty="0"/>
          </a:p>
        </p:txBody>
      </p:sp>
      <p:grpSp>
        <p:nvGrpSpPr>
          <p:cNvPr id="3" name="组合 2"/>
          <p:cNvGrpSpPr/>
          <p:nvPr/>
        </p:nvGrpSpPr>
        <p:grpSpPr>
          <a:xfrm>
            <a:off x="4049746" y="1916114"/>
            <a:ext cx="3419475" cy="3419475"/>
            <a:chOff x="4049746" y="1916114"/>
            <a:chExt cx="3419475" cy="3419475"/>
          </a:xfrm>
        </p:grpSpPr>
        <p:sp>
          <p:nvSpPr>
            <p:cNvPr id="5" name="MH_Other_1"/>
            <p:cNvSpPr/>
            <p:nvPr>
              <p:custDataLst>
                <p:tags r:id="rId2"/>
              </p:custDataLst>
            </p:nvPr>
          </p:nvSpPr>
          <p:spPr>
            <a:xfrm rot="18900000" flipV="1">
              <a:off x="4995102" y="2520158"/>
              <a:ext cx="576263" cy="1260475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6" name="MH_Other_2"/>
            <p:cNvSpPr/>
            <p:nvPr>
              <p:custDataLst>
                <p:tags r:id="rId3"/>
              </p:custDataLst>
            </p:nvPr>
          </p:nvSpPr>
          <p:spPr>
            <a:xfrm rot="16200000" flipV="1">
              <a:off x="4797458" y="2995614"/>
              <a:ext cx="577850" cy="1260475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7" name="MH_Other_3"/>
            <p:cNvSpPr/>
            <p:nvPr>
              <p:custDataLst>
                <p:tags r:id="rId4"/>
              </p:custDataLst>
            </p:nvPr>
          </p:nvSpPr>
          <p:spPr>
            <a:xfrm rot="13500000" flipV="1">
              <a:off x="4994308" y="3471864"/>
              <a:ext cx="577850" cy="1260475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5"/>
              </p:custDataLst>
            </p:nvPr>
          </p:nvSpPr>
          <p:spPr>
            <a:xfrm rot="10800000" flipV="1">
              <a:off x="5470558" y="3668714"/>
              <a:ext cx="577850" cy="1262063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9" name="MH_Other_5"/>
            <p:cNvSpPr/>
            <p:nvPr>
              <p:custDataLst>
                <p:tags r:id="rId6"/>
              </p:custDataLst>
            </p:nvPr>
          </p:nvSpPr>
          <p:spPr>
            <a:xfrm rot="8100000" flipV="1">
              <a:off x="5946014" y="3471070"/>
              <a:ext cx="577850" cy="1262062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MH_Other_6"/>
            <p:cNvSpPr/>
            <p:nvPr>
              <p:custDataLst>
                <p:tags r:id="rId7"/>
              </p:custDataLst>
            </p:nvPr>
          </p:nvSpPr>
          <p:spPr>
            <a:xfrm rot="5400000" flipV="1">
              <a:off x="6143658" y="2995614"/>
              <a:ext cx="577850" cy="1260475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11" name="MH_Other_7"/>
            <p:cNvSpPr/>
            <p:nvPr>
              <p:custDataLst>
                <p:tags r:id="rId8"/>
              </p:custDataLst>
            </p:nvPr>
          </p:nvSpPr>
          <p:spPr>
            <a:xfrm rot="2700000" flipV="1">
              <a:off x="5946808" y="2519364"/>
              <a:ext cx="576262" cy="1262063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12" name="MH_Other_8"/>
            <p:cNvSpPr/>
            <p:nvPr>
              <p:custDataLst>
                <p:tags r:id="rId9"/>
              </p:custDataLst>
            </p:nvPr>
          </p:nvSpPr>
          <p:spPr>
            <a:xfrm flipV="1">
              <a:off x="5470558" y="2322514"/>
              <a:ext cx="577850" cy="1262063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endParaRPr lang="zh-CN" altLang="en-US" sz="3600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MH_Other_9"/>
            <p:cNvSpPr/>
            <p:nvPr>
              <p:custDataLst>
                <p:tags r:id="rId10"/>
              </p:custDataLst>
            </p:nvPr>
          </p:nvSpPr>
          <p:spPr>
            <a:xfrm>
              <a:off x="5446746" y="1916114"/>
              <a:ext cx="625475" cy="625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MH_Other_10"/>
            <p:cNvSpPr/>
            <p:nvPr>
              <p:custDataLst>
                <p:tags r:id="rId11"/>
              </p:custDataLst>
            </p:nvPr>
          </p:nvSpPr>
          <p:spPr>
            <a:xfrm>
              <a:off x="6434171" y="2325689"/>
              <a:ext cx="625475" cy="625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02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MH_Other_11"/>
            <p:cNvSpPr/>
            <p:nvPr>
              <p:custDataLst>
                <p:tags r:id="rId12"/>
              </p:custDataLst>
            </p:nvPr>
          </p:nvSpPr>
          <p:spPr>
            <a:xfrm>
              <a:off x="6843746" y="3313114"/>
              <a:ext cx="625475" cy="625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03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MH_Other_12"/>
            <p:cNvSpPr/>
            <p:nvPr>
              <p:custDataLst>
                <p:tags r:id="rId13"/>
              </p:custDataLst>
            </p:nvPr>
          </p:nvSpPr>
          <p:spPr>
            <a:xfrm>
              <a:off x="6434171" y="4302127"/>
              <a:ext cx="625475" cy="6238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04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MH_Other_13"/>
            <p:cNvSpPr/>
            <p:nvPr>
              <p:custDataLst>
                <p:tags r:id="rId14"/>
              </p:custDataLst>
            </p:nvPr>
          </p:nvSpPr>
          <p:spPr>
            <a:xfrm>
              <a:off x="5446746" y="4710114"/>
              <a:ext cx="625475" cy="625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05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MH_Other_14"/>
            <p:cNvSpPr/>
            <p:nvPr>
              <p:custDataLst>
                <p:tags r:id="rId15"/>
              </p:custDataLst>
            </p:nvPr>
          </p:nvSpPr>
          <p:spPr>
            <a:xfrm>
              <a:off x="4459321" y="4302127"/>
              <a:ext cx="625475" cy="6238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06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MH_Other_15"/>
            <p:cNvSpPr/>
            <p:nvPr>
              <p:custDataLst>
                <p:tags r:id="rId16"/>
              </p:custDataLst>
            </p:nvPr>
          </p:nvSpPr>
          <p:spPr>
            <a:xfrm>
              <a:off x="4049746" y="3313114"/>
              <a:ext cx="625475" cy="625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07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MH_Other_16"/>
            <p:cNvSpPr/>
            <p:nvPr>
              <p:custDataLst>
                <p:tags r:id="rId17"/>
              </p:custDataLst>
            </p:nvPr>
          </p:nvSpPr>
          <p:spPr>
            <a:xfrm>
              <a:off x="4459321" y="2325689"/>
              <a:ext cx="625475" cy="6254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8844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08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1" name="MH_Title_1"/>
          <p:cNvSpPr/>
          <p:nvPr>
            <p:custDataLst>
              <p:tags r:id="rId18"/>
            </p:custDataLst>
          </p:nvPr>
        </p:nvSpPr>
        <p:spPr>
          <a:xfrm>
            <a:off x="5283233" y="3149601"/>
            <a:ext cx="952500" cy="9525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6000" b="1" dirty="0">
                <a:solidFill>
                  <a:srgbClr val="FFFFFF"/>
                </a:solidFill>
              </a:rPr>
              <a:t>C</a:t>
            </a:r>
            <a:endParaRPr lang="zh-CN" altLang="en-US" sz="6000" b="1" dirty="0">
              <a:solidFill>
                <a:srgbClr val="FFFFFF"/>
              </a:solidFill>
            </a:endParaRPr>
          </a:p>
        </p:txBody>
      </p:sp>
      <p:sp>
        <p:nvSpPr>
          <p:cNvPr id="22" name="MH_SubTitle_5"/>
          <p:cNvSpPr/>
          <p:nvPr>
            <p:custDataLst>
              <p:tags r:id="rId19"/>
            </p:custDataLst>
          </p:nvPr>
        </p:nvSpPr>
        <p:spPr>
          <a:xfrm>
            <a:off x="5931065" y="5354349"/>
            <a:ext cx="3425755" cy="3683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语法限制不太严格，程序设计自由度大</a:t>
            </a:r>
            <a:endParaRPr lang="en-US" altLang="zh-CN" sz="1500" dirty="0"/>
          </a:p>
        </p:txBody>
      </p:sp>
      <p:sp>
        <p:nvSpPr>
          <p:cNvPr id="23" name="MH_SubTitle_2"/>
          <p:cNvSpPr/>
          <p:nvPr>
            <p:custDataLst>
              <p:tags r:id="rId20"/>
            </p:custDataLst>
          </p:nvPr>
        </p:nvSpPr>
        <p:spPr>
          <a:xfrm>
            <a:off x="7085046" y="2376488"/>
            <a:ext cx="1281113" cy="3683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/>
              <a:t>运算符丰富</a:t>
            </a:r>
            <a:endParaRPr lang="en-US" altLang="zh-CN" sz="1600" dirty="0"/>
          </a:p>
        </p:txBody>
      </p:sp>
      <p:sp>
        <p:nvSpPr>
          <p:cNvPr id="24" name="MH_SubTitle_3"/>
          <p:cNvSpPr/>
          <p:nvPr>
            <p:custDataLst>
              <p:tags r:id="rId21"/>
            </p:custDataLst>
          </p:nvPr>
        </p:nvSpPr>
        <p:spPr>
          <a:xfrm>
            <a:off x="7503617" y="3417889"/>
            <a:ext cx="1652379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 数据类型丰富</a:t>
            </a:r>
            <a:endParaRPr lang="en-US" altLang="zh-CN" sz="1500" dirty="0"/>
          </a:p>
        </p:txBody>
      </p:sp>
      <p:sp>
        <p:nvSpPr>
          <p:cNvPr id="25" name="MH_SubTitle_4"/>
          <p:cNvSpPr/>
          <p:nvPr>
            <p:custDataLst>
              <p:tags r:id="rId22"/>
            </p:custDataLst>
          </p:nvPr>
        </p:nvSpPr>
        <p:spPr>
          <a:xfrm>
            <a:off x="7156483" y="4457703"/>
            <a:ext cx="4683126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具有结构化的控制语句</a:t>
            </a:r>
            <a:endParaRPr lang="en-US" altLang="zh-CN" sz="1500" dirty="0"/>
          </a:p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用函数作为程序的模块单位，便于实现程序的模块化</a:t>
            </a:r>
            <a:endParaRPr lang="en-US" altLang="zh-CN" sz="1500" dirty="0"/>
          </a:p>
          <a:p>
            <a:pPr>
              <a:lnSpc>
                <a:spcPct val="120000"/>
              </a:lnSpc>
              <a:defRPr/>
            </a:pPr>
            <a:r>
              <a:rPr lang="en-US" altLang="zh-CN" sz="1500" dirty="0"/>
              <a:t>C</a:t>
            </a:r>
            <a:r>
              <a:rPr lang="zh-CN" altLang="en-US" sz="1500" dirty="0"/>
              <a:t>语言是完全模块化和结构化的语言</a:t>
            </a:r>
            <a:endParaRPr lang="en-US" altLang="zh-CN" sz="1500" dirty="0"/>
          </a:p>
        </p:txBody>
      </p:sp>
      <p:sp>
        <p:nvSpPr>
          <p:cNvPr id="26" name="MH_SubTitle_8"/>
          <p:cNvSpPr/>
          <p:nvPr>
            <p:custDataLst>
              <p:tags r:id="rId23"/>
            </p:custDataLst>
          </p:nvPr>
        </p:nvSpPr>
        <p:spPr>
          <a:xfrm>
            <a:off x="937279" y="2376488"/>
            <a:ext cx="3476005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生成目标代码质量高，程序执行效率高</a:t>
            </a:r>
            <a:endParaRPr lang="en-US" altLang="zh-CN" sz="1500" dirty="0"/>
          </a:p>
        </p:txBody>
      </p:sp>
      <p:sp>
        <p:nvSpPr>
          <p:cNvPr id="27" name="MH_SubTitle_7"/>
          <p:cNvSpPr/>
          <p:nvPr>
            <p:custDataLst>
              <p:tags r:id="rId24"/>
            </p:custDataLst>
          </p:nvPr>
        </p:nvSpPr>
        <p:spPr>
          <a:xfrm>
            <a:off x="2408270" y="3417889"/>
            <a:ext cx="1616075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程序可移植性好</a:t>
            </a:r>
            <a:endParaRPr lang="en-US" altLang="zh-CN" sz="1500" dirty="0"/>
          </a:p>
        </p:txBody>
      </p:sp>
      <p:sp>
        <p:nvSpPr>
          <p:cNvPr id="28" name="MH_SubTitle_6"/>
          <p:cNvSpPr/>
          <p:nvPr>
            <p:custDataLst>
              <p:tags r:id="rId25"/>
            </p:custDataLst>
          </p:nvPr>
        </p:nvSpPr>
        <p:spPr>
          <a:xfrm>
            <a:off x="509896" y="4300539"/>
            <a:ext cx="3903387" cy="186883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允许直接访问物理地址</a:t>
            </a:r>
            <a:endParaRPr lang="en-US" altLang="zh-CN" sz="1500" dirty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能进行位</a:t>
            </a:r>
            <a:r>
              <a:rPr lang="en-US" altLang="zh-CN" sz="1500" dirty="0"/>
              <a:t>(bit)</a:t>
            </a:r>
            <a:r>
              <a:rPr lang="zh-CN" altLang="en-US" sz="1500" dirty="0"/>
              <a:t>操作</a:t>
            </a:r>
            <a:endParaRPr lang="en-US" altLang="zh-CN" sz="1500" dirty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能实现汇编语言的大部分功能</a:t>
            </a:r>
            <a:endParaRPr lang="en-US" altLang="zh-CN" sz="1500" dirty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可以直接对硬件进行操作</a:t>
            </a:r>
            <a:endParaRPr lang="en-US" altLang="zh-CN" sz="1500" dirty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因此</a:t>
            </a:r>
            <a:r>
              <a:rPr lang="en-US" altLang="zh-CN" sz="1500" dirty="0"/>
              <a:t>C</a:t>
            </a:r>
            <a:r>
              <a:rPr lang="zh-CN" altLang="en-US" sz="1500" dirty="0"/>
              <a:t>语言既具有高级语言的功能，又具有低级语言的许多功能，可用来编写系统软件</a:t>
            </a:r>
            <a:endParaRPr lang="zh-CN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</a:t>
            </a:r>
            <a:r>
              <a:t> C语言应用领域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1249680" y="1691640"/>
            <a:ext cx="924052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000000"/>
                </a:solidFill>
                <a:cs typeface="Arial Unicode MS" charset="0"/>
              </a:rPr>
              <a:t>C语言的应用极其广泛，从网站后台，到底层操作系统，从多媒体应用到大型网络游戏，均可使用C语言来开发：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000000"/>
                </a:solidFill>
                <a:cs typeface="Arial Unicode MS" charset="0"/>
              </a:rPr>
              <a:t>C语言可以写网站后台程序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000000"/>
                </a:solidFill>
                <a:cs typeface="Arial Unicode MS" charset="0"/>
              </a:rPr>
              <a:t>C语言可以专门针对某个主题写出功能强大的程序库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000000"/>
                </a:solidFill>
                <a:cs typeface="Arial Unicode MS" charset="0"/>
              </a:rPr>
              <a:t>C语言可以写出大型游戏的引擎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000000"/>
                </a:solidFill>
                <a:cs typeface="Arial Unicode MS" charset="0"/>
              </a:rPr>
              <a:t>C语言可以写出另一个语言来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000000"/>
                </a:solidFill>
                <a:cs typeface="Arial Unicode MS" charset="0"/>
              </a:rPr>
              <a:t>C语言可以写操作系统和驱动程序，并且只能用C语言编写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sz="2400" b="0">
                <a:solidFill>
                  <a:srgbClr val="000000"/>
                </a:solidFill>
                <a:cs typeface="Arial Unicode MS" charset="0"/>
              </a:rPr>
              <a:t>任何设备只要配置了微处理器，就都支持C语言。从微波炉到手机，都是由C语言技术来推动的</a:t>
            </a:r>
            <a:endParaRPr lang="zh-CN" altLang="en-US" sz="2400"/>
          </a:p>
        </p:txBody>
      </p:sp>
      <p:pic>
        <p:nvPicPr>
          <p:cNvPr id="3" name="图片 85" descr="2423175535284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9730" y="561975"/>
            <a:ext cx="6586855" cy="6296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b6e32d7bb94af2fc969b35650da7a0cd\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 descr="7b0a2020202022776f7264617274223a20227b5c2269645c223a32353030323130372c5c227469645c223a31333534387d220a7d0a"/>
          <p:cNvSpPr/>
          <p:nvPr/>
        </p:nvSpPr>
        <p:spPr>
          <a:xfrm>
            <a:off x="1372553" y="1964690"/>
            <a:ext cx="9446895" cy="29381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Right"/>
              <a:lightRig rig="flat" dir="t"/>
            </a:scene3d>
            <a:sp3d extrusionH="381000" prstMaterial="matte">
              <a:extrusionClr>
                <a:schemeClr val="accent6">
                  <a:lumMod val="50000"/>
                </a:schemeClr>
              </a:extrusionClr>
              <a:contourClr>
                <a:schemeClr val="bg1"/>
              </a:contourClr>
            </a:sp3d>
          </a:bodyPr>
          <a:p>
            <a:pPr algn="ctr"/>
            <a:r>
              <a:rPr lang="en-US" altLang="zh-CN" sz="18500" b="1">
                <a:ln w="44450" cmpd="sng"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EBA849"/>
                </a:solidFill>
                <a:effectLst>
                  <a:outerShdw dist="38100" dir="2700000" algn="tl" rotWithShape="0">
                    <a:srgbClr val="A11111">
                      <a:alpha val="27000"/>
                    </a:srgbClr>
                  </a:outerShdw>
                </a:effectLst>
                <a:latin typeface="汉仪中楷简" panose="02010600000101010101" charset="-122"/>
                <a:ea typeface="汉仪中楷简" panose="02010600000101010101" charset="-122"/>
              </a:rPr>
              <a:t>Thanks</a:t>
            </a:r>
            <a:r>
              <a:rPr lang="zh-CN" altLang="en-US" sz="18500" b="1">
                <a:ln w="44450" cmpd="sng"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EBA849"/>
                </a:solidFill>
                <a:effectLst>
                  <a:outerShdw dist="38100" dir="2700000" algn="tl" rotWithShape="0">
                    <a:srgbClr val="A11111">
                      <a:alpha val="27000"/>
                    </a:srgbClr>
                  </a:outerShdw>
                </a:effectLst>
                <a:latin typeface="汉仪中楷简" panose="02010600000101010101" charset="-122"/>
                <a:ea typeface="汉仪中楷简" panose="02010600000101010101" charset="-122"/>
              </a:rPr>
              <a:t>！</a:t>
            </a:r>
            <a:endParaRPr lang="zh-CN" altLang="en-US" sz="18500" b="1">
              <a:ln w="44450" cmpd="sng">
                <a:solidFill>
                  <a:schemeClr val="accent4">
                    <a:lumMod val="50000"/>
                  </a:schemeClr>
                </a:solidFill>
              </a:ln>
              <a:solidFill>
                <a:srgbClr val="EBA849"/>
              </a:solidFill>
              <a:effectLst>
                <a:outerShdw dist="38100" dir="2700000" algn="tl" rotWithShape="0">
                  <a:srgbClr val="A11111">
                    <a:alpha val="27000"/>
                  </a:srgbClr>
                </a:outerShdw>
              </a:effectLst>
              <a:latin typeface="汉仪中楷简" panose="02010600000101010101" charset="-122"/>
              <a:ea typeface="汉仪中楷简" panose="0201060000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70803150623"/>
  <p:tag name="MH_LIBRARY" val="GRAPHIC"/>
  <p:tag name="MH_ORDER" val="Freeform 21"/>
</p:tagLst>
</file>

<file path=ppt/tags/tag10.xml><?xml version="1.0" encoding="utf-8"?>
<p:tagLst xmlns:p="http://schemas.openxmlformats.org/presentationml/2006/main">
  <p:tag name="MH" val="20170803155910"/>
  <p:tag name="MH_LIBRARY" val="GRAPHIC"/>
  <p:tag name="MH_TYPE" val="Text"/>
  <p:tag name="MH_ORDER" val="1"/>
</p:tagLst>
</file>

<file path=ppt/tags/tag11.xml><?xml version="1.0" encoding="utf-8"?>
<p:tagLst xmlns:p="http://schemas.openxmlformats.org/presentationml/2006/main">
  <p:tag name="MH" val="20170803155910"/>
  <p:tag name="MH_LIBRARY" val="GRAPHIC"/>
  <p:tag name="MH_TYPE" val="SubTitle"/>
  <p:tag name="MH_ORDER" val="2"/>
</p:tagLst>
</file>

<file path=ppt/tags/tag12.xml><?xml version="1.0" encoding="utf-8"?>
<p:tagLst xmlns:p="http://schemas.openxmlformats.org/presentationml/2006/main">
  <p:tag name="MH" val="20170803155910"/>
  <p:tag name="MH_LIBRARY" val="GRAPHIC"/>
  <p:tag name="MH_TYPE" val="Text"/>
  <p:tag name="MH_ORDER" val="2"/>
</p:tagLst>
</file>

<file path=ppt/tags/tag13.xml><?xml version="1.0" encoding="utf-8"?>
<p:tagLst xmlns:p="http://schemas.openxmlformats.org/presentationml/2006/main">
  <p:tag name="MH" val="20170803155910"/>
  <p:tag name="MH_LIBRARY" val="GRAPHIC"/>
  <p:tag name="MH_TYPE" val="SubTitle"/>
  <p:tag name="MH_ORDER" val="3"/>
</p:tagLst>
</file>

<file path=ppt/tags/tag14.xml><?xml version="1.0" encoding="utf-8"?>
<p:tagLst xmlns:p="http://schemas.openxmlformats.org/presentationml/2006/main">
  <p:tag name="MH" val="20170803155910"/>
  <p:tag name="MH_LIBRARY" val="GRAPHIC"/>
  <p:tag name="MH_TYPE" val="Text"/>
  <p:tag name="MH_ORDER" val="3"/>
</p:tagLst>
</file>

<file path=ppt/tags/tag15.xml><?xml version="1.0" encoding="utf-8"?>
<p:tagLst xmlns:p="http://schemas.openxmlformats.org/presentationml/2006/main">
  <p:tag name="MH" val="20170803165259"/>
  <p:tag name="MH_LIBRARY" val="GRAPHIC"/>
  <p:tag name="MH_TYPE" val="Other"/>
  <p:tag name="MH_ORDER" val="1"/>
</p:tagLst>
</file>

<file path=ppt/tags/tag16.xml><?xml version="1.0" encoding="utf-8"?>
<p:tagLst xmlns:p="http://schemas.openxmlformats.org/presentationml/2006/main">
  <p:tag name="MH" val="20170803165259"/>
  <p:tag name="MH_LIBRARY" val="GRAPHIC"/>
  <p:tag name="MH_TYPE" val="Other"/>
  <p:tag name="MH_ORDER" val="2"/>
</p:tagLst>
</file>

<file path=ppt/tags/tag17.xml><?xml version="1.0" encoding="utf-8"?>
<p:tagLst xmlns:p="http://schemas.openxmlformats.org/presentationml/2006/main">
  <p:tag name="MH" val="20170803165259"/>
  <p:tag name="MH_LIBRARY" val="GRAPHIC"/>
  <p:tag name="MH_TYPE" val="Other"/>
  <p:tag name="MH_ORDER" val="5"/>
</p:tagLst>
</file>

<file path=ppt/tags/tag18.xml><?xml version="1.0" encoding="utf-8"?>
<p:tagLst xmlns:p="http://schemas.openxmlformats.org/presentationml/2006/main">
  <p:tag name="MH" val="20170803165259"/>
  <p:tag name="MH_LIBRARY" val="GRAPHIC"/>
  <p:tag name="MH_TYPE" val="Other"/>
  <p:tag name="MH_ORDER" val="4"/>
</p:tagLst>
</file>

<file path=ppt/tags/tag19.xml><?xml version="1.0" encoding="utf-8"?>
<p:tagLst xmlns:p="http://schemas.openxmlformats.org/presentationml/2006/main">
  <p:tag name="MH" val="20170803165259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MH" val="20170803150623"/>
  <p:tag name="MH_LIBRARY" val="GRAPHIC"/>
  <p:tag name="MH_ORDER" val="Straight Connector 22"/>
</p:tagLst>
</file>

<file path=ppt/tags/tag20.xml><?xml version="1.0" encoding="utf-8"?>
<p:tagLst xmlns:p="http://schemas.openxmlformats.org/presentationml/2006/main">
  <p:tag name="MH" val="20170803165259"/>
  <p:tag name="MH_LIBRARY" val="GRAPHIC"/>
  <p:tag name="MH_TYPE" val="Other"/>
  <p:tag name="MH_ORDER" val="6"/>
</p:tagLst>
</file>

<file path=ppt/tags/tag21.xml><?xml version="1.0" encoding="utf-8"?>
<p:tagLst xmlns:p="http://schemas.openxmlformats.org/presentationml/2006/main">
  <p:tag name="MH" val="20170803165259"/>
  <p:tag name="MH_LIBRARY" val="GRAPHIC"/>
  <p:tag name="MH_TYPE" val="Other"/>
  <p:tag name="MH_ORDER" val="7"/>
</p:tagLst>
</file>

<file path=ppt/tags/tag22.xml><?xml version="1.0" encoding="utf-8"?>
<p:tagLst xmlns:p="http://schemas.openxmlformats.org/presentationml/2006/main">
  <p:tag name="MH" val="20170803165259"/>
  <p:tag name="MH_LIBRARY" val="GRAPHIC"/>
  <p:tag name="MH_TYPE" val="Other"/>
  <p:tag name="MH_ORDER" val="8"/>
</p:tagLst>
</file>

<file path=ppt/tags/tag23.xml><?xml version="1.0" encoding="utf-8"?>
<p:tagLst xmlns:p="http://schemas.openxmlformats.org/presentationml/2006/main">
  <p:tag name="MH" val="20170803165259"/>
  <p:tag name="MH_LIBRARY" val="GRAPHIC"/>
  <p:tag name="MH_TYPE" val="SubTitle"/>
  <p:tag name="MH_ORDER" val="1"/>
</p:tagLst>
</file>

<file path=ppt/tags/tag24.xml><?xml version="1.0" encoding="utf-8"?>
<p:tagLst xmlns:p="http://schemas.openxmlformats.org/presentationml/2006/main">
  <p:tag name="MH" val="20170803165259"/>
  <p:tag name="MH_LIBRARY" val="GRAPHIC"/>
  <p:tag name="MH_TYPE" val="Text"/>
  <p:tag name="MH_ORDER" val="2"/>
</p:tagLst>
</file>

<file path=ppt/tags/tag25.xml><?xml version="1.0" encoding="utf-8"?>
<p:tagLst xmlns:p="http://schemas.openxmlformats.org/presentationml/2006/main">
  <p:tag name="MH" val="20170803165259"/>
  <p:tag name="MH_LIBRARY" val="GRAPHIC"/>
  <p:tag name="MH_TYPE" val="SubTitle"/>
  <p:tag name="MH_ORDER" val="3"/>
</p:tagLst>
</file>

<file path=ppt/tags/tag26.xml><?xml version="1.0" encoding="utf-8"?>
<p:tagLst xmlns:p="http://schemas.openxmlformats.org/presentationml/2006/main">
  <p:tag name="MH" val="20170803165259"/>
  <p:tag name="MH_LIBRARY" val="GRAPHIC"/>
  <p:tag name="MH_TYPE" val="SubTitle"/>
  <p:tag name="MH_ORDER" val="2"/>
</p:tagLst>
</file>

<file path=ppt/tags/tag27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1"/>
</p:tagLst>
</file>

<file path=ppt/tags/tag28.xml><?xml version="1.0" encoding="utf-8"?>
<p:tagLst xmlns:p="http://schemas.openxmlformats.org/presentationml/2006/main">
  <p:tag name="MH" val="20170803175132"/>
  <p:tag name="MH_LIBRARY" val="GRAPHIC"/>
  <p:tag name="MH_TYPE" val="Other"/>
  <p:tag name="MH_ORDER" val="1"/>
</p:tagLst>
</file>

<file path=ppt/tags/tag29.xml><?xml version="1.0" encoding="utf-8"?>
<p:tagLst xmlns:p="http://schemas.openxmlformats.org/presentationml/2006/main">
  <p:tag name="MH" val="20170803175132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70803150623"/>
  <p:tag name="MH_LIBRARY" val="GRAPHIC"/>
  <p:tag name="MH_ORDER" val="Straight Connector 23"/>
</p:tagLst>
</file>

<file path=ppt/tags/tag30.xml><?xml version="1.0" encoding="utf-8"?>
<p:tagLst xmlns:p="http://schemas.openxmlformats.org/presentationml/2006/main">
  <p:tag name="MH" val="20170803175132"/>
  <p:tag name="MH_LIBRARY" val="GRAPHIC"/>
  <p:tag name="MH_TYPE" val="Other"/>
  <p:tag name="MH_ORDER" val="3"/>
</p:tagLst>
</file>

<file path=ppt/tags/tag31.xml><?xml version="1.0" encoding="utf-8"?>
<p:tagLst xmlns:p="http://schemas.openxmlformats.org/presentationml/2006/main">
  <p:tag name="MH" val="20170803175132"/>
  <p:tag name="MH_LIBRARY" val="GRAPHIC"/>
  <p:tag name="MH_TYPE" val="Other"/>
  <p:tag name="MH_ORDER" val="4"/>
</p:tagLst>
</file>

<file path=ppt/tags/tag32.xml><?xml version="1.0" encoding="utf-8"?>
<p:tagLst xmlns:p="http://schemas.openxmlformats.org/presentationml/2006/main">
  <p:tag name="MH" val="20170803175132"/>
  <p:tag name="MH_LIBRARY" val="GRAPHIC"/>
  <p:tag name="MH_TYPE" val="Other"/>
  <p:tag name="MH_ORDER" val="5"/>
</p:tagLst>
</file>

<file path=ppt/tags/tag33.xml><?xml version="1.0" encoding="utf-8"?>
<p:tagLst xmlns:p="http://schemas.openxmlformats.org/presentationml/2006/main">
  <p:tag name="MH" val="20170803175132"/>
  <p:tag name="MH_LIBRARY" val="GRAPHIC"/>
  <p:tag name="MH_TYPE" val="Other"/>
  <p:tag name="MH_ORDER" val="6"/>
</p:tagLst>
</file>

<file path=ppt/tags/tag34.xml><?xml version="1.0" encoding="utf-8"?>
<p:tagLst xmlns:p="http://schemas.openxmlformats.org/presentationml/2006/main">
  <p:tag name="MH" val="20170803175132"/>
  <p:tag name="MH_LIBRARY" val="GRAPHIC"/>
  <p:tag name="MH_TYPE" val="Other"/>
  <p:tag name="MH_ORDER" val="7"/>
</p:tagLst>
</file>

<file path=ppt/tags/tag35.xml><?xml version="1.0" encoding="utf-8"?>
<p:tagLst xmlns:p="http://schemas.openxmlformats.org/presentationml/2006/main">
  <p:tag name="MH" val="20170803175132"/>
  <p:tag name="MH_LIBRARY" val="GRAPHIC"/>
  <p:tag name="MH_TYPE" val="Other"/>
  <p:tag name="MH_ORDER" val="8"/>
</p:tagLst>
</file>

<file path=ppt/tags/tag36.xml><?xml version="1.0" encoding="utf-8"?>
<p:tagLst xmlns:p="http://schemas.openxmlformats.org/presentationml/2006/main">
  <p:tag name="MH" val="20170803175132"/>
  <p:tag name="MH_LIBRARY" val="GRAPHIC"/>
  <p:tag name="MH_TYPE" val="Other"/>
  <p:tag name="MH_ORDER" val="9"/>
</p:tagLst>
</file>

<file path=ppt/tags/tag37.xml><?xml version="1.0" encoding="utf-8"?>
<p:tagLst xmlns:p="http://schemas.openxmlformats.org/presentationml/2006/main">
  <p:tag name="MH" val="20170803175132"/>
  <p:tag name="MH_LIBRARY" val="GRAPHIC"/>
  <p:tag name="MH_TYPE" val="Other"/>
  <p:tag name="MH_ORDER" val="10"/>
</p:tagLst>
</file>

<file path=ppt/tags/tag38.xml><?xml version="1.0" encoding="utf-8"?>
<p:tagLst xmlns:p="http://schemas.openxmlformats.org/presentationml/2006/main">
  <p:tag name="MH" val="20170803175132"/>
  <p:tag name="MH_LIBRARY" val="GRAPHIC"/>
  <p:tag name="MH_TYPE" val="Other"/>
  <p:tag name="MH_ORDER" val="11"/>
</p:tagLst>
</file>

<file path=ppt/tags/tag39.xml><?xml version="1.0" encoding="utf-8"?>
<p:tagLst xmlns:p="http://schemas.openxmlformats.org/presentationml/2006/main">
  <p:tag name="MH" val="20170803175132"/>
  <p:tag name="MH_LIBRARY" val="GRAPHIC"/>
  <p:tag name="MH_TYPE" val="Other"/>
  <p:tag name="MH_ORDER" val="12"/>
</p:tagLst>
</file>

<file path=ppt/tags/tag4.xml><?xml version="1.0" encoding="utf-8"?>
<p:tagLst xmlns:p="http://schemas.openxmlformats.org/presentationml/2006/main">
  <p:tag name="MH" val="20170803150623"/>
  <p:tag name="MH_LIBRARY" val="GRAPHIC"/>
  <p:tag name="MH_ORDER" val="TextBox 24"/>
</p:tagLst>
</file>

<file path=ppt/tags/tag40.xml><?xml version="1.0" encoding="utf-8"?>
<p:tagLst xmlns:p="http://schemas.openxmlformats.org/presentationml/2006/main">
  <p:tag name="MH" val="20170803175132"/>
  <p:tag name="MH_LIBRARY" val="GRAPHIC"/>
  <p:tag name="MH_TYPE" val="Other"/>
  <p:tag name="MH_ORDER" val="13"/>
</p:tagLst>
</file>

<file path=ppt/tags/tag41.xml><?xml version="1.0" encoding="utf-8"?>
<p:tagLst xmlns:p="http://schemas.openxmlformats.org/presentationml/2006/main">
  <p:tag name="MH" val="20170803175132"/>
  <p:tag name="MH_LIBRARY" val="GRAPHIC"/>
  <p:tag name="MH_TYPE" val="Other"/>
  <p:tag name="MH_ORDER" val="14"/>
</p:tagLst>
</file>

<file path=ppt/tags/tag42.xml><?xml version="1.0" encoding="utf-8"?>
<p:tagLst xmlns:p="http://schemas.openxmlformats.org/presentationml/2006/main">
  <p:tag name="MH" val="20170803175132"/>
  <p:tag name="MH_LIBRARY" val="GRAPHIC"/>
  <p:tag name="MH_TYPE" val="Other"/>
  <p:tag name="MH_ORDER" val="15"/>
</p:tagLst>
</file>

<file path=ppt/tags/tag43.xml><?xml version="1.0" encoding="utf-8"?>
<p:tagLst xmlns:p="http://schemas.openxmlformats.org/presentationml/2006/main">
  <p:tag name="MH" val="20170803175132"/>
  <p:tag name="MH_LIBRARY" val="GRAPHIC"/>
  <p:tag name="MH_TYPE" val="Other"/>
  <p:tag name="MH_ORDER" val="16"/>
</p:tagLst>
</file>

<file path=ppt/tags/tag44.xml><?xml version="1.0" encoding="utf-8"?>
<p:tagLst xmlns:p="http://schemas.openxmlformats.org/presentationml/2006/main">
  <p:tag name="MH" val="20170803175132"/>
  <p:tag name="MH_LIBRARY" val="GRAPHIC"/>
  <p:tag name="MH_TYPE" val="Title"/>
  <p:tag name="MH_ORDER" val="1"/>
</p:tagLst>
</file>

<file path=ppt/tags/tag45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5"/>
</p:tagLst>
</file>

<file path=ppt/tags/tag46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2"/>
</p:tagLst>
</file>

<file path=ppt/tags/tag47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3"/>
</p:tagLst>
</file>

<file path=ppt/tags/tag48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4"/>
</p:tagLst>
</file>

<file path=ppt/tags/tag49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8"/>
</p:tagLst>
</file>

<file path=ppt/tags/tag5.xml><?xml version="1.0" encoding="utf-8"?>
<p:tagLst xmlns:p="http://schemas.openxmlformats.org/presentationml/2006/main">
  <p:tag name="MH" val="20170803150623"/>
  <p:tag name="MH_LIBRARY" val="GRAPHIC"/>
  <p:tag name="MH_ORDER" val="文本框 25"/>
</p:tagLst>
</file>

<file path=ppt/tags/tag50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7"/>
</p:tagLst>
</file>

<file path=ppt/tags/tag51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6"/>
</p:tagLst>
</file>

<file path=ppt/tags/tag6.xml><?xml version="1.0" encoding="utf-8"?>
<p:tagLst xmlns:p="http://schemas.openxmlformats.org/presentationml/2006/main">
  <p:tag name="MH" val="20170803150623"/>
  <p:tag name="MH_LIBRARY" val="GRAPHIC"/>
  <p:tag name="MH_ORDER" val="TextBox 26"/>
</p:tagLst>
</file>

<file path=ppt/tags/tag7.xml><?xml version="1.0" encoding="utf-8"?>
<p:tagLst xmlns:p="http://schemas.openxmlformats.org/presentationml/2006/main">
  <p:tag name="MH" val="20170803150623"/>
  <p:tag name="MH_LIBRARY" val="GRAPHIC"/>
  <p:tag name="MH_ORDER" val="TextBox 27"/>
</p:tagLst>
</file>

<file path=ppt/tags/tag8.xml><?xml version="1.0" encoding="utf-8"?>
<p:tagLst xmlns:p="http://schemas.openxmlformats.org/presentationml/2006/main">
  <p:tag name="MH" val="20170803150623"/>
  <p:tag name="MH_LIBRARY" val="GRAPHIC"/>
</p:tagLst>
</file>

<file path=ppt/tags/tag9.xml><?xml version="1.0" encoding="utf-8"?>
<p:tagLst xmlns:p="http://schemas.openxmlformats.org/presentationml/2006/main">
  <p:tag name="MH" val="20170803155910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1704</Words>
  <Application>WPS 演示</Application>
  <PresentationFormat>宽屏</PresentationFormat>
  <Paragraphs>154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Baskerville Old Face</vt:lpstr>
      <vt:lpstr>华文隶书</vt:lpstr>
      <vt:lpstr>Microsoft New Tai Lue</vt:lpstr>
      <vt:lpstr>Calibri</vt:lpstr>
      <vt:lpstr>华文中宋</vt:lpstr>
      <vt:lpstr>Arial Unicode MS</vt:lpstr>
      <vt:lpstr>Wingdings</vt:lpstr>
      <vt:lpstr>幼圆</vt:lpstr>
      <vt:lpstr>Times New Roman</vt:lpstr>
      <vt:lpstr>黑体</vt:lpstr>
      <vt:lpstr>Agency FB</vt:lpstr>
      <vt:lpstr>Trebuchet MS</vt:lpstr>
      <vt:lpstr>汉仪中楷简</vt:lpstr>
      <vt:lpstr>等线 Light</vt:lpstr>
      <vt:lpstr>等线</vt:lpstr>
      <vt:lpstr>Office 主题​​</vt:lpstr>
      <vt:lpstr>C语言程序设计</vt:lpstr>
      <vt:lpstr>PowerPoint 演示文稿</vt:lpstr>
      <vt:lpstr>1 什么是C语言</vt:lpstr>
      <vt:lpstr>2 计算机语言</vt:lpstr>
      <vt:lpstr>3.高级语言的发展</vt:lpstr>
      <vt:lpstr>4.C语言的发展</vt:lpstr>
      <vt:lpstr>5.C语言的特点</vt:lpstr>
      <vt:lpstr>6 C语言应用领域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龙腾</cp:lastModifiedBy>
  <cp:revision>93</cp:revision>
  <dcterms:created xsi:type="dcterms:W3CDTF">2017-08-03T06:51:00Z</dcterms:created>
  <dcterms:modified xsi:type="dcterms:W3CDTF">2021-10-02T06:53:32Z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C12BE99192B94969870C749012E719C1</vt:lpwstr>
  </property>
  <property fmtid="{D5CDD505-2E9C-101B-9397-08002B2CF9AE}" pid="3" name="KSOProductBuildVer">
    <vt:lpwstr>2052-11.1.0.10938</vt:lpwstr>
  </property>
</Properties>
</file>