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8" r:id="rId4"/>
    <p:sldId id="257" r:id="rId5"/>
    <p:sldId id="263" r:id="rId6"/>
    <p:sldId id="265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6"/>
    <p:sldId id="276" r:id="rId17"/>
    <p:sldId id="264" r:id="rId18"/>
    <p:sldId id="277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15" autoAdjust="0"/>
    <p:restoredTop sz="86347" autoAdjust="0"/>
  </p:normalViewPr>
  <p:slideViewPr>
    <p:cSldViewPr snapToGrid="0">
      <p:cViewPr varScale="1">
        <p:scale>
          <a:sx n="76" d="100"/>
          <a:sy n="76" d="100"/>
        </p:scale>
        <p:origin x="80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5" Type="http://schemas.openxmlformats.org/officeDocument/2006/relationships/slideLayout" Target="../slideLayouts/slideLayout2.xml"/><Relationship Id="rId34" Type="http://schemas.openxmlformats.org/officeDocument/2006/relationships/tags" Target="../tags/tag71.xml"/><Relationship Id="rId33" Type="http://schemas.openxmlformats.org/officeDocument/2006/relationships/tags" Target="../tags/tag70.xml"/><Relationship Id="rId32" Type="http://schemas.openxmlformats.org/officeDocument/2006/relationships/tags" Target="../tags/tag69.xml"/><Relationship Id="rId31" Type="http://schemas.openxmlformats.org/officeDocument/2006/relationships/tags" Target="../tags/tag68.xml"/><Relationship Id="rId30" Type="http://schemas.openxmlformats.org/officeDocument/2006/relationships/tags" Target="../tags/tag67.xml"/><Relationship Id="rId3" Type="http://schemas.openxmlformats.org/officeDocument/2006/relationships/tags" Target="../tags/tag40.xml"/><Relationship Id="rId29" Type="http://schemas.openxmlformats.org/officeDocument/2006/relationships/tags" Target="../tags/tag66.xml"/><Relationship Id="rId28" Type="http://schemas.openxmlformats.org/officeDocument/2006/relationships/tags" Target="../tags/tag65.xml"/><Relationship Id="rId27" Type="http://schemas.openxmlformats.org/officeDocument/2006/relationships/tags" Target="../tags/tag64.xml"/><Relationship Id="rId26" Type="http://schemas.openxmlformats.org/officeDocument/2006/relationships/tags" Target="../tags/tag63.xml"/><Relationship Id="rId25" Type="http://schemas.openxmlformats.org/officeDocument/2006/relationships/tags" Target="../tags/tag62.xml"/><Relationship Id="rId24" Type="http://schemas.openxmlformats.org/officeDocument/2006/relationships/tags" Target="../tags/tag61.xml"/><Relationship Id="rId23" Type="http://schemas.openxmlformats.org/officeDocument/2006/relationships/tags" Target="../tags/tag60.xml"/><Relationship Id="rId22" Type="http://schemas.openxmlformats.org/officeDocument/2006/relationships/tags" Target="../tags/tag59.xml"/><Relationship Id="rId21" Type="http://schemas.openxmlformats.org/officeDocument/2006/relationships/tags" Target="../tags/tag58.xml"/><Relationship Id="rId20" Type="http://schemas.openxmlformats.org/officeDocument/2006/relationships/tags" Target="../tags/tag57.xml"/><Relationship Id="rId2" Type="http://schemas.openxmlformats.org/officeDocument/2006/relationships/tags" Target="../tags/tag39.xml"/><Relationship Id="rId19" Type="http://schemas.openxmlformats.org/officeDocument/2006/relationships/tags" Target="../tags/tag56.xml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29.xml"/><Relationship Id="rId20" Type="http://schemas.openxmlformats.org/officeDocument/2006/relationships/tags" Target="../tags/tag28.xml"/><Relationship Id="rId2" Type="http://schemas.openxmlformats.org/officeDocument/2006/relationships/tags" Target="../tags/tag10.xml"/><Relationship Id="rId19" Type="http://schemas.openxmlformats.org/officeDocument/2006/relationships/tags" Target="../tags/tag27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0013" y="1690687"/>
            <a:ext cx="3390900" cy="363855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524000" y="2413635"/>
            <a:ext cx="4964430" cy="1096645"/>
          </a:xfrm>
        </p:spPr>
        <p:txBody>
          <a:bodyPr>
            <a:normAutofit fontScale="90000"/>
          </a:bodyPr>
          <a:p>
            <a:pPr algn="l"/>
            <a:r>
              <a:rPr lang="en-US" altLang="zh-CN" b="1" dirty="0"/>
              <a:t>C</a:t>
            </a:r>
            <a:r>
              <a:rPr lang="zh-CN" altLang="en-US" b="1" dirty="0"/>
              <a:t>语言程序设计</a:t>
            </a:r>
            <a:endParaRPr lang="zh-CN" altLang="en-US" b="1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524000" y="2523057"/>
            <a:ext cx="59510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524000" y="3509962"/>
            <a:ext cx="36101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524000" y="4371340"/>
            <a:ext cx="2593340" cy="6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副标题 13"/>
          <p:cNvSpPr/>
          <p:nvPr>
            <p:ph type="subTitle" idx="1"/>
          </p:nvPr>
        </p:nvSpPr>
        <p:spPr>
          <a:xfrm>
            <a:off x="1524000" y="3790950"/>
            <a:ext cx="3998595" cy="492125"/>
          </a:xfrm>
        </p:spPr>
        <p:txBody>
          <a:bodyPr/>
          <a:p>
            <a:pPr algn="l"/>
            <a:r>
              <a:rPr lang="zh-CN" altLang="en-US"/>
              <a:t>讲授教师：叶仕通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【</a:t>
            </a:r>
            <a:r>
              <a:rPr lang="zh-CN" altLang="en-US" sz="2400" dirty="0">
                <a:solidFill>
                  <a:schemeClr val="accent1"/>
                </a:solidFill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</a:rPr>
              <a:t>1.2】</a:t>
            </a:r>
            <a:r>
              <a:rPr lang="zh-CN" altLang="en-US" sz="2400" dirty="0">
                <a:solidFill>
                  <a:schemeClr val="accent1"/>
                </a:solidFill>
              </a:rPr>
              <a:t>使用</a:t>
            </a:r>
            <a:r>
              <a:rPr lang="en-US" altLang="zh-CN" sz="2400" dirty="0">
                <a:solidFill>
                  <a:schemeClr val="accent1"/>
                </a:solidFill>
              </a:rPr>
              <a:t>DEV-CPP</a:t>
            </a:r>
            <a:r>
              <a:rPr lang="zh-CN" altLang="en-US" sz="2400" dirty="0">
                <a:solidFill>
                  <a:schemeClr val="accent1"/>
                </a:solidFill>
              </a:rPr>
              <a:t>求两个整数之和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解题思路</a:t>
            </a:r>
            <a:r>
              <a:rPr lang="en-US" altLang="zh-CN" sz="2000" b="1" dirty="0"/>
              <a:t>: </a:t>
            </a:r>
            <a:r>
              <a:rPr lang="zh-CN" altLang="en-US" sz="2000" dirty="0"/>
              <a:t>设置</a:t>
            </a:r>
            <a:r>
              <a:rPr lang="en-US" altLang="zh-CN" sz="2000" dirty="0"/>
              <a:t>3</a:t>
            </a:r>
            <a:r>
              <a:rPr lang="zh-CN" altLang="en-US" sz="2000" dirty="0"/>
              <a:t>个变量，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用来存放两个整数，</a:t>
            </a:r>
            <a:r>
              <a:rPr lang="en-US" altLang="zh-CN" sz="2000" dirty="0"/>
              <a:t>sum</a:t>
            </a:r>
            <a:r>
              <a:rPr lang="zh-CN" altLang="en-US" sz="2000" dirty="0"/>
              <a:t>用来存放和数。用赋值运算符“</a:t>
            </a:r>
            <a:r>
              <a:rPr lang="en-US" altLang="zh-CN" sz="2000" dirty="0"/>
              <a:t>=”</a:t>
            </a:r>
            <a:r>
              <a:rPr lang="zh-CN" altLang="en-US" sz="2000" dirty="0"/>
              <a:t>把相加的结果传送给</a:t>
            </a:r>
            <a:r>
              <a:rPr lang="en-US" altLang="zh-CN" sz="2000" dirty="0"/>
              <a:t>sum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50842" y="1406720"/>
            <a:ext cx="7706140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main( )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en-US" altLang="zh-CN" sz="1600" dirty="0"/>
              <a:t>{ 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a,b,sum</a:t>
            </a:r>
            <a:r>
              <a:rPr lang="en-US" altLang="zh-CN" sz="1600" dirty="0"/>
              <a:t>; 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a=123;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b=456;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sum=</a:t>
            </a:r>
            <a:r>
              <a:rPr lang="en-US" altLang="zh-CN" sz="1600" dirty="0" err="1"/>
              <a:t>a+b</a:t>
            </a:r>
            <a:r>
              <a:rPr lang="en-US" altLang="zh-CN" sz="1600" dirty="0"/>
              <a:t>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dirty="0"/>
              <a:t>"</a:t>
            </a:r>
            <a:r>
              <a:rPr lang="en-US" altLang="zh-CN" sz="1600" dirty="0"/>
              <a:t>sum is %d\</a:t>
            </a:r>
            <a:r>
              <a:rPr lang="en-US" altLang="zh-CN" sz="1600" dirty="0" err="1"/>
              <a:t>n</a:t>
            </a:r>
            <a:r>
              <a:rPr lang="en-US" altLang="zh-CN" dirty="0" err="1"/>
              <a:t>"</a:t>
            </a:r>
            <a:r>
              <a:rPr lang="en-US" altLang="zh-CN" sz="1600" dirty="0" err="1"/>
              <a:t>,sum</a:t>
            </a:r>
            <a:r>
              <a:rPr lang="en-US" altLang="zh-CN" sz="1600" dirty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return 0;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  <a:endParaRPr lang="en-US" altLang="zh-CN" sz="1600" dirty="0">
              <a:solidFill>
                <a:srgbClr val="008000"/>
              </a:solidFill>
            </a:endParaRPr>
          </a:p>
          <a:p>
            <a:r>
              <a:rPr lang="en-US" altLang="zh-CN" sz="1600" dirty="0"/>
              <a:t>}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950842" y="4311976"/>
            <a:ext cx="10454310" cy="24055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156252" y="4398739"/>
            <a:ext cx="1914752" cy="560717"/>
            <a:chOff x="8656983" y="1203671"/>
            <a:chExt cx="1914752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914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073425" y="5055558"/>
            <a:ext cx="99788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FFFF00"/>
                </a:solidFill>
              </a:rPr>
              <a:t>printf</a:t>
            </a:r>
            <a:r>
              <a:rPr lang="en-US" altLang="zh-CN" b="1" dirty="0">
                <a:solidFill>
                  <a:srgbClr val="FFFF00"/>
                </a:solidFill>
              </a:rPr>
              <a:t>("sum is %d\</a:t>
            </a:r>
            <a:r>
              <a:rPr lang="en-US" altLang="zh-CN" b="1" dirty="0" err="1">
                <a:solidFill>
                  <a:srgbClr val="FFFF00"/>
                </a:solidFill>
              </a:rPr>
              <a:t>n",sum</a:t>
            </a:r>
            <a:r>
              <a:rPr lang="en-US" altLang="zh-CN" b="1" dirty="0">
                <a:solidFill>
                  <a:srgbClr val="FFFF00"/>
                </a:solidFill>
              </a:rPr>
              <a:t>); </a:t>
            </a:r>
            <a:r>
              <a:rPr lang="en-US" altLang="zh-CN" sz="1600" dirty="0" err="1">
                <a:solidFill>
                  <a:schemeClr val="bg1"/>
                </a:solidFill>
              </a:rPr>
              <a:t>printf</a:t>
            </a:r>
            <a:r>
              <a:rPr lang="zh-CN" altLang="en-US" sz="1600" dirty="0">
                <a:solidFill>
                  <a:schemeClr val="bg1"/>
                </a:solidFill>
              </a:rPr>
              <a:t>函数圆括号内有两个参数。第一个参数是双引号中的内容</a:t>
            </a:r>
            <a:r>
              <a:rPr lang="en-US" altLang="zh-CN" sz="1600" dirty="0">
                <a:solidFill>
                  <a:schemeClr val="bg1"/>
                </a:solidFill>
              </a:rPr>
              <a:t>sum is %d\n</a:t>
            </a:r>
            <a:r>
              <a:rPr lang="zh-CN" altLang="en-US" sz="1600" dirty="0">
                <a:solidFill>
                  <a:schemeClr val="bg1"/>
                </a:solidFill>
              </a:rPr>
              <a:t>，它是输出格式字符串，作用是输出用户希望输出的字符和输出的格式。其中</a:t>
            </a:r>
            <a:r>
              <a:rPr lang="en-US" altLang="zh-CN" sz="1600" dirty="0">
                <a:solidFill>
                  <a:schemeClr val="bg1"/>
                </a:solidFill>
              </a:rPr>
              <a:t>sum is</a:t>
            </a:r>
            <a:r>
              <a:rPr lang="zh-CN" altLang="en-US" sz="1600" dirty="0">
                <a:solidFill>
                  <a:schemeClr val="bg1"/>
                </a:solidFill>
              </a:rPr>
              <a:t>是用户希望输出的字符，</a:t>
            </a:r>
            <a:r>
              <a:rPr lang="zh-CN" altLang="en-US" b="1" dirty="0">
                <a:solidFill>
                  <a:srgbClr val="FFFF00"/>
                </a:solidFill>
              </a:rPr>
              <a:t>％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>
                <a:solidFill>
                  <a:schemeClr val="bg1"/>
                </a:solidFill>
              </a:rPr>
              <a:t>是指定的输出格式，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>
                <a:solidFill>
                  <a:schemeClr val="bg1"/>
                </a:solidFill>
              </a:rPr>
              <a:t>表示用“十进制整数”形式输出。圆括号内第二个参数</a:t>
            </a:r>
            <a:r>
              <a:rPr lang="en-US" altLang="zh-CN" sz="1600" dirty="0">
                <a:solidFill>
                  <a:schemeClr val="bg1"/>
                </a:solidFill>
              </a:rPr>
              <a:t>sum</a:t>
            </a:r>
            <a:r>
              <a:rPr lang="zh-CN" altLang="en-US" sz="1600" dirty="0">
                <a:solidFill>
                  <a:schemeClr val="bg1"/>
                </a:solidFill>
              </a:rPr>
              <a:t>表示要输出变量</a:t>
            </a:r>
            <a:r>
              <a:rPr lang="en-US" altLang="zh-CN" sz="1600" dirty="0">
                <a:solidFill>
                  <a:schemeClr val="bg1"/>
                </a:solidFill>
              </a:rPr>
              <a:t>sum</a:t>
            </a:r>
            <a:r>
              <a:rPr lang="zh-CN" altLang="en-US" sz="1600" dirty="0">
                <a:solidFill>
                  <a:schemeClr val="bg1"/>
                </a:solidFill>
              </a:rPr>
              <a:t>的值。在执行</a:t>
            </a:r>
            <a:r>
              <a:rPr lang="en-US" altLang="zh-CN" sz="1600" dirty="0" err="1">
                <a:solidFill>
                  <a:schemeClr val="bg1"/>
                </a:solidFill>
              </a:rPr>
              <a:t>printf</a:t>
            </a:r>
            <a:r>
              <a:rPr lang="zh-CN" altLang="en-US" sz="1600" dirty="0">
                <a:solidFill>
                  <a:schemeClr val="bg1"/>
                </a:solidFill>
              </a:rPr>
              <a:t>函数时，将</a:t>
            </a:r>
            <a:r>
              <a:rPr lang="en-US" altLang="zh-CN" sz="1600" dirty="0">
                <a:solidFill>
                  <a:schemeClr val="bg1"/>
                </a:solidFill>
              </a:rPr>
              <a:t>sum</a:t>
            </a:r>
            <a:r>
              <a:rPr lang="zh-CN" altLang="en-US" sz="1600" dirty="0">
                <a:solidFill>
                  <a:schemeClr val="bg1"/>
                </a:solidFill>
              </a:rPr>
              <a:t>变量的值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以十进制整数表示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取代双引号中的</a:t>
            </a:r>
            <a:r>
              <a:rPr lang="en-US" altLang="zh-CN" sz="1600" dirty="0">
                <a:solidFill>
                  <a:schemeClr val="bg1"/>
                </a:solidFill>
              </a:rPr>
              <a:t>%d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56982" y="31590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("sum is </a:t>
            </a:r>
            <a:r>
              <a:rPr lang="en-US" altLang="zh-CN" dirty="0">
                <a:solidFill>
                  <a:schemeClr val="accent1"/>
                </a:solidFill>
              </a:rPr>
              <a:t>%d</a:t>
            </a:r>
            <a:r>
              <a:rPr lang="en-US" altLang="zh-CN" dirty="0"/>
              <a:t>\n", </a:t>
            </a:r>
            <a:r>
              <a:rPr lang="en-US" altLang="zh-CN" dirty="0">
                <a:solidFill>
                  <a:schemeClr val="accent1"/>
                </a:solidFill>
              </a:rPr>
              <a:t>sum</a:t>
            </a:r>
            <a:r>
              <a:rPr lang="en-US" altLang="zh-CN" dirty="0"/>
              <a:t>);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946875" y="2502074"/>
            <a:ext cx="2534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输出时用</a:t>
            </a:r>
            <a:r>
              <a:rPr lang="en-US" altLang="zh-CN" sz="1600" dirty="0"/>
              <a:t>sum</a:t>
            </a:r>
            <a:r>
              <a:rPr lang="zh-CN" altLang="en-US" sz="1600" dirty="0"/>
              <a:t>的值取代</a:t>
            </a:r>
            <a:r>
              <a:rPr lang="en-US" altLang="zh-CN" sz="1600" dirty="0"/>
              <a:t>%d</a:t>
            </a:r>
            <a:endParaRPr lang="zh-CN" altLang="en-US" sz="1600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920648" y="2840628"/>
            <a:ext cx="0" cy="37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10137058" y="2840750"/>
            <a:ext cx="783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137058" y="2840628"/>
            <a:ext cx="0" cy="370727"/>
          </a:xfrm>
          <a:prstGeom prst="line">
            <a:avLst/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build="p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605" y="1395730"/>
            <a:ext cx="11151870" cy="7080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【</a:t>
            </a:r>
            <a:r>
              <a:rPr lang="zh-CN" altLang="en-US" sz="2400" dirty="0">
                <a:solidFill>
                  <a:schemeClr val="accent1"/>
                </a:solidFill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</a:rPr>
              <a:t>1.3】</a:t>
            </a:r>
            <a:r>
              <a:rPr lang="zh-CN" altLang="en-US" sz="2400" dirty="0">
                <a:solidFill>
                  <a:schemeClr val="accent1"/>
                </a:solidFill>
              </a:rPr>
              <a:t>使用</a:t>
            </a:r>
            <a:r>
              <a:rPr lang="en-US" altLang="zh-CN" sz="2400" dirty="0">
                <a:solidFill>
                  <a:schemeClr val="accent1"/>
                </a:solidFill>
              </a:rPr>
              <a:t>Visual Studio2010</a:t>
            </a:r>
            <a:r>
              <a:rPr lang="zh-CN" altLang="en-US" sz="2400" dirty="0">
                <a:solidFill>
                  <a:schemeClr val="accent1"/>
                </a:solidFill>
              </a:rPr>
              <a:t>求两个整数中的较大者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985480"/>
            <a:ext cx="437653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解题思路</a:t>
            </a:r>
            <a:r>
              <a:rPr lang="en-US" altLang="zh-CN" sz="2000" b="1" dirty="0"/>
              <a:t>: </a:t>
            </a:r>
            <a:r>
              <a:rPr lang="zh-CN" altLang="en-US" sz="2000" dirty="0"/>
              <a:t> 用一个函数</a:t>
            </a:r>
            <a:r>
              <a:rPr lang="en-US" altLang="zh-CN" sz="2000" dirty="0"/>
              <a:t>max()</a:t>
            </a:r>
            <a:r>
              <a:rPr lang="zh-CN" altLang="en-US" sz="2000" dirty="0"/>
              <a:t>来实现求两个整数中的较大者。在主函数中调用此函数并输出结果。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8200" y="1602103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pPr defTabSz="357505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err="1"/>
              <a:t>int</a:t>
            </a:r>
            <a:r>
              <a:rPr lang="en-US" altLang="zh-CN" sz="1400" dirty="0"/>
              <a:t> main()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定义主函数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a,b,c</a:t>
            </a:r>
            <a:r>
              <a:rPr lang="en-US" altLang="zh-CN" sz="1400" dirty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%</a:t>
            </a:r>
            <a:r>
              <a:rPr lang="en-US" altLang="zh-CN" sz="1400" dirty="0" err="1"/>
              <a:t>d,%d</a:t>
            </a:r>
            <a:r>
              <a:rPr lang="en-US" altLang="zh-CN" dirty="0" err="1"/>
              <a:t>"</a:t>
            </a:r>
            <a:r>
              <a:rPr lang="en-US" altLang="zh-CN" sz="1400" dirty="0" err="1"/>
              <a:t>,&amp;a,&amp;b</a:t>
            </a:r>
            <a:r>
              <a:rPr lang="en-US" altLang="zh-CN" sz="1400" dirty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/>
              <a:t>	</a:t>
            </a:r>
            <a:r>
              <a:rPr lang="en-US" altLang="zh-CN" sz="1400" dirty="0"/>
              <a:t>c=max(</a:t>
            </a:r>
            <a:r>
              <a:rPr lang="en-US" altLang="zh-CN" sz="1400" dirty="0" err="1"/>
              <a:t>a,b</a:t>
            </a:r>
            <a:r>
              <a:rPr lang="en-US" altLang="zh-CN" sz="1400" dirty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max=%d\</a:t>
            </a:r>
            <a:r>
              <a:rPr lang="en-US" altLang="zh-CN" sz="1400" dirty="0" err="1"/>
              <a:t>n</a:t>
            </a:r>
            <a:r>
              <a:rPr lang="en-US" altLang="zh-CN" dirty="0" err="1"/>
              <a:t>"</a:t>
            </a:r>
            <a:r>
              <a:rPr lang="en-US" altLang="zh-CN" sz="1400" dirty="0" err="1"/>
              <a:t>,c</a:t>
            </a:r>
            <a:r>
              <a:rPr lang="en-US" altLang="zh-CN" sz="1400" dirty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/>
              <a:t>	</a:t>
            </a:r>
            <a:r>
              <a:rPr lang="en-US" altLang="zh-CN" sz="1400" dirty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  <a:endParaRPr lang="zh-CN" altLang="en-US" sz="1400" dirty="0">
              <a:solidFill>
                <a:srgbClr val="008000"/>
              </a:solidFill>
            </a:endParaRPr>
          </a:p>
          <a:p>
            <a:endParaRPr lang="zh-CN" altLang="en-US" sz="1400" dirty="0"/>
          </a:p>
          <a:p>
            <a:pPr defTabSz="357505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  <a:endParaRPr lang="zh-CN" altLang="en-US" sz="1400" dirty="0">
              <a:solidFill>
                <a:srgbClr val="008000"/>
              </a:solidFill>
            </a:endParaRPr>
          </a:p>
          <a:p>
            <a:r>
              <a:rPr lang="en-US" altLang="zh-CN" sz="1400" dirty="0"/>
              <a:t>{</a:t>
            </a:r>
            <a:endParaRPr lang="en-US" altLang="zh-CN" sz="1400" dirty="0"/>
          </a:p>
          <a:p>
            <a:pPr marL="0" lvl="1" defTabSz="357505"/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z;		</a:t>
            </a:r>
            <a:r>
              <a:rPr lang="en-US" altLang="zh-CN" sz="1400" dirty="0">
                <a:solidFill>
                  <a:srgbClr val="008000"/>
                </a:solidFill>
              </a:rPr>
              <a:t>//max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en-US" altLang="zh-CN" sz="1400" dirty="0"/>
              <a:t>	</a:t>
            </a:r>
            <a:r>
              <a:rPr lang="en-US" altLang="zh-CN" sz="1400"/>
              <a:t>if(x&gt;y) z=x</a:t>
            </a:r>
            <a:r>
              <a:rPr lang="en-US" altLang="zh-CN" sz="1400" dirty="0"/>
              <a:t>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en-US" altLang="zh-CN" sz="1400" dirty="0"/>
              <a:t>	else z=y;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en-US" altLang="zh-CN" sz="1400" dirty="0"/>
              <a:t>	return(z);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  <a:endParaRPr lang="zh-CN" altLang="en-US" sz="1400" dirty="0">
              <a:solidFill>
                <a:srgbClr val="008000"/>
              </a:solidFill>
            </a:endParaRPr>
          </a:p>
          <a:p>
            <a:r>
              <a:rPr lang="en-US" altLang="zh-CN" sz="1400" dirty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7606747" y="365125"/>
            <a:ext cx="4230757" cy="611518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7812157" y="532416"/>
            <a:ext cx="1838740" cy="560717"/>
            <a:chOff x="8656983" y="1203671"/>
            <a:chExt cx="1838740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729331" y="1099784"/>
            <a:ext cx="39461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本程序包括两个函数</a:t>
            </a:r>
            <a:r>
              <a:rPr lang="en-US" altLang="zh-CN" sz="1600" dirty="0">
                <a:solidFill>
                  <a:schemeClr val="bg1"/>
                </a:solidFill>
              </a:rPr>
              <a:t>:①</a:t>
            </a:r>
            <a:r>
              <a:rPr lang="zh-CN" altLang="en-US" sz="1600" dirty="0">
                <a:solidFill>
                  <a:schemeClr val="bg1"/>
                </a:solidFill>
              </a:rPr>
              <a:t>主函数</a:t>
            </a:r>
            <a:r>
              <a:rPr lang="en-US" altLang="zh-CN" sz="1600" dirty="0">
                <a:solidFill>
                  <a:schemeClr val="bg1"/>
                </a:solidFill>
              </a:rPr>
              <a:t>main</a:t>
            </a:r>
            <a:r>
              <a:rPr lang="zh-CN" altLang="en-US" sz="1600" dirty="0">
                <a:solidFill>
                  <a:schemeClr val="bg1"/>
                </a:solidFill>
              </a:rPr>
              <a:t>；②被调用的函数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函数的作用是将</a:t>
            </a:r>
            <a:r>
              <a:rPr lang="en-US" altLang="zh-CN" sz="1600" dirty="0">
                <a:solidFill>
                  <a:schemeClr val="bg1"/>
                </a:solidFill>
              </a:rPr>
              <a:t>x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y</a:t>
            </a:r>
            <a:r>
              <a:rPr lang="zh-CN" altLang="en-US" sz="1600" dirty="0">
                <a:solidFill>
                  <a:schemeClr val="bg1"/>
                </a:solidFill>
              </a:rPr>
              <a:t>中较大者的值赋给变量</a:t>
            </a:r>
            <a:r>
              <a:rPr lang="en-US" altLang="zh-CN" sz="1600" dirty="0">
                <a:solidFill>
                  <a:schemeClr val="bg1"/>
                </a:solidFill>
              </a:rPr>
              <a:t>z</a:t>
            </a:r>
            <a:r>
              <a:rPr lang="zh-CN" altLang="en-US" sz="1600" dirty="0">
                <a:solidFill>
                  <a:schemeClr val="bg1"/>
                </a:solidFill>
              </a:rPr>
              <a:t>，最后通过</a:t>
            </a:r>
            <a:r>
              <a:rPr lang="en-US" altLang="zh-CN" sz="1600" dirty="0">
                <a:solidFill>
                  <a:schemeClr val="bg1"/>
                </a:solidFill>
              </a:rPr>
              <a:t>return</a:t>
            </a:r>
            <a:r>
              <a:rPr lang="zh-CN" altLang="en-US" sz="1600" dirty="0">
                <a:solidFill>
                  <a:schemeClr val="bg1"/>
                </a:solidFill>
              </a:rPr>
              <a:t>语句将</a:t>
            </a:r>
            <a:r>
              <a:rPr lang="en-US" altLang="zh-CN" sz="1600" dirty="0">
                <a:solidFill>
                  <a:schemeClr val="bg1"/>
                </a:solidFill>
              </a:rPr>
              <a:t>z</a:t>
            </a:r>
            <a:r>
              <a:rPr lang="zh-CN" altLang="en-US" sz="1600" dirty="0">
                <a:solidFill>
                  <a:schemeClr val="bg1"/>
                </a:solidFill>
              </a:rPr>
              <a:t>的值作为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的函数值返回给调用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函数的主函数。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FFFF00"/>
                </a:solidFill>
              </a:rPr>
              <a:t>scanf</a:t>
            </a:r>
            <a:r>
              <a:rPr lang="zh-CN" altLang="en-US" sz="1600" dirty="0">
                <a:solidFill>
                  <a:schemeClr val="bg1"/>
                </a:solidFill>
              </a:rPr>
              <a:t>是输入函数的名字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scanf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 err="1">
                <a:solidFill>
                  <a:schemeClr val="bg1"/>
                </a:solidFill>
              </a:rPr>
              <a:t>printf</a:t>
            </a:r>
            <a:r>
              <a:rPr lang="zh-CN" altLang="en-US" sz="1600" dirty="0">
                <a:solidFill>
                  <a:schemeClr val="bg1"/>
                </a:solidFill>
              </a:rPr>
              <a:t>都是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的标准输入输出函数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。该</a:t>
            </a:r>
            <a:r>
              <a:rPr lang="en-US" altLang="zh-CN" sz="1600" dirty="0" err="1">
                <a:solidFill>
                  <a:schemeClr val="bg1"/>
                </a:solidFill>
              </a:rPr>
              <a:t>scanf</a:t>
            </a:r>
            <a:r>
              <a:rPr lang="zh-CN" altLang="en-US" sz="1600" dirty="0">
                <a:solidFill>
                  <a:schemeClr val="bg1"/>
                </a:solidFill>
              </a:rPr>
              <a:t>函数的作用是输入变量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的值。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max(a</a:t>
            </a:r>
            <a:r>
              <a:rPr lang="zh-CN" altLang="en-US" b="1" dirty="0">
                <a:solidFill>
                  <a:srgbClr val="FFFF00"/>
                </a:solidFill>
              </a:rPr>
              <a:t>，</a:t>
            </a:r>
            <a:r>
              <a:rPr lang="en-US" altLang="zh-CN" b="1" dirty="0">
                <a:solidFill>
                  <a:srgbClr val="FFFF00"/>
                </a:solidFill>
              </a:rPr>
              <a:t>b)</a:t>
            </a:r>
            <a:r>
              <a:rPr lang="zh-CN" altLang="en-US" sz="1600" dirty="0">
                <a:solidFill>
                  <a:schemeClr val="bg1"/>
                </a:solidFill>
              </a:rPr>
              <a:t>调用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函数。在调用时将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作为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函数的</a:t>
            </a:r>
            <a:r>
              <a:rPr lang="zh-CN" altLang="en-US" b="1" dirty="0">
                <a:solidFill>
                  <a:srgbClr val="FFFF00"/>
                </a:solidFill>
              </a:rPr>
              <a:t>实际参数</a:t>
            </a:r>
            <a:r>
              <a:rPr lang="zh-CN" altLang="en-US" sz="1600" dirty="0">
                <a:solidFill>
                  <a:schemeClr val="bg1"/>
                </a:solidFill>
              </a:rPr>
              <a:t>的值分别传送给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函数中的</a:t>
            </a:r>
            <a:r>
              <a:rPr lang="zh-CN" altLang="en-US" b="1" dirty="0">
                <a:solidFill>
                  <a:srgbClr val="FFFF00"/>
                </a:solidFill>
              </a:rPr>
              <a:t>形式参数</a:t>
            </a:r>
            <a:r>
              <a:rPr lang="en-US" altLang="zh-CN" sz="1600" dirty="0">
                <a:solidFill>
                  <a:schemeClr val="bg1"/>
                </a:solidFill>
              </a:rPr>
              <a:t>x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y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8200" y="1602103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pPr defTabSz="357505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err="1"/>
              <a:t>int</a:t>
            </a:r>
            <a:r>
              <a:rPr lang="en-US" altLang="zh-CN" sz="1400" dirty="0"/>
              <a:t> main()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定义主函数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a,b,c</a:t>
            </a:r>
            <a:r>
              <a:rPr lang="en-US" altLang="zh-CN" sz="1400" dirty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%</a:t>
            </a:r>
            <a:r>
              <a:rPr lang="en-US" altLang="zh-CN" sz="1400" dirty="0" err="1"/>
              <a:t>d,%d</a:t>
            </a:r>
            <a:r>
              <a:rPr lang="en-US" altLang="zh-CN" dirty="0" err="1"/>
              <a:t>"</a:t>
            </a:r>
            <a:r>
              <a:rPr lang="en-US" altLang="zh-CN" sz="1400" dirty="0" err="1"/>
              <a:t>,&amp;a,&amp;b</a:t>
            </a:r>
            <a:r>
              <a:rPr lang="en-US" altLang="zh-CN" sz="1400" dirty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/>
              <a:t>	</a:t>
            </a:r>
            <a:r>
              <a:rPr lang="en-US" altLang="zh-CN" sz="1400" dirty="0"/>
              <a:t>c=max(</a:t>
            </a:r>
            <a:r>
              <a:rPr lang="en-US" altLang="zh-CN" sz="1400" dirty="0" err="1"/>
              <a:t>a,b</a:t>
            </a:r>
            <a:r>
              <a:rPr lang="en-US" altLang="zh-CN" sz="1400" dirty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max=%d\</a:t>
            </a:r>
            <a:r>
              <a:rPr lang="en-US" altLang="zh-CN" sz="1400" dirty="0" err="1"/>
              <a:t>n</a:t>
            </a:r>
            <a:r>
              <a:rPr lang="en-US" altLang="zh-CN" dirty="0" err="1"/>
              <a:t>"</a:t>
            </a:r>
            <a:r>
              <a:rPr lang="en-US" altLang="zh-CN" sz="1400" dirty="0" err="1"/>
              <a:t>,c</a:t>
            </a:r>
            <a:r>
              <a:rPr lang="en-US" altLang="zh-CN" sz="1400" dirty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/>
              <a:t>	</a:t>
            </a:r>
            <a:r>
              <a:rPr lang="en-US" altLang="zh-CN" sz="1400" dirty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  <a:endParaRPr lang="zh-CN" altLang="en-US" sz="1400" dirty="0">
              <a:solidFill>
                <a:srgbClr val="008000"/>
              </a:solidFill>
            </a:endParaRPr>
          </a:p>
          <a:p>
            <a:endParaRPr lang="zh-CN" altLang="en-US" sz="1400" dirty="0"/>
          </a:p>
          <a:p>
            <a:pPr defTabSz="357505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  <a:endParaRPr lang="zh-CN" altLang="en-US" sz="1400" dirty="0">
              <a:solidFill>
                <a:srgbClr val="008000"/>
              </a:solidFill>
            </a:endParaRPr>
          </a:p>
          <a:p>
            <a:r>
              <a:rPr lang="en-US" altLang="zh-CN" sz="1400" dirty="0"/>
              <a:t>{</a:t>
            </a:r>
            <a:endParaRPr lang="en-US" altLang="zh-CN" sz="1400" dirty="0"/>
          </a:p>
          <a:p>
            <a:pPr marL="0" lvl="1" defTabSz="357505"/>
            <a:r>
              <a:rPr lang="en-US" altLang="zh-CN" sz="1400"/>
              <a:t>	int </a:t>
            </a:r>
            <a:r>
              <a:rPr lang="en-US" altLang="zh-CN" sz="1400" dirty="0"/>
              <a:t>z;	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en-US" altLang="zh-CN" sz="1400"/>
              <a:t>	if(x&gt;y) z=x</a:t>
            </a:r>
            <a:r>
              <a:rPr lang="en-US" altLang="zh-CN" sz="1400" dirty="0"/>
              <a:t>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en-US" altLang="zh-CN" sz="1400"/>
              <a:t>	else </a:t>
            </a:r>
            <a:r>
              <a:rPr lang="en-US" altLang="zh-CN" sz="1400" dirty="0"/>
              <a:t>z=y;	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en-US" altLang="zh-CN" sz="1400"/>
              <a:t>	return(z</a:t>
            </a:r>
            <a:r>
              <a:rPr lang="en-US" altLang="zh-CN" sz="1400" dirty="0"/>
              <a:t>); 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  <a:endParaRPr lang="zh-CN" altLang="en-US" sz="1400" dirty="0">
              <a:solidFill>
                <a:srgbClr val="008000"/>
              </a:solidFill>
            </a:endParaRPr>
          </a:p>
          <a:p>
            <a:r>
              <a:rPr lang="en-US" altLang="zh-CN" sz="1400" dirty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9575" y="1855132"/>
            <a:ext cx="3978964" cy="406265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注意：本例程序中两个函数都有</a:t>
            </a:r>
            <a:r>
              <a:rPr lang="en-US" altLang="zh-CN" dirty="0"/>
              <a:t>return</a:t>
            </a:r>
            <a:r>
              <a:rPr lang="zh-CN" altLang="en-US" dirty="0"/>
              <a:t>语句，请注意它们的异同。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两个函数都定义为整型，都有函数值，都需要用</a:t>
            </a:r>
            <a:r>
              <a:rPr lang="en-US" altLang="zh-CN" dirty="0"/>
              <a:t>return</a:t>
            </a:r>
            <a:r>
              <a:rPr lang="zh-CN" altLang="en-US" dirty="0"/>
              <a:t>语句为函数指定返回值。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main</a:t>
            </a:r>
            <a:r>
              <a:rPr lang="zh-CN" altLang="en-US" dirty="0"/>
              <a:t>函数中的</a:t>
            </a:r>
            <a:r>
              <a:rPr lang="en-US" altLang="zh-CN" dirty="0"/>
              <a:t>return</a:t>
            </a:r>
            <a:r>
              <a:rPr lang="zh-CN" altLang="en-US" dirty="0"/>
              <a:t>语句指定的返回值一般为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max</a:t>
            </a:r>
            <a:r>
              <a:rPr lang="zh-CN" altLang="en-US" dirty="0"/>
              <a:t>函数的返回值是</a:t>
            </a:r>
            <a:r>
              <a:rPr lang="en-US" altLang="zh-CN" dirty="0"/>
              <a:t>max</a:t>
            </a:r>
            <a:r>
              <a:rPr lang="zh-CN" altLang="en-US" dirty="0"/>
              <a:t>函数中求出的两数中的最大值</a:t>
            </a:r>
            <a:r>
              <a:rPr lang="en-US" altLang="zh-CN" dirty="0"/>
              <a:t>z</a:t>
            </a:r>
            <a:r>
              <a:rPr lang="zh-CN" altLang="en-US" dirty="0"/>
              <a:t>，只有通过</a:t>
            </a:r>
            <a:r>
              <a:rPr lang="en-US" altLang="zh-CN" dirty="0"/>
              <a:t>return</a:t>
            </a:r>
            <a:r>
              <a:rPr lang="zh-CN" altLang="en-US" dirty="0"/>
              <a:t>语句才能把求出的</a:t>
            </a:r>
            <a:r>
              <a:rPr lang="en-US" altLang="zh-CN" dirty="0"/>
              <a:t>z</a:t>
            </a:r>
            <a:r>
              <a:rPr lang="zh-CN" altLang="en-US" dirty="0"/>
              <a:t>值作为函数的值并返回调用它的</a:t>
            </a:r>
            <a:r>
              <a:rPr lang="en-US" altLang="zh-CN" dirty="0"/>
              <a:t>main</a:t>
            </a:r>
            <a:r>
              <a:rPr lang="zh-CN" altLang="en-US" dirty="0"/>
              <a:t>函数中。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775" y="1567208"/>
            <a:ext cx="6546573" cy="4992618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800" dirty="0"/>
              <a:t>一个程序由一个或多个源程序文件组成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源程序文件包括：预处理指令、全局声明、函数定义</a:t>
            </a:r>
            <a:endParaRPr lang="en-US" altLang="zh-CN" sz="16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800"/>
              <a:t>函数是</a:t>
            </a:r>
            <a:r>
              <a:rPr lang="en-US" altLang="zh-CN" sz="1800"/>
              <a:t>C</a:t>
            </a:r>
            <a:r>
              <a:rPr lang="zh-CN" altLang="en-US" sz="1800" dirty="0"/>
              <a:t>程序的主要组成部分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一个</a:t>
            </a:r>
            <a:r>
              <a:rPr lang="en-US" altLang="zh-CN" sz="1600" dirty="0"/>
              <a:t>C</a:t>
            </a:r>
            <a:r>
              <a:rPr lang="zh-CN" altLang="en-US" sz="1600" dirty="0"/>
              <a:t>语言程序是由一个或多个函数组成的，其中必须包含唯一一个</a:t>
            </a:r>
            <a:r>
              <a:rPr lang="en-US" altLang="zh-CN" sz="1600" dirty="0"/>
              <a:t>main</a:t>
            </a:r>
            <a:r>
              <a:rPr lang="zh-CN" altLang="en-US" sz="1600" dirty="0"/>
              <a:t>函数</a:t>
            </a:r>
            <a:endParaRPr lang="en-US" altLang="zh-CN" sz="16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程序中被调用的函数可以是系统提供的库函数，也可以是用户根据需要自己编制设计的函数</a:t>
            </a:r>
            <a:endParaRPr lang="en-US" altLang="zh-CN" sz="16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800" dirty="0"/>
              <a:t>一个函数包括两个部分：函数首部和函数体，函数体一般包括声明部分和执行部分</a:t>
            </a:r>
            <a:endParaRPr lang="en-US" altLang="zh-CN" sz="18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800" dirty="0"/>
              <a:t>程序总是从</a:t>
            </a:r>
            <a:r>
              <a:rPr lang="en-US" altLang="zh-CN" sz="1800" dirty="0"/>
              <a:t>main</a:t>
            </a:r>
            <a:r>
              <a:rPr lang="zh-CN" altLang="en-US" sz="1800" dirty="0"/>
              <a:t>函数开始执行</a:t>
            </a:r>
            <a:endParaRPr lang="en-US" altLang="zh-CN" sz="18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800" dirty="0"/>
              <a:t>程序中的操作是由函数中的</a:t>
            </a:r>
            <a:r>
              <a:rPr lang="en-US" altLang="zh-CN" sz="1800" dirty="0"/>
              <a:t>C</a:t>
            </a:r>
            <a:r>
              <a:rPr lang="zh-CN" altLang="en-US" sz="1800" dirty="0"/>
              <a:t>语句完成的</a:t>
            </a:r>
            <a:endParaRPr lang="en-US" altLang="zh-CN" sz="18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800" dirty="0"/>
              <a:t>在每个数据声明和语句的最后必须有一个分号</a:t>
            </a:r>
            <a:endParaRPr lang="en-US" altLang="zh-CN" sz="18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800" dirty="0"/>
              <a:t>C</a:t>
            </a:r>
            <a:r>
              <a:rPr lang="zh-CN" altLang="en-US" sz="1800" dirty="0"/>
              <a:t>语言本身不提供输入输出语句，输入输出操作由函数完成</a:t>
            </a:r>
            <a:endParaRPr lang="en-US" altLang="zh-CN" sz="18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1800" dirty="0"/>
              <a:t>程序应当包含注释</a:t>
            </a:r>
            <a:endParaRPr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7832036" y="1565321"/>
            <a:ext cx="3349487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endParaRPr lang="en-US" altLang="zh-CN" sz="1400" dirty="0"/>
          </a:p>
          <a:p>
            <a:pPr defTabSz="357505"/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  <a:endParaRPr lang="en-US" altLang="zh-CN" sz="1400" dirty="0"/>
          </a:p>
          <a:p>
            <a:pPr defTabSz="357505"/>
            <a:r>
              <a:rPr lang="en-US" altLang="zh-CN" sz="1400" dirty="0"/>
              <a:t> {	</a:t>
            </a:r>
            <a:endParaRPr lang="en-US" altLang="zh-CN" sz="1400" dirty="0"/>
          </a:p>
          <a:p>
            <a:pPr defTabSz="357505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y);		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a,b,c</a:t>
            </a:r>
            <a:r>
              <a:rPr lang="en-US" altLang="zh-CN" sz="1400" dirty="0"/>
              <a:t>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%</a:t>
            </a:r>
            <a:r>
              <a:rPr lang="en-US" altLang="zh-CN" sz="1400" dirty="0" err="1"/>
              <a:t>d,%d</a:t>
            </a:r>
            <a:r>
              <a:rPr lang="en-US" altLang="zh-CN" dirty="0" err="1"/>
              <a:t>"</a:t>
            </a:r>
            <a:r>
              <a:rPr lang="en-US" altLang="zh-CN" sz="1400" dirty="0" err="1"/>
              <a:t>,&amp;a,&amp;b</a:t>
            </a:r>
            <a:r>
              <a:rPr lang="en-US" altLang="zh-CN" sz="1400" dirty="0"/>
              <a:t>); 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/>
              <a:t>	</a:t>
            </a:r>
            <a:r>
              <a:rPr lang="en-US" altLang="zh-CN" sz="1400" dirty="0"/>
              <a:t>c=max(</a:t>
            </a:r>
            <a:r>
              <a:rPr lang="en-US" altLang="zh-CN" sz="1400" dirty="0" err="1"/>
              <a:t>a,b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pPr defTabSz="357505"/>
            <a:r>
              <a:rPr lang="en-US" altLang="zh-CN" sz="1400" dirty="0"/>
              <a:t> 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max=%d\</a:t>
            </a:r>
            <a:r>
              <a:rPr lang="en-US" altLang="zh-CN" sz="1400" dirty="0" err="1"/>
              <a:t>n</a:t>
            </a:r>
            <a:r>
              <a:rPr lang="en-US" altLang="zh-CN" dirty="0" err="1"/>
              <a:t>"</a:t>
            </a:r>
            <a:r>
              <a:rPr lang="en-US" altLang="zh-CN" sz="1400" dirty="0" err="1"/>
              <a:t>,c</a:t>
            </a:r>
            <a:r>
              <a:rPr lang="en-US" altLang="zh-CN" sz="1400" dirty="0"/>
              <a:t>); </a:t>
            </a:r>
            <a:endParaRPr lang="en-US" altLang="zh-CN" sz="1400" dirty="0"/>
          </a:p>
          <a:p>
            <a:pPr defTabSz="357505"/>
            <a:r>
              <a:rPr lang="zh-CN" altLang="en-US" sz="1400" dirty="0"/>
              <a:t>	</a:t>
            </a:r>
            <a:r>
              <a:rPr lang="en-US" altLang="zh-CN" sz="1400" dirty="0"/>
              <a:t>return 0;	</a:t>
            </a:r>
            <a:endParaRPr lang="en-US" altLang="zh-CN" sz="1400" dirty="0"/>
          </a:p>
          <a:p>
            <a:pPr defTabSz="357505"/>
            <a:r>
              <a:rPr lang="en-US" altLang="zh-CN" sz="1400" dirty="0"/>
              <a:t>}</a:t>
            </a:r>
            <a:endParaRPr lang="en-US" altLang="zh-CN" sz="1400" dirty="0"/>
          </a:p>
          <a:p>
            <a:pPr defTabSz="357505"/>
            <a:endParaRPr lang="zh-CN" altLang="en-US" sz="1400" dirty="0"/>
          </a:p>
          <a:p>
            <a:pPr defTabSz="357505"/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	</a:t>
            </a:r>
            <a:endParaRPr lang="en-US" altLang="zh-CN" sz="1400" dirty="0"/>
          </a:p>
          <a:p>
            <a:pPr defTabSz="357505"/>
            <a:r>
              <a:rPr lang="en-US" altLang="zh-CN" sz="1400" dirty="0">
                <a:solidFill>
                  <a:srgbClr val="008000"/>
                </a:solidFill>
              </a:rPr>
              <a:t> </a:t>
            </a:r>
            <a:r>
              <a:rPr lang="en-US" altLang="zh-CN" sz="1400" dirty="0"/>
              <a:t>{</a:t>
            </a:r>
            <a:endParaRPr lang="en-US" altLang="zh-CN" sz="1400" dirty="0"/>
          </a:p>
          <a:p>
            <a:pPr marL="0" lvl="1" defTabSz="357505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z;</a:t>
            </a:r>
            <a:endParaRPr lang="en-US" altLang="zh-CN" sz="1400" dirty="0"/>
          </a:p>
          <a:p>
            <a:pPr marL="0" lvl="1" defTabSz="357505"/>
            <a:r>
              <a:rPr lang="zh-CN" altLang="en-US" sz="1400" dirty="0"/>
              <a:t>	</a:t>
            </a:r>
            <a:r>
              <a:rPr lang="en-US" altLang="zh-CN" sz="1400" dirty="0"/>
              <a:t>if(x&gt;y)z=x;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zh-CN" altLang="en-US" sz="1400" dirty="0"/>
              <a:t>	</a:t>
            </a:r>
            <a:r>
              <a:rPr lang="en-US" altLang="zh-CN" sz="1400" dirty="0"/>
              <a:t>else z=y;	</a:t>
            </a:r>
            <a:endParaRPr lang="en-US" altLang="zh-CN" sz="1400" dirty="0"/>
          </a:p>
          <a:p>
            <a:pPr marL="0" lvl="1" defTabSz="357505"/>
            <a:r>
              <a:rPr lang="zh-CN" altLang="en-US" sz="1400" dirty="0"/>
              <a:t> 	</a:t>
            </a:r>
            <a:r>
              <a:rPr lang="en-US" altLang="zh-CN" sz="1400" dirty="0"/>
              <a:t>return(z);</a:t>
            </a:r>
            <a:endParaRPr lang="en-US" altLang="zh-CN" sz="1400" dirty="0"/>
          </a:p>
          <a:p>
            <a:pPr marL="0" lvl="1" defTabSz="357505"/>
            <a:r>
              <a:rPr lang="en-US" altLang="zh-CN" sz="1400" dirty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021957" y="1436206"/>
            <a:ext cx="1537254" cy="2967865"/>
            <a:chOff x="10021957" y="1436206"/>
            <a:chExt cx="1537254" cy="2967865"/>
          </a:xfrm>
        </p:grpSpPr>
        <p:sp>
          <p:nvSpPr>
            <p:cNvPr id="5" name="线形标注 1 4"/>
            <p:cNvSpPr/>
            <p:nvPr/>
          </p:nvSpPr>
          <p:spPr>
            <a:xfrm>
              <a:off x="10021957" y="143620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预处理指令</a:t>
              </a:r>
              <a:endParaRPr lang="zh-CN" altLang="en-US" sz="1400" dirty="0"/>
            </a:p>
          </p:txBody>
        </p:sp>
        <p:sp>
          <p:nvSpPr>
            <p:cNvPr id="6" name="线形标注 1 5"/>
            <p:cNvSpPr/>
            <p:nvPr/>
          </p:nvSpPr>
          <p:spPr>
            <a:xfrm>
              <a:off x="10021957" y="200273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main</a:t>
              </a:r>
              <a:r>
                <a:rPr lang="zh-CN" altLang="en-US" sz="1400" dirty="0"/>
                <a:t>函数</a:t>
              </a:r>
              <a:endParaRPr lang="zh-CN" altLang="en-US" sz="1400" dirty="0"/>
            </a:p>
          </p:txBody>
        </p:sp>
        <p:sp>
          <p:nvSpPr>
            <p:cNvPr id="7" name="线形标注 1 6"/>
            <p:cNvSpPr/>
            <p:nvPr/>
          </p:nvSpPr>
          <p:spPr>
            <a:xfrm>
              <a:off x="10157793" y="4149589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自定义函数</a:t>
              </a:r>
              <a:endParaRPr lang="zh-CN" altLang="en-US" sz="1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601739" y="2767017"/>
            <a:ext cx="1484243" cy="563627"/>
            <a:chOff x="10601739" y="2767017"/>
            <a:chExt cx="1484243" cy="563627"/>
          </a:xfrm>
        </p:grpSpPr>
        <p:sp>
          <p:nvSpPr>
            <p:cNvPr id="8" name="线形标注 1 7"/>
            <p:cNvSpPr/>
            <p:nvPr/>
          </p:nvSpPr>
          <p:spPr>
            <a:xfrm>
              <a:off x="10601740" y="2767017"/>
              <a:ext cx="1484242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库函数调用</a:t>
              </a:r>
              <a:endParaRPr lang="zh-CN" altLang="en-US" sz="1400" dirty="0"/>
            </a:p>
          </p:txBody>
        </p:sp>
        <p:sp>
          <p:nvSpPr>
            <p:cNvPr id="9" name="线形标注 1 8"/>
            <p:cNvSpPr/>
            <p:nvPr/>
          </p:nvSpPr>
          <p:spPr>
            <a:xfrm>
              <a:off x="10601739" y="3076162"/>
              <a:ext cx="1484243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自定义函数调用</a:t>
              </a:r>
              <a:endParaRPr lang="zh-CN" altLang="en-US" sz="14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1719469" y="3692604"/>
            <a:ext cx="5665305" cy="1524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int</a:t>
            </a:r>
            <a:r>
              <a:rPr lang="en-US" altLang="zh-CN" dirty="0"/>
              <a:t>	max	(</a:t>
            </a:r>
            <a:r>
              <a:rPr lang="en-US" altLang="zh-CN" dirty="0" err="1"/>
              <a:t>int</a:t>
            </a:r>
            <a:r>
              <a:rPr lang="en-US" altLang="zh-CN" dirty="0"/>
              <a:t>	 x,	</a:t>
            </a:r>
            <a:r>
              <a:rPr lang="en-US" altLang="zh-CN" dirty="0" err="1"/>
              <a:t>int</a:t>
            </a:r>
            <a:r>
              <a:rPr lang="en-US" altLang="zh-CN" dirty="0"/>
              <a:t>	 y)</a:t>
            </a:r>
            <a:endParaRPr lang="en-US" altLang="zh-CN" dirty="0"/>
          </a:p>
          <a:p>
            <a:r>
              <a:rPr lang="zh-CN" altLang="en-US" dirty="0"/>
              <a:t>↓</a:t>
            </a:r>
            <a:r>
              <a:rPr lang="en-US" altLang="zh-CN" dirty="0"/>
              <a:t>	</a:t>
            </a:r>
            <a:r>
              <a:rPr lang="zh-CN" altLang="en-US" dirty="0"/>
              <a:t> ↓</a:t>
            </a:r>
            <a:r>
              <a:rPr lang="en-US" altLang="zh-CN" dirty="0"/>
              <a:t>	</a:t>
            </a:r>
            <a:r>
              <a:rPr lang="zh-CN" altLang="en-US" dirty="0"/>
              <a:t> ↓</a:t>
            </a:r>
            <a:r>
              <a:rPr lang="en-US" altLang="zh-CN" dirty="0"/>
              <a:t>	</a:t>
            </a:r>
            <a:r>
              <a:rPr lang="zh-CN" altLang="en-US" dirty="0"/>
              <a:t>↓</a:t>
            </a:r>
            <a:r>
              <a:rPr lang="en-US" altLang="zh-CN" dirty="0"/>
              <a:t>	</a:t>
            </a:r>
            <a:r>
              <a:rPr lang="zh-CN" altLang="en-US" dirty="0"/>
              <a:t> ↓</a:t>
            </a:r>
            <a:r>
              <a:rPr lang="en-US" altLang="zh-CN" dirty="0"/>
              <a:t>	</a:t>
            </a:r>
            <a:r>
              <a:rPr lang="zh-CN" altLang="en-US" dirty="0"/>
              <a:t>↓</a:t>
            </a:r>
            <a:endParaRPr lang="en-US" altLang="zh-CN" dirty="0"/>
          </a:p>
          <a:p>
            <a:r>
              <a:rPr lang="zh-CN" altLang="en-US" sz="1600" dirty="0"/>
              <a:t>函数类型</a:t>
            </a:r>
            <a:r>
              <a:rPr lang="en-US" altLang="zh-CN" sz="1600" dirty="0"/>
              <a:t>	</a:t>
            </a:r>
            <a:r>
              <a:rPr lang="zh-CN" altLang="en-US" sz="1600" dirty="0"/>
              <a:t>函数名</a:t>
            </a:r>
            <a:r>
              <a:rPr lang="en-US" altLang="zh-CN" sz="1600" dirty="0"/>
              <a:t>	</a:t>
            </a:r>
            <a:r>
              <a:rPr lang="zh-CN" altLang="en-US" sz="1600" dirty="0"/>
              <a:t>参数类型</a:t>
            </a:r>
            <a:r>
              <a:rPr lang="en-US" altLang="zh-CN" sz="1600" dirty="0"/>
              <a:t>	</a:t>
            </a:r>
            <a:r>
              <a:rPr lang="zh-CN" altLang="en-US" sz="1600" dirty="0"/>
              <a:t>参数名</a:t>
            </a:r>
            <a:r>
              <a:rPr lang="en-US" altLang="zh-CN" sz="1600" dirty="0"/>
              <a:t>	</a:t>
            </a:r>
            <a:r>
              <a:rPr lang="zh-CN" altLang="en-US" sz="1600" dirty="0"/>
              <a:t>参数类型</a:t>
            </a:r>
            <a:r>
              <a:rPr lang="en-US" altLang="zh-CN" sz="1600" dirty="0"/>
              <a:t>	</a:t>
            </a:r>
            <a:r>
              <a:rPr lang="zh-CN" altLang="en-US" sz="1600" dirty="0"/>
              <a:t>参数名</a:t>
            </a:r>
            <a:endParaRPr lang="zh-CN" altLang="en-US" sz="1600" dirty="0"/>
          </a:p>
        </p:txBody>
      </p:sp>
      <p:sp>
        <p:nvSpPr>
          <p:cNvPr id="12" name="任意多边形 11"/>
          <p:cNvSpPr/>
          <p:nvPr/>
        </p:nvSpPr>
        <p:spPr>
          <a:xfrm>
            <a:off x="7374835" y="3692604"/>
            <a:ext cx="586408" cy="1524273"/>
          </a:xfrm>
          <a:custGeom>
            <a:avLst/>
            <a:gdLst>
              <a:gd name="connsiteX0" fmla="*/ 566530 w 586408"/>
              <a:gd name="connsiteY0" fmla="*/ 636105 h 1550505"/>
              <a:gd name="connsiteX1" fmla="*/ 9939 w 586408"/>
              <a:gd name="connsiteY1" fmla="*/ 0 h 1550505"/>
              <a:gd name="connsiteX2" fmla="*/ 0 w 586408"/>
              <a:gd name="connsiteY2" fmla="*/ 1550505 h 1550505"/>
              <a:gd name="connsiteX3" fmla="*/ 586408 w 586408"/>
              <a:gd name="connsiteY3" fmla="*/ 874644 h 1550505"/>
              <a:gd name="connsiteX4" fmla="*/ 566530 w 586408"/>
              <a:gd name="connsiteY4" fmla="*/ 636105 h 155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408" h="1550505">
                <a:moveTo>
                  <a:pt x="566530" y="636105"/>
                </a:moveTo>
                <a:lnTo>
                  <a:pt x="9939" y="0"/>
                </a:lnTo>
                <a:lnTo>
                  <a:pt x="0" y="1550505"/>
                </a:lnTo>
                <a:lnTo>
                  <a:pt x="586408" y="874644"/>
                </a:lnTo>
                <a:lnTo>
                  <a:pt x="566530" y="636105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941365" y="4313583"/>
            <a:ext cx="1510748" cy="1321904"/>
            <a:chOff x="7941365" y="4313583"/>
            <a:chExt cx="1510748" cy="1321904"/>
          </a:xfrm>
        </p:grpSpPr>
        <p:sp>
          <p:nvSpPr>
            <p:cNvPr id="10" name="矩形 9"/>
            <p:cNvSpPr/>
            <p:nvPr/>
          </p:nvSpPr>
          <p:spPr>
            <a:xfrm>
              <a:off x="7941365" y="4313583"/>
              <a:ext cx="1510748" cy="2782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函数首部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941365" y="4800600"/>
              <a:ext cx="1510748" cy="834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函数体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66041" y="4804091"/>
            <a:ext cx="2418524" cy="818070"/>
            <a:chOff x="8266041" y="4804091"/>
            <a:chExt cx="2418524" cy="818070"/>
          </a:xfrm>
        </p:grpSpPr>
        <p:sp>
          <p:nvSpPr>
            <p:cNvPr id="16" name="矩形 15"/>
            <p:cNvSpPr/>
            <p:nvPr/>
          </p:nvSpPr>
          <p:spPr>
            <a:xfrm>
              <a:off x="8266042" y="480409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声明部分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66041" y="501678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266041" y="522947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66041" y="544216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1" grpId="1" animBg="1"/>
      <p:bldP spid="12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C</a:t>
            </a:r>
            <a:r>
              <a:rPr lang="zh-CN" altLang="en-US" dirty="0"/>
              <a:t>程序的步骤与方法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598161" y="583248"/>
            <a:ext cx="4175759" cy="5924640"/>
            <a:chOff x="5598161" y="583248"/>
            <a:chExt cx="4175759" cy="5924640"/>
          </a:xfrm>
        </p:grpSpPr>
        <p:sp>
          <p:nvSpPr>
            <p:cNvPr id="4" name="流程图: 可选过程 3"/>
            <p:cNvSpPr/>
            <p:nvPr/>
          </p:nvSpPr>
          <p:spPr>
            <a:xfrm>
              <a:off x="7701280" y="583248"/>
              <a:ext cx="2032000" cy="3600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开始</a:t>
              </a:r>
              <a:endParaRPr lang="zh-CN" altLang="en-US" dirty="0"/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>
              <a:off x="8717280" y="943248"/>
              <a:ext cx="0" cy="3165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7701280" y="1290320"/>
              <a:ext cx="2032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编辑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8717280" y="1650320"/>
              <a:ext cx="0" cy="3165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7701280" y="1997392"/>
              <a:ext cx="2032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编译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8737600" y="2357392"/>
              <a:ext cx="0" cy="3165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决策 10"/>
            <p:cNvSpPr/>
            <p:nvPr/>
          </p:nvSpPr>
          <p:spPr>
            <a:xfrm>
              <a:off x="7721600" y="2697072"/>
              <a:ext cx="2032000" cy="70104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有错？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8737600" y="3373664"/>
              <a:ext cx="0" cy="3165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7721600" y="3720736"/>
              <a:ext cx="2032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连接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8737600" y="4080736"/>
              <a:ext cx="0" cy="3165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7721600" y="4427808"/>
              <a:ext cx="2032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执行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8757920" y="4787808"/>
              <a:ext cx="0" cy="3165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流程图: 决策 16"/>
            <p:cNvSpPr/>
            <p:nvPr/>
          </p:nvSpPr>
          <p:spPr>
            <a:xfrm>
              <a:off x="7741920" y="5117328"/>
              <a:ext cx="2032000" cy="70104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/>
                <a:t>   结果</a:t>
              </a:r>
              <a:endParaRPr lang="en-US" altLang="zh-CN" dirty="0"/>
            </a:p>
            <a:p>
              <a:r>
                <a:rPr lang="zh-CN" altLang="en-US" dirty="0"/>
                <a:t>   正确？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8757920" y="5818368"/>
              <a:ext cx="0" cy="3165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流程图: 可选过程 18"/>
            <p:cNvSpPr/>
            <p:nvPr/>
          </p:nvSpPr>
          <p:spPr>
            <a:xfrm>
              <a:off x="7721600" y="6147888"/>
              <a:ext cx="2032000" cy="3600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57920" y="3351702"/>
              <a:ext cx="528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无</a:t>
              </a:r>
              <a:endParaRPr lang="zh-CN" altLang="en-US" sz="16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57920" y="5831296"/>
              <a:ext cx="68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正确</a:t>
              </a:r>
              <a:endParaRPr lang="zh-CN" altLang="en-US" sz="1600" dirty="0"/>
            </a:p>
          </p:txBody>
        </p:sp>
        <p:cxnSp>
          <p:nvCxnSpPr>
            <p:cNvPr id="23" name="直接连接符 22"/>
            <p:cNvCxnSpPr>
              <a:stCxn id="17" idx="1"/>
              <a:endCxn id="17" idx="1"/>
            </p:cNvCxnSpPr>
            <p:nvPr/>
          </p:nvCxnSpPr>
          <p:spPr>
            <a:xfrm>
              <a:off x="7741920" y="546784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7" idx="1"/>
            </p:cNvCxnSpPr>
            <p:nvPr/>
          </p:nvCxnSpPr>
          <p:spPr>
            <a:xfrm flipH="1" flipV="1">
              <a:off x="5608320" y="5466080"/>
              <a:ext cx="2133600" cy="1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608320" y="1076960"/>
              <a:ext cx="0" cy="4389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5608320" y="1076960"/>
              <a:ext cx="3119120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1" idx="1"/>
            </p:cNvCxnSpPr>
            <p:nvPr/>
          </p:nvCxnSpPr>
          <p:spPr>
            <a:xfrm flipH="1" flipV="1">
              <a:off x="5598161" y="3042464"/>
              <a:ext cx="2123439" cy="5128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6410960" y="2707329"/>
              <a:ext cx="528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有</a:t>
              </a:r>
              <a:endParaRPr lang="zh-CN" altLang="en-US" sz="16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360160" y="5129430"/>
              <a:ext cx="1168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不正确</a:t>
              </a:r>
              <a:endParaRPr lang="zh-CN" altLang="en-US" sz="16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09920" y="3690256"/>
            <a:ext cx="2011680" cy="1003664"/>
            <a:chOff x="5709920" y="3690256"/>
            <a:chExt cx="2011680" cy="1003664"/>
          </a:xfrm>
        </p:grpSpPr>
        <p:cxnSp>
          <p:nvCxnSpPr>
            <p:cNvPr id="43" name="直接箭头连接符 42"/>
            <p:cNvCxnSpPr>
              <a:endCxn id="15" idx="1"/>
            </p:cNvCxnSpPr>
            <p:nvPr/>
          </p:nvCxnSpPr>
          <p:spPr>
            <a:xfrm>
              <a:off x="7167880" y="4307192"/>
              <a:ext cx="553720" cy="30061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5709920" y="3690256"/>
              <a:ext cx="1473200" cy="100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可执行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目标程序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f.exe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/>
            <p:cNvCxnSpPr>
              <a:stCxn id="13" idx="1"/>
            </p:cNvCxnSpPr>
            <p:nvPr/>
          </p:nvCxnSpPr>
          <p:spPr>
            <a:xfrm flipH="1">
              <a:off x="7132321" y="3900736"/>
              <a:ext cx="589279" cy="15207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9733280" y="1317624"/>
            <a:ext cx="2032000" cy="3429544"/>
            <a:chOff x="9733280" y="1317624"/>
            <a:chExt cx="2032000" cy="3429544"/>
          </a:xfrm>
        </p:grpSpPr>
        <p:cxnSp>
          <p:nvCxnSpPr>
            <p:cNvPr id="42" name="直接箭头连接符 41"/>
            <p:cNvCxnSpPr>
              <a:stCxn id="7" idx="3"/>
            </p:cNvCxnSpPr>
            <p:nvPr/>
          </p:nvCxnSpPr>
          <p:spPr>
            <a:xfrm>
              <a:off x="9733280" y="1470320"/>
              <a:ext cx="477519" cy="17364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10190479" y="1317624"/>
              <a:ext cx="1473200" cy="100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源程序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f.c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0190479" y="2528296"/>
              <a:ext cx="1473200" cy="100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目标程序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f.obj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0292080" y="3743504"/>
              <a:ext cx="1473200" cy="100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库函数和其他目标程序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接箭头连接符 57"/>
            <p:cNvCxnSpPr>
              <a:endCxn id="9" idx="3"/>
            </p:cNvCxnSpPr>
            <p:nvPr/>
          </p:nvCxnSpPr>
          <p:spPr>
            <a:xfrm flipH="1">
              <a:off x="9733280" y="1991360"/>
              <a:ext cx="457200" cy="186032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9733280" y="2262096"/>
              <a:ext cx="477519" cy="64220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13" idx="3"/>
            </p:cNvCxnSpPr>
            <p:nvPr/>
          </p:nvCxnSpPr>
          <p:spPr>
            <a:xfrm flipH="1">
              <a:off x="9753600" y="3148756"/>
              <a:ext cx="492760" cy="75198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9" idx="2"/>
              <a:endCxn id="13" idx="3"/>
            </p:cNvCxnSpPr>
            <p:nvPr/>
          </p:nvCxnSpPr>
          <p:spPr>
            <a:xfrm flipH="1" flipV="1">
              <a:off x="9753600" y="3900736"/>
              <a:ext cx="538480" cy="34460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程序设计的任务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380112" y="1511091"/>
            <a:ext cx="3190875" cy="1514475"/>
            <a:chOff x="2380112" y="1511091"/>
            <a:chExt cx="3190875" cy="1514475"/>
          </a:xfrm>
        </p:grpSpPr>
        <p:sp>
          <p:nvSpPr>
            <p:cNvPr id="7" name="MH_Other_4"/>
            <p:cNvSpPr/>
            <p:nvPr>
              <p:custDataLst>
                <p:tags r:id="rId1"/>
              </p:custDataLst>
            </p:nvPr>
          </p:nvSpPr>
          <p:spPr>
            <a:xfrm flipV="1">
              <a:off x="2380112" y="1511091"/>
              <a:ext cx="3190875" cy="1514475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MH_Other_7"/>
            <p:cNvSpPr/>
            <p:nvPr>
              <p:custDataLst>
                <p:tags r:id="rId2"/>
              </p:custDataLst>
            </p:nvPr>
          </p:nvSpPr>
          <p:spPr>
            <a:xfrm>
              <a:off x="2524575" y="2054016"/>
              <a:ext cx="71437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4" name="MH_Other_8"/>
            <p:cNvSpPr/>
            <p:nvPr>
              <p:custDataLst>
                <p:tags r:id="rId3"/>
              </p:custDataLst>
            </p:nvPr>
          </p:nvSpPr>
          <p:spPr>
            <a:xfrm>
              <a:off x="4820100" y="2796966"/>
              <a:ext cx="71437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MH_Other_9"/>
            <p:cNvSpPr/>
            <p:nvPr>
              <p:custDataLst>
                <p:tags r:id="rId4"/>
              </p:custDataLst>
            </p:nvPr>
          </p:nvSpPr>
          <p:spPr>
            <a:xfrm>
              <a:off x="4972500" y="2796966"/>
              <a:ext cx="71437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70987" y="2644566"/>
            <a:ext cx="4705350" cy="2443162"/>
            <a:chOff x="5570987" y="2644566"/>
            <a:chExt cx="4705350" cy="2443162"/>
          </a:xfrm>
        </p:grpSpPr>
        <p:sp>
          <p:nvSpPr>
            <p:cNvPr id="8" name="MH_Other_5"/>
            <p:cNvSpPr/>
            <p:nvPr>
              <p:custDataLst>
                <p:tags r:id="rId5"/>
              </p:custDataLst>
            </p:nvPr>
          </p:nvSpPr>
          <p:spPr>
            <a:xfrm flipV="1">
              <a:off x="5570987" y="2644566"/>
              <a:ext cx="3190875" cy="1514475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MH_Other_6"/>
            <p:cNvSpPr/>
            <p:nvPr>
              <p:custDataLst>
                <p:tags r:id="rId6"/>
              </p:custDataLst>
            </p:nvPr>
          </p:nvSpPr>
          <p:spPr>
            <a:xfrm rot="5400000">
              <a:off x="8864256" y="3675647"/>
              <a:ext cx="1309687" cy="1514475"/>
            </a:xfrm>
            <a:custGeom>
              <a:avLst/>
              <a:gdLst>
                <a:gd name="connsiteX0" fmla="*/ 0 w 1309689"/>
                <a:gd name="connsiteY0" fmla="*/ 1514475 h 1514475"/>
                <a:gd name="connsiteX1" fmla="*/ 0 w 1309689"/>
                <a:gd name="connsiteY1" fmla="*/ 662583 h 1514475"/>
                <a:gd name="connsiteX2" fmla="*/ 662583 w 1309689"/>
                <a:gd name="connsiteY2" fmla="*/ 0 h 1514475"/>
                <a:gd name="connsiteX3" fmla="*/ 1309689 w 1309689"/>
                <a:gd name="connsiteY3" fmla="*/ 0 h 1514475"/>
                <a:gd name="connsiteX4" fmla="*/ 1309689 w 1309689"/>
                <a:gd name="connsiteY4" fmla="*/ 378619 h 1514475"/>
                <a:gd name="connsiteX5" fmla="*/ 662583 w 1309689"/>
                <a:gd name="connsiteY5" fmla="*/ 378619 h 1514475"/>
                <a:gd name="connsiteX6" fmla="*/ 378619 w 1309689"/>
                <a:gd name="connsiteY6" fmla="*/ 662583 h 1514475"/>
                <a:gd name="connsiteX7" fmla="*/ 378619 w 1309689"/>
                <a:gd name="connsiteY7" fmla="*/ 15144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689" h="1514475">
                  <a:moveTo>
                    <a:pt x="0" y="1514475"/>
                  </a:move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lnTo>
                    <a:pt x="1309689" y="0"/>
                  </a:lnTo>
                  <a:lnTo>
                    <a:pt x="1309689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MH_Other_10"/>
            <p:cNvSpPr/>
            <p:nvPr>
              <p:custDataLst>
                <p:tags r:id="rId7"/>
              </p:custDataLst>
            </p:nvPr>
          </p:nvSpPr>
          <p:spPr>
            <a:xfrm>
              <a:off x="8950775" y="3930441"/>
              <a:ext cx="73025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MH_Other_11"/>
            <p:cNvSpPr/>
            <p:nvPr>
              <p:custDataLst>
                <p:tags r:id="rId8"/>
              </p:custDataLst>
            </p:nvPr>
          </p:nvSpPr>
          <p:spPr>
            <a:xfrm>
              <a:off x="9103175" y="3930441"/>
              <a:ext cx="73025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MH_Other_12"/>
            <p:cNvSpPr/>
            <p:nvPr>
              <p:custDataLst>
                <p:tags r:id="rId9"/>
              </p:custDataLst>
            </p:nvPr>
          </p:nvSpPr>
          <p:spPr>
            <a:xfrm>
              <a:off x="9255575" y="3930441"/>
              <a:ext cx="73025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085462" y="4309853"/>
            <a:ext cx="3190875" cy="1514475"/>
            <a:chOff x="7085462" y="4309853"/>
            <a:chExt cx="3190875" cy="1514475"/>
          </a:xfrm>
        </p:grpSpPr>
        <p:sp>
          <p:nvSpPr>
            <p:cNvPr id="6" name="MH_Other_3"/>
            <p:cNvSpPr/>
            <p:nvPr>
              <p:custDataLst>
                <p:tags r:id="rId10"/>
              </p:custDataLst>
            </p:nvPr>
          </p:nvSpPr>
          <p:spPr>
            <a:xfrm flipH="1" flipV="1">
              <a:off x="7085462" y="4309853"/>
              <a:ext cx="3190875" cy="1514475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MH_Other_13"/>
            <p:cNvSpPr/>
            <p:nvPr>
              <p:custDataLst>
                <p:tags r:id="rId11"/>
              </p:custDataLst>
            </p:nvPr>
          </p:nvSpPr>
          <p:spPr>
            <a:xfrm>
              <a:off x="8060186" y="5602077"/>
              <a:ext cx="71438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MH_Other_14"/>
            <p:cNvSpPr/>
            <p:nvPr>
              <p:custDataLst>
                <p:tags r:id="rId12"/>
              </p:custDataLst>
            </p:nvPr>
          </p:nvSpPr>
          <p:spPr>
            <a:xfrm>
              <a:off x="8212586" y="5602077"/>
              <a:ext cx="71438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MH_Other_15"/>
            <p:cNvSpPr/>
            <p:nvPr>
              <p:custDataLst>
                <p:tags r:id="rId13"/>
              </p:custDataLst>
            </p:nvPr>
          </p:nvSpPr>
          <p:spPr>
            <a:xfrm>
              <a:off x="8364986" y="5602077"/>
              <a:ext cx="71438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MH_Other_16"/>
            <p:cNvSpPr/>
            <p:nvPr>
              <p:custDataLst>
                <p:tags r:id="rId14"/>
              </p:custDataLst>
            </p:nvPr>
          </p:nvSpPr>
          <p:spPr>
            <a:xfrm>
              <a:off x="8517386" y="5602077"/>
              <a:ext cx="71438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443987" y="4432091"/>
            <a:ext cx="2036763" cy="1514475"/>
            <a:chOff x="5443987" y="4432091"/>
            <a:chExt cx="2036763" cy="1514475"/>
          </a:xfrm>
        </p:grpSpPr>
        <p:sp>
          <p:nvSpPr>
            <p:cNvPr id="5" name="MH_Other_2"/>
            <p:cNvSpPr/>
            <p:nvPr>
              <p:custDataLst>
                <p:tags r:id="rId15"/>
              </p:custDataLst>
            </p:nvPr>
          </p:nvSpPr>
          <p:spPr>
            <a:xfrm flipH="1">
              <a:off x="5443987" y="4432091"/>
              <a:ext cx="2036763" cy="1514475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MH_Other_17"/>
            <p:cNvSpPr/>
            <p:nvPr>
              <p:custDataLst>
                <p:tags r:id="rId16"/>
              </p:custDataLst>
            </p:nvPr>
          </p:nvSpPr>
          <p:spPr>
            <a:xfrm>
              <a:off x="5613850" y="4582902"/>
              <a:ext cx="71437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MH_Other_18"/>
            <p:cNvSpPr/>
            <p:nvPr>
              <p:custDataLst>
                <p:tags r:id="rId17"/>
              </p:custDataLst>
            </p:nvPr>
          </p:nvSpPr>
          <p:spPr>
            <a:xfrm>
              <a:off x="5766250" y="4582902"/>
              <a:ext cx="71437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MH_Other_19"/>
            <p:cNvSpPr/>
            <p:nvPr>
              <p:custDataLst>
                <p:tags r:id="rId18"/>
              </p:custDataLst>
            </p:nvPr>
          </p:nvSpPr>
          <p:spPr>
            <a:xfrm>
              <a:off x="5918650" y="4582902"/>
              <a:ext cx="71437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MH_Other_20"/>
            <p:cNvSpPr/>
            <p:nvPr>
              <p:custDataLst>
                <p:tags r:id="rId19"/>
              </p:custDataLst>
            </p:nvPr>
          </p:nvSpPr>
          <p:spPr>
            <a:xfrm>
              <a:off x="6071050" y="4582902"/>
              <a:ext cx="71437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MH_Other_21"/>
            <p:cNvSpPr/>
            <p:nvPr>
              <p:custDataLst>
                <p:tags r:id="rId20"/>
              </p:custDataLst>
            </p:nvPr>
          </p:nvSpPr>
          <p:spPr>
            <a:xfrm>
              <a:off x="6223450" y="4582902"/>
              <a:ext cx="71437" cy="7143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30" name="MH_Other_22"/>
          <p:cNvSpPr/>
          <p:nvPr>
            <p:custDataLst>
              <p:tags r:id="rId21"/>
            </p:custDataLst>
          </p:nvPr>
        </p:nvSpPr>
        <p:spPr>
          <a:xfrm rot="16200000" flipH="1" flipV="1">
            <a:off x="1487143" y="4432884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080199" y="4697203"/>
            <a:ext cx="2036762" cy="1514475"/>
            <a:chOff x="3080199" y="4697203"/>
            <a:chExt cx="2036762" cy="1514475"/>
          </a:xfrm>
        </p:grpSpPr>
        <p:sp>
          <p:nvSpPr>
            <p:cNvPr id="4" name="MH_Other_1"/>
            <p:cNvSpPr/>
            <p:nvPr>
              <p:custDataLst>
                <p:tags r:id="rId22"/>
              </p:custDataLst>
            </p:nvPr>
          </p:nvSpPr>
          <p:spPr>
            <a:xfrm flipH="1" flipV="1">
              <a:off x="3080199" y="4697203"/>
              <a:ext cx="2036762" cy="1514475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MH_Other_23"/>
            <p:cNvSpPr/>
            <p:nvPr>
              <p:custDataLst>
                <p:tags r:id="rId23"/>
              </p:custDataLst>
            </p:nvPr>
          </p:nvSpPr>
          <p:spPr>
            <a:xfrm>
              <a:off x="3732661" y="6000541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3" name="MH_Other_24"/>
            <p:cNvSpPr/>
            <p:nvPr>
              <p:custDataLst>
                <p:tags r:id="rId24"/>
              </p:custDataLst>
            </p:nvPr>
          </p:nvSpPr>
          <p:spPr>
            <a:xfrm>
              <a:off x="3885061" y="6000541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" name="MH_Other_25"/>
            <p:cNvSpPr/>
            <p:nvPr>
              <p:custDataLst>
                <p:tags r:id="rId25"/>
              </p:custDataLst>
            </p:nvPr>
          </p:nvSpPr>
          <p:spPr>
            <a:xfrm>
              <a:off x="4037461" y="6000541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MH_Other_26"/>
            <p:cNvSpPr/>
            <p:nvPr>
              <p:custDataLst>
                <p:tags r:id="rId26"/>
              </p:custDataLst>
            </p:nvPr>
          </p:nvSpPr>
          <p:spPr>
            <a:xfrm>
              <a:off x="4189861" y="6000541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MH_Other_27"/>
            <p:cNvSpPr/>
            <p:nvPr>
              <p:custDataLst>
                <p:tags r:id="rId27"/>
              </p:custDataLst>
            </p:nvPr>
          </p:nvSpPr>
          <p:spPr>
            <a:xfrm>
              <a:off x="4342261" y="6000541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MH_Other_28"/>
            <p:cNvSpPr/>
            <p:nvPr>
              <p:custDataLst>
                <p:tags r:id="rId28"/>
              </p:custDataLst>
            </p:nvPr>
          </p:nvSpPr>
          <p:spPr>
            <a:xfrm>
              <a:off x="4494661" y="6000541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MH_SubTitle_1"/>
          <p:cNvSpPr/>
          <p:nvPr>
            <p:custDataLst>
              <p:tags r:id="rId29"/>
            </p:custDataLst>
          </p:nvPr>
        </p:nvSpPr>
        <p:spPr>
          <a:xfrm>
            <a:off x="1968949" y="223975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问题分析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MH_SubTitle_2"/>
          <p:cNvSpPr/>
          <p:nvPr>
            <p:custDataLst>
              <p:tags r:id="rId30"/>
            </p:custDataLst>
          </p:nvPr>
        </p:nvSpPr>
        <p:spPr>
          <a:xfrm>
            <a:off x="5156649" y="2249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设计算法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31"/>
            </p:custDataLst>
          </p:nvPr>
        </p:nvSpPr>
        <p:spPr>
          <a:xfrm>
            <a:off x="9482586" y="337640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编写程序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9" name="MH_SubTitle_4"/>
          <p:cNvSpPr/>
          <p:nvPr>
            <p:custDataLst>
              <p:tags r:id="rId32"/>
            </p:custDataLst>
          </p:nvPr>
        </p:nvSpPr>
        <p:spPr>
          <a:xfrm>
            <a:off x="6556826" y="5048040"/>
            <a:ext cx="1420812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对源程序进行编辑、编译和连接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4" name="MH_SubTitle_5"/>
          <p:cNvSpPr/>
          <p:nvPr>
            <p:custDataLst>
              <p:tags r:id="rId33"/>
            </p:custDataLst>
          </p:nvPr>
        </p:nvSpPr>
        <p:spPr>
          <a:xfrm>
            <a:off x="4286699" y="4027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运行程序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分析结果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1" name="MH_SubTitle_6"/>
          <p:cNvSpPr/>
          <p:nvPr>
            <p:custDataLst>
              <p:tags r:id="rId34"/>
            </p:custDataLst>
          </p:nvPr>
        </p:nvSpPr>
        <p:spPr>
          <a:xfrm>
            <a:off x="2484886" y="54369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编写程序文档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8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" grpId="0" animBg="1"/>
      <p:bldP spid="11" grpId="0" animBg="1"/>
      <p:bldP spid="12" grpId="0" animBg="1"/>
      <p:bldP spid="19" grpId="0" animBg="1"/>
      <p:bldP spid="24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1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2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3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02090" y="3171826"/>
            <a:ext cx="272670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程序设计和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  <a:endParaRPr lang="zh-CN" altLang="en-US" kern="0" dirty="0">
              <a:solidFill>
                <a:prstClr val="white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371725" y="1671638"/>
            <a:ext cx="4478339" cy="1531937"/>
            <a:chOff x="2371725" y="1671638"/>
            <a:chExt cx="4478339" cy="1531937"/>
          </a:xfrm>
        </p:grpSpPr>
        <p:sp>
          <p:nvSpPr>
            <p:cNvPr id="4" name="MH_Other_1"/>
            <p:cNvSpPr/>
            <p:nvPr>
              <p:custDataLst>
                <p:tags r:id="rId1"/>
              </p:custDataLst>
            </p:nvPr>
          </p:nvSpPr>
          <p:spPr>
            <a:xfrm>
              <a:off x="2784475" y="1800225"/>
              <a:ext cx="357188" cy="35560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" name="MH_Other_2"/>
            <p:cNvSpPr/>
            <p:nvPr>
              <p:custDataLst>
                <p:tags r:id="rId2"/>
              </p:custDataLst>
            </p:nvPr>
          </p:nvSpPr>
          <p:spPr>
            <a:xfrm>
              <a:off x="2784475" y="2205039"/>
              <a:ext cx="357188" cy="357187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6" name="MH_Other_3"/>
            <p:cNvSpPr/>
            <p:nvPr>
              <p:custDataLst>
                <p:tags r:id="rId3"/>
              </p:custDataLst>
            </p:nvPr>
          </p:nvSpPr>
          <p:spPr>
            <a:xfrm>
              <a:off x="2990850" y="2003425"/>
              <a:ext cx="355600" cy="355600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7" name="MH_Other_4"/>
            <p:cNvSpPr/>
            <p:nvPr>
              <p:custDataLst>
                <p:tags r:id="rId4"/>
              </p:custDataLst>
            </p:nvPr>
          </p:nvSpPr>
          <p:spPr>
            <a:xfrm>
              <a:off x="2400300" y="1671639"/>
              <a:ext cx="534988" cy="1019175"/>
            </a:xfrm>
            <a:custGeom>
              <a:avLst/>
              <a:gdLst>
                <a:gd name="connsiteX0" fmla="*/ 96494 w 1902905"/>
                <a:gd name="connsiteY0" fmla="*/ 0 h 3612822"/>
                <a:gd name="connsiteX1" fmla="*/ 1902905 w 1902905"/>
                <a:gd name="connsiteY1" fmla="*/ 1806411 h 3612822"/>
                <a:gd name="connsiteX2" fmla="*/ 96494 w 1902905"/>
                <a:gd name="connsiteY2" fmla="*/ 3612822 h 3612822"/>
                <a:gd name="connsiteX3" fmla="*/ 0 w 1902905"/>
                <a:gd name="connsiteY3" fmla="*/ 3516328 h 3612822"/>
                <a:gd name="connsiteX4" fmla="*/ 1709917 w 1902905"/>
                <a:gd name="connsiteY4" fmla="*/ 1806411 h 3612822"/>
                <a:gd name="connsiteX5" fmla="*/ 0 w 1902905"/>
                <a:gd name="connsiteY5" fmla="*/ 96494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905" h="3612822">
                  <a:moveTo>
                    <a:pt x="96494" y="0"/>
                  </a:moveTo>
                  <a:lnTo>
                    <a:pt x="1902905" y="1806411"/>
                  </a:lnTo>
                  <a:lnTo>
                    <a:pt x="96494" y="3612822"/>
                  </a:lnTo>
                  <a:lnTo>
                    <a:pt x="0" y="3516328"/>
                  </a:lnTo>
                  <a:lnTo>
                    <a:pt x="1709917" y="1806411"/>
                  </a:lnTo>
                  <a:lnTo>
                    <a:pt x="0" y="9649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8" name="MH_Other_5"/>
            <p:cNvSpPr/>
            <p:nvPr>
              <p:custDataLst>
                <p:tags r:id="rId5"/>
              </p:custDataLst>
            </p:nvPr>
          </p:nvSpPr>
          <p:spPr bwMode="auto">
            <a:xfrm>
              <a:off x="2371725" y="1671639"/>
              <a:ext cx="509588" cy="1019175"/>
            </a:xfrm>
            <a:custGeom>
              <a:avLst/>
              <a:gdLst>
                <a:gd name="T0" fmla="*/ 36 w 1806862"/>
                <a:gd name="T1" fmla="*/ 0 h 3612822"/>
                <a:gd name="T2" fmla="*/ 143580 w 1806862"/>
                <a:gd name="T3" fmla="*/ 143580 h 3612822"/>
                <a:gd name="T4" fmla="*/ 36 w 1806862"/>
                <a:gd name="T5" fmla="*/ 287160 h 3612822"/>
                <a:gd name="T6" fmla="*/ 0 w 1806862"/>
                <a:gd name="T7" fmla="*/ 287124 h 3612822"/>
                <a:gd name="T8" fmla="*/ 0 w 1806862"/>
                <a:gd name="T9" fmla="*/ 36 h 3612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6862"/>
                <a:gd name="T16" fmla="*/ 0 h 3612822"/>
                <a:gd name="T17" fmla="*/ 1806862 w 1806862"/>
                <a:gd name="T18" fmla="*/ 3612822 h 36128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6862" h="3612822">
                  <a:moveTo>
                    <a:pt x="451" y="0"/>
                  </a:moveTo>
                  <a:lnTo>
                    <a:pt x="1806862" y="1806411"/>
                  </a:lnTo>
                  <a:lnTo>
                    <a:pt x="451" y="3612822"/>
                  </a:lnTo>
                  <a:lnTo>
                    <a:pt x="0" y="3612371"/>
                  </a:lnTo>
                  <a:lnTo>
                    <a:pt x="0" y="4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144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MH_Text_1"/>
            <p:cNvSpPr/>
            <p:nvPr>
              <p:custDataLst>
                <p:tags r:id="rId6"/>
              </p:custDataLst>
            </p:nvPr>
          </p:nvSpPr>
          <p:spPr>
            <a:xfrm>
              <a:off x="3346451" y="2155825"/>
              <a:ext cx="3503613" cy="104775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可以被计算机理解并执行的基本操作命令。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MH_SubTitle_1"/>
            <p:cNvSpPr/>
            <p:nvPr>
              <p:custDataLst>
                <p:tags r:id="rId7"/>
              </p:custDataLst>
            </p:nvPr>
          </p:nvSpPr>
          <p:spPr>
            <a:xfrm>
              <a:off x="3346451" y="1671638"/>
              <a:ext cx="3503613" cy="538162"/>
            </a:xfrm>
            <a:prstGeom prst="rect">
              <a:avLst/>
            </a:prstGeom>
          </p:spPr>
          <p:txBody>
            <a:bodyPr anchor="b">
              <a:normAutofit/>
            </a:bodyPr>
            <a:lstStyle/>
            <a:p>
              <a:pPr>
                <a:defRPr/>
              </a:pPr>
              <a:r>
                <a:rPr lang="zh-CN" altLang="en-US" sz="2400" b="1" kern="0" dirty="0">
                  <a:solidFill>
                    <a:schemeClr val="accent1"/>
                  </a:solidFill>
                  <a:cs typeface="宋体" panose="02010600030101010101" pitchFamily="2" charset="-122"/>
                </a:rPr>
                <a:t>指令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561014" y="4864100"/>
            <a:ext cx="4478336" cy="1531938"/>
            <a:chOff x="5561014" y="4864100"/>
            <a:chExt cx="4478336" cy="1531938"/>
          </a:xfrm>
        </p:grpSpPr>
        <p:sp>
          <p:nvSpPr>
            <p:cNvPr id="11" name="MH_Other_6"/>
            <p:cNvSpPr/>
            <p:nvPr>
              <p:custDataLst>
                <p:tags r:id="rId8"/>
              </p:custDataLst>
            </p:nvPr>
          </p:nvSpPr>
          <p:spPr>
            <a:xfrm>
              <a:off x="5973763" y="4991100"/>
              <a:ext cx="355600" cy="355600"/>
            </a:xfrm>
            <a:prstGeom prst="diamon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2" name="MH_Other_7"/>
            <p:cNvSpPr/>
            <p:nvPr>
              <p:custDataLst>
                <p:tags r:id="rId9"/>
              </p:custDataLst>
            </p:nvPr>
          </p:nvSpPr>
          <p:spPr>
            <a:xfrm>
              <a:off x="5973763" y="5397500"/>
              <a:ext cx="355600" cy="355600"/>
            </a:xfrm>
            <a:prstGeom prst="diamon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3" name="MH_Other_8"/>
            <p:cNvSpPr/>
            <p:nvPr>
              <p:custDataLst>
                <p:tags r:id="rId10"/>
              </p:custDataLst>
            </p:nvPr>
          </p:nvSpPr>
          <p:spPr>
            <a:xfrm>
              <a:off x="6178550" y="5194300"/>
              <a:ext cx="355600" cy="355600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4" name="MH_Other_9"/>
            <p:cNvSpPr/>
            <p:nvPr>
              <p:custDataLst>
                <p:tags r:id="rId11"/>
              </p:custDataLst>
            </p:nvPr>
          </p:nvSpPr>
          <p:spPr>
            <a:xfrm>
              <a:off x="5588001" y="4864100"/>
              <a:ext cx="536575" cy="1017588"/>
            </a:xfrm>
            <a:custGeom>
              <a:avLst/>
              <a:gdLst>
                <a:gd name="connsiteX0" fmla="*/ 96494 w 1902905"/>
                <a:gd name="connsiteY0" fmla="*/ 0 h 3612822"/>
                <a:gd name="connsiteX1" fmla="*/ 1902905 w 1902905"/>
                <a:gd name="connsiteY1" fmla="*/ 1806411 h 3612822"/>
                <a:gd name="connsiteX2" fmla="*/ 96494 w 1902905"/>
                <a:gd name="connsiteY2" fmla="*/ 3612822 h 3612822"/>
                <a:gd name="connsiteX3" fmla="*/ 0 w 1902905"/>
                <a:gd name="connsiteY3" fmla="*/ 3516328 h 3612822"/>
                <a:gd name="connsiteX4" fmla="*/ 1709917 w 1902905"/>
                <a:gd name="connsiteY4" fmla="*/ 1806411 h 3612822"/>
                <a:gd name="connsiteX5" fmla="*/ 0 w 1902905"/>
                <a:gd name="connsiteY5" fmla="*/ 96494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905" h="3612822">
                  <a:moveTo>
                    <a:pt x="96494" y="0"/>
                  </a:moveTo>
                  <a:lnTo>
                    <a:pt x="1902905" y="1806411"/>
                  </a:lnTo>
                  <a:lnTo>
                    <a:pt x="96494" y="3612822"/>
                  </a:lnTo>
                  <a:lnTo>
                    <a:pt x="0" y="3516328"/>
                  </a:lnTo>
                  <a:lnTo>
                    <a:pt x="1709917" y="1806411"/>
                  </a:lnTo>
                  <a:lnTo>
                    <a:pt x="0" y="9649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5" name="MH_Other_10"/>
            <p:cNvSpPr/>
            <p:nvPr>
              <p:custDataLst>
                <p:tags r:id="rId12"/>
              </p:custDataLst>
            </p:nvPr>
          </p:nvSpPr>
          <p:spPr>
            <a:xfrm>
              <a:off x="5561014" y="4864100"/>
              <a:ext cx="509587" cy="1017588"/>
            </a:xfrm>
            <a:custGeom>
              <a:avLst/>
              <a:gdLst>
                <a:gd name="connsiteX0" fmla="*/ 451 w 1806862"/>
                <a:gd name="connsiteY0" fmla="*/ 0 h 3612822"/>
                <a:gd name="connsiteX1" fmla="*/ 1806862 w 1806862"/>
                <a:gd name="connsiteY1" fmla="*/ 1806411 h 3612822"/>
                <a:gd name="connsiteX2" fmla="*/ 451 w 1806862"/>
                <a:gd name="connsiteY2" fmla="*/ 3612822 h 3612822"/>
                <a:gd name="connsiteX3" fmla="*/ 0 w 1806862"/>
                <a:gd name="connsiteY3" fmla="*/ 3612371 h 3612822"/>
                <a:gd name="connsiteX4" fmla="*/ 0 w 1806862"/>
                <a:gd name="connsiteY4" fmla="*/ 451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862" h="3612822">
                  <a:moveTo>
                    <a:pt x="451" y="0"/>
                  </a:moveTo>
                  <a:lnTo>
                    <a:pt x="1806862" y="1806411"/>
                  </a:lnTo>
                  <a:lnTo>
                    <a:pt x="451" y="3612822"/>
                  </a:lnTo>
                  <a:lnTo>
                    <a:pt x="0" y="3612371"/>
                  </a:lnTo>
                  <a:lnTo>
                    <a:pt x="0" y="451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lIns="0" tIns="0" rIns="144000" bIns="0" anchor="ctr">
              <a:normAutofit/>
            </a:bodyPr>
            <a:lstStyle/>
            <a:p>
              <a:pPr algn="ctr">
                <a:defRPr/>
              </a:pPr>
              <a:endParaRPr lang="zh-CN" altLang="en-US" sz="2400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MH_Text_3"/>
            <p:cNvSpPr/>
            <p:nvPr>
              <p:custDataLst>
                <p:tags r:id="rId13"/>
              </p:custDataLst>
            </p:nvPr>
          </p:nvSpPr>
          <p:spPr>
            <a:xfrm>
              <a:off x="6534150" y="5346700"/>
              <a:ext cx="3505200" cy="1049338"/>
            </a:xfrm>
            <a:prstGeom prst="rect">
              <a:avLst/>
            </a:prstGeom>
          </p:spPr>
          <p:txBody>
            <a:bodyPr>
              <a:normAutofit lnSpcReduction="100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与计算机系统操作有关的计算机程序、规程、规则，以及可能有的文件、文档及数据。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MH_SubTitle_3"/>
            <p:cNvSpPr/>
            <p:nvPr>
              <p:custDataLst>
                <p:tags r:id="rId14"/>
              </p:custDataLst>
            </p:nvPr>
          </p:nvSpPr>
          <p:spPr>
            <a:xfrm>
              <a:off x="6534150" y="4864101"/>
              <a:ext cx="3505200" cy="536575"/>
            </a:xfrm>
            <a:prstGeom prst="rect">
              <a:avLst/>
            </a:prstGeom>
          </p:spPr>
          <p:txBody>
            <a:bodyPr anchor="b">
              <a:normAutofit/>
            </a:bodyPr>
            <a:lstStyle/>
            <a:p>
              <a:pPr>
                <a:defRPr/>
              </a:pPr>
              <a:r>
                <a:rPr lang="zh-CN" altLang="en-US" sz="2400" b="1" kern="0" dirty="0">
                  <a:solidFill>
                    <a:schemeClr val="accent3"/>
                  </a:solidFill>
                  <a:cs typeface="宋体" panose="02010600030101010101" pitchFamily="2" charset="-122"/>
                </a:rPr>
                <a:t>软件</a:t>
              </a:r>
              <a:endParaRPr lang="zh-CN" altLang="en-US" sz="2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39381" y="3121820"/>
            <a:ext cx="4478337" cy="1500187"/>
            <a:chOff x="3967163" y="3287714"/>
            <a:chExt cx="4478337" cy="1500187"/>
          </a:xfrm>
        </p:grpSpPr>
        <p:sp>
          <p:nvSpPr>
            <p:cNvPr id="18" name="MH_Other_11"/>
            <p:cNvSpPr/>
            <p:nvPr>
              <p:custDataLst>
                <p:tags r:id="rId15"/>
              </p:custDataLst>
            </p:nvPr>
          </p:nvSpPr>
          <p:spPr>
            <a:xfrm>
              <a:off x="4379913" y="3414713"/>
              <a:ext cx="355600" cy="3556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9" name="MH_Other_12"/>
            <p:cNvSpPr/>
            <p:nvPr>
              <p:custDataLst>
                <p:tags r:id="rId16"/>
              </p:custDataLst>
            </p:nvPr>
          </p:nvSpPr>
          <p:spPr>
            <a:xfrm>
              <a:off x="4379913" y="3821113"/>
              <a:ext cx="355600" cy="3556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0" name="MH_Other_13"/>
            <p:cNvSpPr/>
            <p:nvPr>
              <p:custDataLst>
                <p:tags r:id="rId17"/>
              </p:custDataLst>
            </p:nvPr>
          </p:nvSpPr>
          <p:spPr>
            <a:xfrm>
              <a:off x="4584700" y="3617913"/>
              <a:ext cx="355600" cy="355600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1" name="MH_Other_14"/>
            <p:cNvSpPr/>
            <p:nvPr>
              <p:custDataLst>
                <p:tags r:id="rId18"/>
              </p:custDataLst>
            </p:nvPr>
          </p:nvSpPr>
          <p:spPr>
            <a:xfrm>
              <a:off x="3994151" y="3287714"/>
              <a:ext cx="536575" cy="1017587"/>
            </a:xfrm>
            <a:custGeom>
              <a:avLst/>
              <a:gdLst>
                <a:gd name="connsiteX0" fmla="*/ 96494 w 1902905"/>
                <a:gd name="connsiteY0" fmla="*/ 0 h 3612822"/>
                <a:gd name="connsiteX1" fmla="*/ 1902905 w 1902905"/>
                <a:gd name="connsiteY1" fmla="*/ 1806411 h 3612822"/>
                <a:gd name="connsiteX2" fmla="*/ 96494 w 1902905"/>
                <a:gd name="connsiteY2" fmla="*/ 3612822 h 3612822"/>
                <a:gd name="connsiteX3" fmla="*/ 0 w 1902905"/>
                <a:gd name="connsiteY3" fmla="*/ 3516328 h 3612822"/>
                <a:gd name="connsiteX4" fmla="*/ 1709917 w 1902905"/>
                <a:gd name="connsiteY4" fmla="*/ 1806411 h 3612822"/>
                <a:gd name="connsiteX5" fmla="*/ 0 w 1902905"/>
                <a:gd name="connsiteY5" fmla="*/ 96494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905" h="3612822">
                  <a:moveTo>
                    <a:pt x="96494" y="0"/>
                  </a:moveTo>
                  <a:lnTo>
                    <a:pt x="1902905" y="1806411"/>
                  </a:lnTo>
                  <a:lnTo>
                    <a:pt x="96494" y="3612822"/>
                  </a:lnTo>
                  <a:lnTo>
                    <a:pt x="0" y="3516328"/>
                  </a:lnTo>
                  <a:lnTo>
                    <a:pt x="1709917" y="1806411"/>
                  </a:lnTo>
                  <a:lnTo>
                    <a:pt x="0" y="964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2" name="MH_Other_15"/>
            <p:cNvSpPr/>
            <p:nvPr>
              <p:custDataLst>
                <p:tags r:id="rId19"/>
              </p:custDataLst>
            </p:nvPr>
          </p:nvSpPr>
          <p:spPr bwMode="auto">
            <a:xfrm>
              <a:off x="3967163" y="3287714"/>
              <a:ext cx="508000" cy="1017587"/>
            </a:xfrm>
            <a:custGeom>
              <a:avLst/>
              <a:gdLst>
                <a:gd name="T0" fmla="*/ 36 w 1806862"/>
                <a:gd name="T1" fmla="*/ 0 h 3612822"/>
                <a:gd name="T2" fmla="*/ 143133 w 1806862"/>
                <a:gd name="T3" fmla="*/ 143356 h 3612822"/>
                <a:gd name="T4" fmla="*/ 36 w 1806862"/>
                <a:gd name="T5" fmla="*/ 286713 h 3612822"/>
                <a:gd name="T6" fmla="*/ 0 w 1806862"/>
                <a:gd name="T7" fmla="*/ 286677 h 3612822"/>
                <a:gd name="T8" fmla="*/ 0 w 1806862"/>
                <a:gd name="T9" fmla="*/ 36 h 3612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6862"/>
                <a:gd name="T16" fmla="*/ 0 h 3612822"/>
                <a:gd name="T17" fmla="*/ 1806862 w 1806862"/>
                <a:gd name="T18" fmla="*/ 3612822 h 36128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6862" h="3612822">
                  <a:moveTo>
                    <a:pt x="451" y="0"/>
                  </a:moveTo>
                  <a:lnTo>
                    <a:pt x="1806862" y="1806411"/>
                  </a:lnTo>
                  <a:lnTo>
                    <a:pt x="451" y="3612822"/>
                  </a:lnTo>
                  <a:lnTo>
                    <a:pt x="0" y="3612371"/>
                  </a:lnTo>
                  <a:lnTo>
                    <a:pt x="0" y="4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144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MH_Text_2"/>
            <p:cNvSpPr/>
            <p:nvPr>
              <p:custDataLst>
                <p:tags r:id="rId20"/>
              </p:custDataLst>
            </p:nvPr>
          </p:nvSpPr>
          <p:spPr>
            <a:xfrm>
              <a:off x="4940300" y="3770314"/>
              <a:ext cx="3505200" cy="1017587"/>
            </a:xfrm>
            <a:prstGeom prst="rect">
              <a:avLst/>
            </a:prstGeom>
          </p:spPr>
          <p:txBody>
            <a:bodyPr>
              <a:normAutofit lnSpcReduction="100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一组计算机能识别和执行的指令。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一个特定的指令序列用来完成一定的功能。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MH_SubTitle_2"/>
            <p:cNvSpPr/>
            <p:nvPr>
              <p:custDataLst>
                <p:tags r:id="rId21"/>
              </p:custDataLst>
            </p:nvPr>
          </p:nvSpPr>
          <p:spPr>
            <a:xfrm>
              <a:off x="4940300" y="3287714"/>
              <a:ext cx="3505200" cy="536575"/>
            </a:xfrm>
            <a:prstGeom prst="rect">
              <a:avLst/>
            </a:prstGeom>
          </p:spPr>
          <p:txBody>
            <a:bodyPr anchor="b">
              <a:normAutofit/>
            </a:bodyPr>
            <a:lstStyle/>
            <a:p>
              <a:pPr>
                <a:defRPr/>
              </a:pPr>
              <a:r>
                <a:rPr lang="zh-CN" altLang="en-US" sz="2400" b="1" kern="0" dirty="0">
                  <a:solidFill>
                    <a:schemeClr val="accent2"/>
                  </a:solidFill>
                  <a:cs typeface="宋体" panose="02010600030101010101" pitchFamily="2" charset="-122"/>
                </a:rPr>
                <a:t>程序</a:t>
              </a:r>
              <a:endParaRPr lang="zh-CN" altLang="en-US" sz="2400" b="1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935"/>
            <a:ext cx="9819005" cy="5892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【</a:t>
            </a:r>
            <a:r>
              <a:rPr lang="zh-CN" altLang="en-US" sz="2400" dirty="0">
                <a:solidFill>
                  <a:schemeClr val="accent1"/>
                </a:solidFill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</a:rPr>
              <a:t>1.1】</a:t>
            </a:r>
            <a:r>
              <a:rPr lang="zh-CN" altLang="en-US" sz="2400" dirty="0">
                <a:solidFill>
                  <a:schemeClr val="accent1"/>
                </a:solidFill>
              </a:rPr>
              <a:t>学习使用</a:t>
            </a:r>
            <a:r>
              <a:rPr lang="en-US" altLang="zh-CN" sz="2400" dirty="0">
                <a:solidFill>
                  <a:schemeClr val="accent1"/>
                </a:solidFill>
              </a:rPr>
              <a:t>VC++6.0</a:t>
            </a:r>
            <a:r>
              <a:rPr lang="zh-CN" altLang="en-US" sz="2400" dirty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>
                <a:solidFill>
                  <a:schemeClr val="accent1"/>
                </a:solidFill>
              </a:rPr>
              <a:t>This is a C program.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解题思路</a:t>
            </a:r>
            <a:r>
              <a:rPr lang="en-US" altLang="zh-CN" sz="2000" b="1" dirty="0"/>
              <a:t>: </a:t>
            </a:r>
            <a:r>
              <a:rPr lang="zh-CN" altLang="en-US" sz="2000" dirty="0"/>
              <a:t>在主函数中用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函数原样输出以上文字。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1134" y="2966302"/>
            <a:ext cx="3657600" cy="81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#include &lt;stdio.</a:t>
            </a:r>
            <a:r>
              <a:rPr lang="zh-CN" altLang="en-US" sz="1600"/>
              <a:t>h&gt;	</a:t>
            </a:r>
            <a:r>
              <a:rPr lang="en-US" altLang="zh-CN" sz="1600"/>
              <a:t>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/>
              <a:t>int </a:t>
            </a:r>
            <a:r>
              <a:rPr lang="zh-CN" altLang="en-US" sz="1600"/>
              <a:t>main()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/>
              <a:t>{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函数开始的标志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("This is a C program.\n</a:t>
            </a:r>
            <a:r>
              <a:rPr lang="en-US" altLang="zh-CN" sz="1600"/>
              <a:t>")</a:t>
            </a:r>
            <a:r>
              <a:rPr lang="zh-CN" altLang="en-US" sz="1600"/>
              <a:t>;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    return </a:t>
            </a:r>
            <a:r>
              <a:rPr lang="zh-CN" altLang="en-US" sz="1600"/>
              <a:t>0;	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函数执行完毕时返回函数值0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/>
              <a:t>}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685172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main</a:t>
            </a:r>
            <a:r>
              <a:rPr lang="zh-CN" altLang="en-US" sz="1600" dirty="0">
                <a:solidFill>
                  <a:schemeClr val="bg1"/>
                </a:solidFill>
              </a:rPr>
              <a:t>是函数的名字，表示“主函数”；每一个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语言程序都必须有一个 </a:t>
            </a:r>
            <a:r>
              <a:rPr lang="en-US" altLang="zh-CN" sz="1600" dirty="0">
                <a:solidFill>
                  <a:schemeClr val="bg1"/>
                </a:solidFill>
              </a:rPr>
              <a:t>main </a:t>
            </a:r>
            <a:r>
              <a:rPr lang="zh-CN" altLang="en-US" sz="1600" dirty="0">
                <a:solidFill>
                  <a:schemeClr val="bg1"/>
                </a:solidFill>
              </a:rPr>
              <a:t>函数。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main</a:t>
            </a:r>
            <a:r>
              <a:rPr lang="zh-CN" altLang="en-US" sz="1600" dirty="0">
                <a:solidFill>
                  <a:schemeClr val="bg1"/>
                </a:solidFill>
              </a:rPr>
              <a:t>前面的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</a:rPr>
              <a:t>表示此函数的类型是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</a:rPr>
              <a:t>类型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整型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，即在执行主函数后会得到一个值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即函数值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，其值为整型。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return 0;</a:t>
            </a:r>
            <a:r>
              <a:rPr lang="zh-CN" altLang="en-US" sz="1600" dirty="0">
                <a:solidFill>
                  <a:schemeClr val="bg1"/>
                </a:solidFill>
              </a:rPr>
              <a:t>的作用是当</a:t>
            </a:r>
            <a:r>
              <a:rPr lang="en-US" altLang="zh-CN" sz="1600" dirty="0">
                <a:solidFill>
                  <a:schemeClr val="bg1"/>
                </a:solidFill>
              </a:rPr>
              <a:t>main</a:t>
            </a:r>
            <a:r>
              <a:rPr lang="zh-CN" altLang="en-US" sz="1600" dirty="0">
                <a:solidFill>
                  <a:schemeClr val="bg1"/>
                </a:solidFill>
              </a:rPr>
              <a:t>函数执行结束前将整数</a:t>
            </a:r>
            <a:r>
              <a:rPr lang="en-US" altLang="zh-CN" sz="1600" dirty="0">
                <a:solidFill>
                  <a:schemeClr val="bg1"/>
                </a:solidFill>
              </a:rPr>
              <a:t>0</a:t>
            </a:r>
            <a:r>
              <a:rPr lang="zh-CN" altLang="en-US" sz="1600" dirty="0">
                <a:solidFill>
                  <a:schemeClr val="bg1"/>
                </a:solidFill>
              </a:rPr>
              <a:t>作为函数值，返回到调用函数处。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函数体由花括号</a:t>
            </a:r>
            <a:r>
              <a:rPr lang="en-US" altLang="zh-CN" b="1" dirty="0">
                <a:solidFill>
                  <a:srgbClr val="FFFF00"/>
                </a:solidFill>
              </a:rPr>
              <a:t>{}</a:t>
            </a:r>
            <a:r>
              <a:rPr lang="zh-CN" altLang="en-US" sz="1600" dirty="0">
                <a:solidFill>
                  <a:schemeClr val="bg1"/>
                </a:solidFill>
              </a:rPr>
              <a:t>括起来。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#include &lt;stdio.</a:t>
            </a:r>
            <a:r>
              <a:rPr lang="zh-CN" altLang="en-US" sz="1600"/>
              <a:t>h&gt;	</a:t>
            </a:r>
            <a:r>
              <a:rPr lang="en-US" altLang="zh-CN" sz="1600"/>
              <a:t>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/>
              <a:t>int </a:t>
            </a:r>
            <a:r>
              <a:rPr lang="zh-CN" altLang="en-US" sz="1600"/>
              <a:t>main()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/>
              <a:t>{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函数开始的标志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("This is a C program.\n</a:t>
            </a:r>
            <a:r>
              <a:rPr lang="en-US" altLang="zh-CN" sz="1600"/>
              <a:t>")</a:t>
            </a:r>
            <a:r>
              <a:rPr lang="zh-CN" altLang="en-US" sz="1600"/>
              <a:t>;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    return </a:t>
            </a:r>
            <a:r>
              <a:rPr lang="zh-CN" altLang="en-US" sz="1600"/>
              <a:t>0;	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函数执行完毕时返回函数值0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/>
              <a:t>}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53608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FFFF00"/>
                </a:solidFill>
              </a:rPr>
              <a:t>printf</a:t>
            </a:r>
            <a:r>
              <a:rPr lang="zh-CN" altLang="en-US" sz="1600" dirty="0">
                <a:solidFill>
                  <a:schemeClr val="bg1"/>
                </a:solidFill>
              </a:rPr>
              <a:t>是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编译系统提供的函数库中的输出函数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详见第</a:t>
            </a:r>
            <a:r>
              <a:rPr lang="en-US" altLang="zh-CN" sz="1600" dirty="0">
                <a:solidFill>
                  <a:schemeClr val="bg1"/>
                </a:solidFill>
              </a:rPr>
              <a:t>4</a:t>
            </a:r>
            <a:r>
              <a:rPr lang="zh-CN" altLang="en-US" sz="1600" dirty="0">
                <a:solidFill>
                  <a:schemeClr val="bg1"/>
                </a:solidFill>
              </a:rPr>
              <a:t>章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r>
              <a:rPr lang="en-US" altLang="zh-CN" sz="1600" dirty="0" err="1">
                <a:solidFill>
                  <a:schemeClr val="bg1"/>
                </a:solidFill>
              </a:rPr>
              <a:t>printf</a:t>
            </a:r>
            <a:r>
              <a:rPr lang="zh-CN" altLang="en-US" sz="1600" dirty="0">
                <a:solidFill>
                  <a:schemeClr val="bg1"/>
                </a:solidFill>
              </a:rPr>
              <a:t>函数中</a:t>
            </a:r>
            <a:r>
              <a:rPr lang="zh-CN" altLang="en-US" b="1" dirty="0">
                <a:solidFill>
                  <a:srgbClr val="FFFF00"/>
                </a:solidFill>
              </a:rPr>
              <a:t>双引号</a:t>
            </a:r>
            <a:r>
              <a:rPr lang="zh-CN" altLang="en-US" sz="1600" dirty="0">
                <a:solidFill>
                  <a:schemeClr val="bg1"/>
                </a:solidFill>
              </a:rPr>
              <a:t>内的字符串</a:t>
            </a:r>
            <a:r>
              <a:rPr lang="en-US" altLang="zh-CN" sz="1600" dirty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>
                <a:solidFill>
                  <a:schemeClr val="bg1"/>
                </a:solidFill>
              </a:rPr>
              <a:t>按原样输出。</a:t>
            </a:r>
            <a:r>
              <a:rPr lang="en-US" altLang="zh-CN" b="1" dirty="0">
                <a:solidFill>
                  <a:srgbClr val="FFFF00"/>
                </a:solidFill>
              </a:rPr>
              <a:t>\n</a:t>
            </a:r>
            <a:r>
              <a:rPr lang="zh-CN" altLang="en-US" sz="1600" dirty="0">
                <a:solidFill>
                  <a:schemeClr val="bg1"/>
                </a:solidFill>
              </a:rPr>
              <a:t>是换行符，即在输出</a:t>
            </a:r>
            <a:r>
              <a:rPr lang="en-US" altLang="zh-CN" sz="1600" dirty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>
                <a:solidFill>
                  <a:schemeClr val="bg1"/>
                </a:solidFill>
              </a:rPr>
              <a:t>后，显示屏上的光标位置移到下一行的开头。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每个语句最后都有一个</a:t>
            </a:r>
            <a:r>
              <a:rPr lang="zh-CN" altLang="en-US" b="1" dirty="0">
                <a:solidFill>
                  <a:srgbClr val="FFFF00"/>
                </a:solidFill>
              </a:rPr>
              <a:t>分号</a:t>
            </a:r>
            <a:r>
              <a:rPr lang="zh-CN" altLang="en-US" sz="1600" dirty="0">
                <a:solidFill>
                  <a:schemeClr val="bg1"/>
                </a:solidFill>
              </a:rPr>
              <a:t>，表示语句结束。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#include &lt;stdio.</a:t>
            </a:r>
            <a:r>
              <a:rPr lang="zh-CN" altLang="en-US" sz="1600"/>
              <a:t>h&gt;	</a:t>
            </a:r>
            <a:r>
              <a:rPr lang="en-US" altLang="zh-CN" sz="1600"/>
              <a:t>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/>
              <a:t>int </a:t>
            </a:r>
            <a:r>
              <a:rPr lang="zh-CN" altLang="en-US" sz="1600"/>
              <a:t>main()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/>
              <a:t>{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函数开始的标志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("This is a C program.\n</a:t>
            </a:r>
            <a:r>
              <a:rPr lang="en-US" altLang="zh-CN" sz="1600"/>
              <a:t>")</a:t>
            </a:r>
            <a:r>
              <a:rPr lang="zh-CN" altLang="en-US" sz="1600"/>
              <a:t>;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    return </a:t>
            </a:r>
            <a:r>
              <a:rPr lang="zh-CN" altLang="en-US" sz="1600"/>
              <a:t>0;	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函数执行完毕时返回函数值0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/>
              <a:t>}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61559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在使用函数库中的输入输出函数时，编译系统要求程序提供有关此函数的信息，程序第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行“</a:t>
            </a:r>
            <a:r>
              <a:rPr lang="en-US" altLang="zh-CN" b="1" dirty="0">
                <a:solidFill>
                  <a:srgbClr val="FFFF00"/>
                </a:solidFill>
              </a:rPr>
              <a:t>#include &lt;</a:t>
            </a:r>
            <a:r>
              <a:rPr lang="en-US" altLang="zh-CN" b="1" dirty="0" err="1">
                <a:solidFill>
                  <a:srgbClr val="FFFF00"/>
                </a:solidFill>
              </a:rPr>
              <a:t>stdio.h</a:t>
            </a:r>
            <a:r>
              <a:rPr lang="en-US" altLang="zh-CN" b="1" dirty="0">
                <a:solidFill>
                  <a:srgbClr val="FFFF00"/>
                </a:solidFill>
              </a:rPr>
              <a:t>&gt;</a:t>
            </a:r>
            <a:r>
              <a:rPr lang="en-US" altLang="zh-CN" sz="1600" dirty="0">
                <a:solidFill>
                  <a:schemeClr val="bg1"/>
                </a:solidFill>
              </a:rPr>
              <a:t>”</a:t>
            </a:r>
            <a:r>
              <a:rPr lang="zh-CN" altLang="en-US" sz="1600" dirty="0">
                <a:solidFill>
                  <a:schemeClr val="bg1"/>
                </a:solidFill>
              </a:rPr>
              <a:t>的作用就是用来提供这些信息的。</a:t>
            </a:r>
            <a:r>
              <a:rPr lang="en-US" altLang="zh-CN" b="1" dirty="0" err="1">
                <a:solidFill>
                  <a:srgbClr val="FFFF00"/>
                </a:solidFill>
              </a:rPr>
              <a:t>stdio.h</a:t>
            </a:r>
            <a:r>
              <a:rPr lang="zh-CN" altLang="en-US" sz="1600" dirty="0">
                <a:solidFill>
                  <a:schemeClr val="bg1"/>
                </a:solidFill>
              </a:rPr>
              <a:t>是系统提供的一个文件名，</a:t>
            </a:r>
            <a:r>
              <a:rPr lang="en-US" altLang="zh-CN" b="1" dirty="0" err="1">
                <a:solidFill>
                  <a:srgbClr val="FFFF00"/>
                </a:solidFill>
              </a:rPr>
              <a:t>stdio</a:t>
            </a:r>
            <a:r>
              <a:rPr lang="zh-CN" altLang="en-US" sz="1600" dirty="0">
                <a:solidFill>
                  <a:schemeClr val="bg1"/>
                </a:solidFill>
              </a:rPr>
              <a:t>是</a:t>
            </a:r>
            <a:r>
              <a:rPr lang="en-US" altLang="zh-CN" sz="1600" dirty="0">
                <a:solidFill>
                  <a:schemeClr val="bg1"/>
                </a:solidFill>
              </a:rPr>
              <a:t>standard input &amp; output</a:t>
            </a:r>
            <a:r>
              <a:rPr lang="zh-CN" altLang="en-US" sz="1600" dirty="0">
                <a:solidFill>
                  <a:schemeClr val="bg1"/>
                </a:solidFill>
              </a:rPr>
              <a:t>的缩写，文件后缀</a:t>
            </a:r>
            <a:r>
              <a:rPr lang="en-US" altLang="zh-CN" b="1" dirty="0">
                <a:solidFill>
                  <a:srgbClr val="FFFF00"/>
                </a:solidFill>
              </a:rPr>
              <a:t>.h</a:t>
            </a:r>
            <a:r>
              <a:rPr lang="zh-CN" altLang="en-US" sz="1600" dirty="0">
                <a:solidFill>
                  <a:schemeClr val="bg1"/>
                </a:solidFill>
              </a:rPr>
              <a:t>的意思是头文件</a:t>
            </a:r>
            <a:r>
              <a:rPr lang="en-US" altLang="zh-CN" sz="1600" dirty="0">
                <a:solidFill>
                  <a:schemeClr val="bg1"/>
                </a:solidFill>
              </a:rPr>
              <a:t>(header file)</a:t>
            </a:r>
            <a:r>
              <a:rPr lang="zh-CN" altLang="en-US" sz="1600" dirty="0">
                <a:solidFill>
                  <a:schemeClr val="bg1"/>
                </a:solidFill>
              </a:rPr>
              <a:t>，因为这些文件都是放在程序各文件模块的开头的。输入输出函数的相关信息已事先放在</a:t>
            </a:r>
            <a:r>
              <a:rPr lang="en-US" altLang="zh-CN" sz="1600" dirty="0" err="1">
                <a:solidFill>
                  <a:schemeClr val="bg1"/>
                </a:solidFill>
              </a:rPr>
              <a:t>stdio.h</a:t>
            </a:r>
            <a:r>
              <a:rPr lang="zh-CN" altLang="en-US" sz="1600" dirty="0">
                <a:solidFill>
                  <a:schemeClr val="bg1"/>
                </a:solidFill>
              </a:rPr>
              <a:t>文件中。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#include &lt;stdio.</a:t>
            </a:r>
            <a:r>
              <a:rPr lang="zh-CN" altLang="en-US" sz="1600"/>
              <a:t>h&gt;	</a:t>
            </a:r>
            <a:r>
              <a:rPr lang="en-US" altLang="zh-CN" sz="1600"/>
              <a:t>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/>
              <a:t>int </a:t>
            </a:r>
            <a:r>
              <a:rPr lang="zh-CN" altLang="en-US" sz="1600"/>
              <a:t>main()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/>
              <a:t>{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函数开始的标志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("This is a C program.\n</a:t>
            </a:r>
            <a:r>
              <a:rPr lang="en-US" altLang="zh-CN" sz="1600"/>
              <a:t>")</a:t>
            </a:r>
            <a:r>
              <a:rPr lang="zh-CN" altLang="en-US" sz="1600"/>
              <a:t>;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/>
              <a:t>    return </a:t>
            </a:r>
            <a:r>
              <a:rPr lang="zh-CN" altLang="en-US" sz="1600"/>
              <a:t>0;	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函数执行完毕时返回函数值0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/>
              <a:t>}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18821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914345" cy="560717"/>
            <a:chOff x="8656983" y="1203671"/>
            <a:chExt cx="1914345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143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20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//</a:t>
            </a:r>
            <a:r>
              <a:rPr lang="zh-CN" altLang="en-US" sz="1600" dirty="0">
                <a:solidFill>
                  <a:schemeClr val="bg1"/>
                </a:solidFill>
              </a:rPr>
              <a:t>表示从此处到本行结束是“注释”，用来对程序有关部分进行必要的说明。在写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程序时应当多用注释，以方便自己和别人理解程序各部分的作用。在程序进行预编译处理时将每个注释替换为一个空格，因此在编译时注释部分不产生目标代码，注释对运行不起作用。注释只是给人看的，而不是让计算机执行的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  <a:endParaRPr lang="zh-CN" altLang="en-US" dirty="0"/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5400000">
            <a:off x="1605757" y="1618457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6" name="MH_Other_2"/>
          <p:cNvCxnSpPr/>
          <p:nvPr>
            <p:custDataLst>
              <p:tags r:id="rId2"/>
            </p:custDataLst>
          </p:nvPr>
        </p:nvCxnSpPr>
        <p:spPr>
          <a:xfrm>
            <a:off x="1525587" y="2221601"/>
            <a:ext cx="22722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 rot="5400000">
            <a:off x="7520021" y="1618457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8" name="MH_Other_4"/>
          <p:cNvCxnSpPr/>
          <p:nvPr>
            <p:custDataLst>
              <p:tags r:id="rId4"/>
            </p:custDataLst>
          </p:nvPr>
        </p:nvCxnSpPr>
        <p:spPr>
          <a:xfrm>
            <a:off x="7447790" y="2221601"/>
            <a:ext cx="31925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Text_1"/>
          <p:cNvSpPr txBox="1"/>
          <p:nvPr>
            <p:custDataLst>
              <p:tags r:id="rId5"/>
            </p:custDataLst>
          </p:nvPr>
        </p:nvSpPr>
        <p:spPr>
          <a:xfrm>
            <a:off x="1457326" y="2247900"/>
            <a:ext cx="2439917" cy="213042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这种注释可以单独占一行，也可以出现在一行中其他内容的右侧。此种注释的范围从</a:t>
            </a:r>
            <a:r>
              <a:rPr lang="en-US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//</a:t>
            </a: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开始，以换行符结束。如果注释内容一行内写不下，可以用多个单行注释。</a:t>
            </a:r>
            <a:endParaRPr lang="zh-CN" alt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74765" y="2320923"/>
            <a:ext cx="3370538" cy="2128838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zh-CN" altLang="en-US" dirty="0"/>
              <a:t>这种注释可以包含多行内容。它可以单独占一行</a:t>
            </a:r>
            <a:r>
              <a:rPr lang="en-US" altLang="zh-CN" dirty="0"/>
              <a:t>(</a:t>
            </a:r>
            <a:r>
              <a:rPr lang="zh-CN" altLang="en-US" dirty="0"/>
              <a:t>在行开头以</a:t>
            </a:r>
            <a:r>
              <a:rPr lang="en-US" altLang="zh-CN" dirty="0"/>
              <a:t>/</a:t>
            </a:r>
            <a:r>
              <a:rPr lang="zh-CN" altLang="en-US" dirty="0"/>
              <a:t>*开始，行末以*</a:t>
            </a:r>
            <a:r>
              <a:rPr lang="en-US" altLang="zh-CN" dirty="0"/>
              <a:t>/</a:t>
            </a:r>
            <a:r>
              <a:rPr lang="zh-CN" altLang="en-US" dirty="0"/>
              <a:t>结束），也可以包含多行。编译系统在发现一个</a:t>
            </a:r>
            <a:r>
              <a:rPr lang="en-US" altLang="zh-CN" dirty="0"/>
              <a:t>/</a:t>
            </a:r>
            <a:r>
              <a:rPr lang="zh-CN" altLang="en-US" dirty="0"/>
              <a:t>*后，会开始找注释结束符*</a:t>
            </a:r>
            <a:r>
              <a:rPr lang="en-US" altLang="zh-CN" dirty="0"/>
              <a:t>/</a:t>
            </a:r>
            <a:r>
              <a:rPr lang="zh-CN" altLang="en-US" dirty="0"/>
              <a:t>，把二者间的内容作为注释。</a:t>
            </a:r>
            <a:endParaRPr lang="zh-CN" altLang="en-US" dirty="0"/>
          </a:p>
        </p:txBody>
      </p:sp>
      <p:sp>
        <p:nvSpPr>
          <p:cNvPr id="12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52587" y="1771649"/>
            <a:ext cx="20653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开始的单行注释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77205" y="1771649"/>
            <a:ext cx="3019151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2500"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以</a:t>
            </a:r>
            <a:r>
              <a:rPr lang="en-US" altLang="zh-CN" dirty="0"/>
              <a:t>/</a:t>
            </a:r>
            <a:r>
              <a:rPr lang="zh-CN" altLang="en-US" dirty="0"/>
              <a:t>*开始，以*</a:t>
            </a:r>
            <a:r>
              <a:rPr lang="en-US" altLang="zh-CN" dirty="0"/>
              <a:t>/</a:t>
            </a:r>
            <a:r>
              <a:rPr lang="zh-CN" altLang="en-US" dirty="0"/>
              <a:t>结束的块式注释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525588" y="5099392"/>
            <a:ext cx="921971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dist"/>
            <a:r>
              <a:rPr lang="zh-CN" altLang="en-US" dirty="0"/>
              <a:t>注意：在字符串中的</a:t>
            </a:r>
            <a:r>
              <a:rPr lang="en-US" altLang="zh-CN" dirty="0"/>
              <a:t>//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*都不作为注释的开始。而是作为字符串的一部分。</a:t>
            </a:r>
            <a:endParaRPr lang="zh-CN" altLang="en-US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931811" y="2319392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第一行注释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继续注释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931811" y="3482339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*一整块都是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注释*</a:t>
            </a:r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/>
      <p:bldP spid="12" grpId="0"/>
      <p:bldP spid="13" grpId="0"/>
      <p:bldP spid="14" grpId="0" animBg="1"/>
      <p:bldP spid="16" grpId="0" animBg="1"/>
      <p:bldP spid="17" grpId="0" animBg="1"/>
    </p:bldLst>
  </p:timing>
</p:sld>
</file>

<file path=ppt/tags/tag1.xml><?xml version="1.0" encoding="utf-8"?>
<p:tagLst xmlns:p="http://schemas.openxmlformats.org/presentationml/2006/main">
  <p:tag name="MH" val="20170803150623"/>
  <p:tag name="MH_LIBRARY" val="GRAPHIC"/>
  <p:tag name="MH_ORDER" val="Freeform 21"/>
</p:tagLst>
</file>

<file path=ppt/tags/tag10.xml><?xml version="1.0" encoding="utf-8"?>
<p:tagLst xmlns:p="http://schemas.openxmlformats.org/presentationml/2006/main">
  <p:tag name="MH" val="20170803154453"/>
  <p:tag name="MH_LIBRARY" val="GRAPHIC"/>
  <p:tag name="MH_TYPE" val="Other"/>
  <p:tag name="MH_ORDER" val="2"/>
</p:tagLst>
</file>

<file path=ppt/tags/tag11.xml><?xml version="1.0" encoding="utf-8"?>
<p:tagLst xmlns:p="http://schemas.openxmlformats.org/presentationml/2006/main">
  <p:tag name="MH" val="20170803154453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170803154453"/>
  <p:tag name="MH_LIBRARY" val="GRAPHIC"/>
  <p:tag name="MH_TYPE" val="Other"/>
  <p:tag name="MH_ORDER" val="4"/>
</p:tagLst>
</file>

<file path=ppt/tags/tag13.xml><?xml version="1.0" encoding="utf-8"?>
<p:tagLst xmlns:p="http://schemas.openxmlformats.org/presentationml/2006/main">
  <p:tag name="MH" val="20170803154453"/>
  <p:tag name="MH_LIBRARY" val="GRAPHIC"/>
  <p:tag name="MH_TYPE" val="Other"/>
  <p:tag name="MH_ORDER" val="5"/>
</p:tagLst>
</file>

<file path=ppt/tags/tag14.xml><?xml version="1.0" encoding="utf-8"?>
<p:tagLst xmlns:p="http://schemas.openxmlformats.org/presentationml/2006/main">
  <p:tag name="MH" val="20170803154453"/>
  <p:tag name="MH_LIBRARY" val="GRAPHIC"/>
  <p:tag name="MH_TYPE" val="Text"/>
  <p:tag name="MH_ORDER" val="1"/>
</p:tagLst>
</file>

<file path=ppt/tags/tag15.xml><?xml version="1.0" encoding="utf-8"?>
<p:tagLst xmlns:p="http://schemas.openxmlformats.org/presentationml/2006/main">
  <p:tag name="MH" val="20170803154453"/>
  <p:tag name="MH_LIBRARY" val="GRAPHIC"/>
  <p:tag name="MH_TYPE" val="SubTitle"/>
  <p:tag name="MH_ORDER" val="1"/>
</p:tagLst>
</file>

<file path=ppt/tags/tag16.xml><?xml version="1.0" encoding="utf-8"?>
<p:tagLst xmlns:p="http://schemas.openxmlformats.org/presentationml/2006/main">
  <p:tag name="MH" val="20170803154453"/>
  <p:tag name="MH_LIBRARY" val="GRAPHIC"/>
  <p:tag name="MH_TYPE" val="Other"/>
  <p:tag name="MH_ORDER" val="6"/>
</p:tagLst>
</file>

<file path=ppt/tags/tag17.xml><?xml version="1.0" encoding="utf-8"?>
<p:tagLst xmlns:p="http://schemas.openxmlformats.org/presentationml/2006/main">
  <p:tag name="MH" val="20170803154453"/>
  <p:tag name="MH_LIBRARY" val="GRAPHIC"/>
  <p:tag name="MH_TYPE" val="Other"/>
  <p:tag name="MH_ORDER" val="7"/>
</p:tagLst>
</file>

<file path=ppt/tags/tag18.xml><?xml version="1.0" encoding="utf-8"?>
<p:tagLst xmlns:p="http://schemas.openxmlformats.org/presentationml/2006/main">
  <p:tag name="MH" val="20170803154453"/>
  <p:tag name="MH_LIBRARY" val="GRAPHIC"/>
  <p:tag name="MH_TYPE" val="Other"/>
  <p:tag name="MH_ORDER" val="8"/>
</p:tagLst>
</file>

<file path=ppt/tags/tag19.xml><?xml version="1.0" encoding="utf-8"?>
<p:tagLst xmlns:p="http://schemas.openxmlformats.org/presentationml/2006/main">
  <p:tag name="MH" val="20170803154453"/>
  <p:tag name="MH_LIBRARY" val="GRAPHIC"/>
  <p:tag name="MH_TYPE" val="Other"/>
  <p:tag name="MH_ORDER" val="9"/>
</p:tagLst>
</file>

<file path=ppt/tags/tag2.xml><?xml version="1.0" encoding="utf-8"?>
<p:tagLst xmlns:p="http://schemas.openxmlformats.org/presentationml/2006/main">
  <p:tag name="MH" val="20170803150623"/>
  <p:tag name="MH_LIBRARY" val="GRAPHIC"/>
  <p:tag name="MH_ORDER" val="Straight Connector 22"/>
</p:tagLst>
</file>

<file path=ppt/tags/tag20.xml><?xml version="1.0" encoding="utf-8"?>
<p:tagLst xmlns:p="http://schemas.openxmlformats.org/presentationml/2006/main">
  <p:tag name="MH" val="20170803154453"/>
  <p:tag name="MH_LIBRARY" val="GRAPHIC"/>
  <p:tag name="MH_TYPE" val="Other"/>
  <p:tag name="MH_ORDER" val="10"/>
</p:tagLst>
</file>

<file path=ppt/tags/tag21.xml><?xml version="1.0" encoding="utf-8"?>
<p:tagLst xmlns:p="http://schemas.openxmlformats.org/presentationml/2006/main">
  <p:tag name="MH" val="20170803154453"/>
  <p:tag name="MH_LIBRARY" val="GRAPHIC"/>
  <p:tag name="MH_TYPE" val="Text"/>
  <p:tag name="MH_ORDER" val="3"/>
</p:tagLst>
</file>

<file path=ppt/tags/tag22.xml><?xml version="1.0" encoding="utf-8"?>
<p:tagLst xmlns:p="http://schemas.openxmlformats.org/presentationml/2006/main">
  <p:tag name="MH" val="20170803154453"/>
  <p:tag name="MH_LIBRARY" val="GRAPHIC"/>
  <p:tag name="MH_TYPE" val="SubTitle"/>
  <p:tag name="MH_ORDER" val="3"/>
</p:tagLst>
</file>

<file path=ppt/tags/tag23.xml><?xml version="1.0" encoding="utf-8"?>
<p:tagLst xmlns:p="http://schemas.openxmlformats.org/presentationml/2006/main">
  <p:tag name="MH" val="20170803154453"/>
  <p:tag name="MH_LIBRARY" val="GRAPHIC"/>
  <p:tag name="MH_TYPE" val="Other"/>
  <p:tag name="MH_ORDER" val="11"/>
</p:tagLst>
</file>

<file path=ppt/tags/tag24.xml><?xml version="1.0" encoding="utf-8"?>
<p:tagLst xmlns:p="http://schemas.openxmlformats.org/presentationml/2006/main">
  <p:tag name="MH" val="20170803154453"/>
  <p:tag name="MH_LIBRARY" val="GRAPHIC"/>
  <p:tag name="MH_TYPE" val="Other"/>
  <p:tag name="MH_ORDER" val="12"/>
</p:tagLst>
</file>

<file path=ppt/tags/tag25.xml><?xml version="1.0" encoding="utf-8"?>
<p:tagLst xmlns:p="http://schemas.openxmlformats.org/presentationml/2006/main">
  <p:tag name="MH" val="20170803154453"/>
  <p:tag name="MH_LIBRARY" val="GRAPHIC"/>
  <p:tag name="MH_TYPE" val="Other"/>
  <p:tag name="MH_ORDER" val="13"/>
</p:tagLst>
</file>

<file path=ppt/tags/tag26.xml><?xml version="1.0" encoding="utf-8"?>
<p:tagLst xmlns:p="http://schemas.openxmlformats.org/presentationml/2006/main">
  <p:tag name="MH" val="20170803154453"/>
  <p:tag name="MH_LIBRARY" val="GRAPHIC"/>
  <p:tag name="MH_TYPE" val="Other"/>
  <p:tag name="MH_ORDER" val="14"/>
</p:tagLst>
</file>

<file path=ppt/tags/tag27.xml><?xml version="1.0" encoding="utf-8"?>
<p:tagLst xmlns:p="http://schemas.openxmlformats.org/presentationml/2006/main">
  <p:tag name="MH" val="20170803154453"/>
  <p:tag name="MH_LIBRARY" val="GRAPHIC"/>
  <p:tag name="MH_TYPE" val="Other"/>
  <p:tag name="MH_ORDER" val="15"/>
</p:tagLst>
</file>

<file path=ppt/tags/tag28.xml><?xml version="1.0" encoding="utf-8"?>
<p:tagLst xmlns:p="http://schemas.openxmlformats.org/presentationml/2006/main">
  <p:tag name="MH" val="20170803154453"/>
  <p:tag name="MH_LIBRARY" val="GRAPHIC"/>
  <p:tag name="MH_TYPE" val="Text"/>
  <p:tag name="MH_ORDER" val="2"/>
</p:tagLst>
</file>

<file path=ppt/tags/tag29.xml><?xml version="1.0" encoding="utf-8"?>
<p:tagLst xmlns:p="http://schemas.openxmlformats.org/presentationml/2006/main">
  <p:tag name="MH" val="20170803154453"/>
  <p:tag name="MH_LIBRARY" val="GRAPHIC"/>
  <p:tag name="MH_TYPE" val="SubTitle"/>
  <p:tag name="MH_ORDER" val="2"/>
</p:tagLst>
</file>

<file path=ppt/tags/tag3.xml><?xml version="1.0" encoding="utf-8"?>
<p:tagLst xmlns:p="http://schemas.openxmlformats.org/presentationml/2006/main">
  <p:tag name="MH" val="20170803150623"/>
  <p:tag name="MH_LIBRARY" val="GRAPHIC"/>
  <p:tag name="MH_ORDER" val="Straight Connector 23"/>
</p:tagLst>
</file>

<file path=ppt/tags/tag30.xml><?xml version="1.0" encoding="utf-8"?>
<p:tagLst xmlns:p="http://schemas.openxmlformats.org/presentationml/2006/main">
  <p:tag name="MH" val="20170803220138"/>
  <p:tag name="MH_LIBRARY" val="GRAPHIC"/>
  <p:tag name="MH_TYPE" val="Other"/>
  <p:tag name="MH_ORDER" val="1"/>
</p:tagLst>
</file>

<file path=ppt/tags/tag31.xml><?xml version="1.0" encoding="utf-8"?>
<p:tagLst xmlns:p="http://schemas.openxmlformats.org/presentationml/2006/main">
  <p:tag name="MH" val="20170803220138"/>
  <p:tag name="MH_LIBRARY" val="GRAPHIC"/>
  <p:tag name="MH_TYPE" val="Other"/>
  <p:tag name="MH_ORDER" val="2"/>
</p:tagLst>
</file>

<file path=ppt/tags/tag32.xml><?xml version="1.0" encoding="utf-8"?>
<p:tagLst xmlns:p="http://schemas.openxmlformats.org/presentationml/2006/main">
  <p:tag name="MH" val="20170803220138"/>
  <p:tag name="MH_LIBRARY" val="GRAPHIC"/>
  <p:tag name="MH_TYPE" val="Other"/>
  <p:tag name="MH_ORDER" val="3"/>
</p:tagLst>
</file>

<file path=ppt/tags/tag33.xml><?xml version="1.0" encoding="utf-8"?>
<p:tagLst xmlns:p="http://schemas.openxmlformats.org/presentationml/2006/main">
  <p:tag name="MH" val="20170803220138"/>
  <p:tag name="MH_LIBRARY" val="GRAPHIC"/>
  <p:tag name="MH_TYPE" val="Other"/>
  <p:tag name="MH_ORDER" val="4"/>
</p:tagLst>
</file>

<file path=ppt/tags/tag34.xml><?xml version="1.0" encoding="utf-8"?>
<p:tagLst xmlns:p="http://schemas.openxmlformats.org/presentationml/2006/main">
  <p:tag name="MH" val="20170803220138"/>
  <p:tag name="MH_LIBRARY" val="GRAPHIC"/>
  <p:tag name="MH_TYPE" val="Text"/>
  <p:tag name="MH_ORDER" val="1"/>
</p:tagLst>
</file>

<file path=ppt/tags/tag35.xml><?xml version="1.0" encoding="utf-8"?>
<p:tagLst xmlns:p="http://schemas.openxmlformats.org/presentationml/2006/main">
  <p:tag name="MH" val="20170803220138"/>
  <p:tag name="MH_LIBRARY" val="GRAPHIC"/>
  <p:tag name="MH_TYPE" val="Text"/>
  <p:tag name="MH_ORDER" val="2"/>
</p:tagLst>
</file>

<file path=ppt/tags/tag36.xml><?xml version="1.0" encoding="utf-8"?>
<p:tagLst xmlns:p="http://schemas.openxmlformats.org/presentationml/2006/main">
  <p:tag name="MH" val="20170803220138"/>
  <p:tag name="MH_LIBRARY" val="GRAPHIC"/>
  <p:tag name="MH_TYPE" val="SubTitle"/>
  <p:tag name="MH_ORDER" val="1"/>
</p:tagLst>
</file>

<file path=ppt/tags/tag37.xml><?xml version="1.0" encoding="utf-8"?>
<p:tagLst xmlns:p="http://schemas.openxmlformats.org/presentationml/2006/main">
  <p:tag name="MH" val="20170803220138"/>
  <p:tag name="MH_LIBRARY" val="GRAPHIC"/>
  <p:tag name="MH_TYPE" val="SubTitle"/>
  <p:tag name="MH_ORDER" val="2"/>
</p:tagLst>
</file>

<file path=ppt/tags/tag38.xml><?xml version="1.0" encoding="utf-8"?>
<p:tagLst xmlns:p="http://schemas.openxmlformats.org/presentationml/2006/main">
  <p:tag name="MH" val="20170804005627"/>
  <p:tag name="MH_LIBRARY" val="GRAPHIC"/>
  <p:tag name="MH_TYPE" val="Other"/>
  <p:tag name="MH_ORDER" val="4"/>
</p:tagLst>
</file>

<file path=ppt/tags/tag39.xml><?xml version="1.0" encoding="utf-8"?>
<p:tagLst xmlns:p="http://schemas.openxmlformats.org/presentationml/2006/main">
  <p:tag name="MH" val="20170804005627"/>
  <p:tag name="MH_LIBRARY" val="GRAPHIC"/>
  <p:tag name="MH_TYPE" val="Other"/>
  <p:tag name="MH_ORDER" val="7"/>
</p:tagLst>
</file>

<file path=ppt/tags/tag4.xml><?xml version="1.0" encoding="utf-8"?>
<p:tagLst xmlns:p="http://schemas.openxmlformats.org/presentationml/2006/main">
  <p:tag name="MH" val="20170803150623"/>
  <p:tag name="MH_LIBRARY" val="GRAPHIC"/>
  <p:tag name="MH_ORDER" val="TextBox 24"/>
</p:tagLst>
</file>

<file path=ppt/tags/tag40.xml><?xml version="1.0" encoding="utf-8"?>
<p:tagLst xmlns:p="http://schemas.openxmlformats.org/presentationml/2006/main">
  <p:tag name="MH" val="20170804005627"/>
  <p:tag name="MH_LIBRARY" val="GRAPHIC"/>
  <p:tag name="MH_TYPE" val="Other"/>
  <p:tag name="MH_ORDER" val="8"/>
</p:tagLst>
</file>

<file path=ppt/tags/tag41.xml><?xml version="1.0" encoding="utf-8"?>
<p:tagLst xmlns:p="http://schemas.openxmlformats.org/presentationml/2006/main">
  <p:tag name="MH" val="20170804005627"/>
  <p:tag name="MH_LIBRARY" val="GRAPHIC"/>
  <p:tag name="MH_TYPE" val="Other"/>
  <p:tag name="MH_ORDER" val="9"/>
</p:tagLst>
</file>

<file path=ppt/tags/tag42.xml><?xml version="1.0" encoding="utf-8"?>
<p:tagLst xmlns:p="http://schemas.openxmlformats.org/presentationml/2006/main">
  <p:tag name="MH" val="20170804005627"/>
  <p:tag name="MH_LIBRARY" val="GRAPHIC"/>
  <p:tag name="MH_TYPE" val="Other"/>
  <p:tag name="MH_ORDER" val="5"/>
</p:tagLst>
</file>

<file path=ppt/tags/tag43.xml><?xml version="1.0" encoding="utf-8"?>
<p:tagLst xmlns:p="http://schemas.openxmlformats.org/presentationml/2006/main">
  <p:tag name="MH" val="20170804005627"/>
  <p:tag name="MH_LIBRARY" val="GRAPHIC"/>
  <p:tag name="MH_TYPE" val="Other"/>
  <p:tag name="MH_ORDER" val="6"/>
</p:tagLst>
</file>

<file path=ppt/tags/tag44.xml><?xml version="1.0" encoding="utf-8"?>
<p:tagLst xmlns:p="http://schemas.openxmlformats.org/presentationml/2006/main">
  <p:tag name="MH" val="20170804005627"/>
  <p:tag name="MH_LIBRARY" val="GRAPHIC"/>
  <p:tag name="MH_TYPE" val="Other"/>
  <p:tag name="MH_ORDER" val="10"/>
</p:tagLst>
</file>

<file path=ppt/tags/tag45.xml><?xml version="1.0" encoding="utf-8"?>
<p:tagLst xmlns:p="http://schemas.openxmlformats.org/presentationml/2006/main">
  <p:tag name="MH" val="20170804005627"/>
  <p:tag name="MH_LIBRARY" val="GRAPHIC"/>
  <p:tag name="MH_TYPE" val="Other"/>
  <p:tag name="MH_ORDER" val="11"/>
</p:tagLst>
</file>

<file path=ppt/tags/tag46.xml><?xml version="1.0" encoding="utf-8"?>
<p:tagLst xmlns:p="http://schemas.openxmlformats.org/presentationml/2006/main">
  <p:tag name="MH" val="20170804005627"/>
  <p:tag name="MH_LIBRARY" val="GRAPHIC"/>
  <p:tag name="MH_TYPE" val="Other"/>
  <p:tag name="MH_ORDER" val="12"/>
</p:tagLst>
</file>

<file path=ppt/tags/tag47.xml><?xml version="1.0" encoding="utf-8"?>
<p:tagLst xmlns:p="http://schemas.openxmlformats.org/presentationml/2006/main">
  <p:tag name="MH" val="20170804005627"/>
  <p:tag name="MH_LIBRARY" val="GRAPHIC"/>
  <p:tag name="MH_TYPE" val="Other"/>
  <p:tag name="MH_ORDER" val="3"/>
</p:tagLst>
</file>

<file path=ppt/tags/tag48.xml><?xml version="1.0" encoding="utf-8"?>
<p:tagLst xmlns:p="http://schemas.openxmlformats.org/presentationml/2006/main">
  <p:tag name="MH" val="20170804005627"/>
  <p:tag name="MH_LIBRARY" val="GRAPHIC"/>
  <p:tag name="MH_TYPE" val="Other"/>
  <p:tag name="MH_ORDER" val="13"/>
</p:tagLst>
</file>

<file path=ppt/tags/tag49.xml><?xml version="1.0" encoding="utf-8"?>
<p:tagLst xmlns:p="http://schemas.openxmlformats.org/presentationml/2006/main">
  <p:tag name="MH" val="20170804005627"/>
  <p:tag name="MH_LIBRARY" val="GRAPHIC"/>
  <p:tag name="MH_TYPE" val="Other"/>
  <p:tag name="MH_ORDER" val="14"/>
</p:tagLst>
</file>

<file path=ppt/tags/tag5.xml><?xml version="1.0" encoding="utf-8"?>
<p:tagLst xmlns:p="http://schemas.openxmlformats.org/presentationml/2006/main">
  <p:tag name="MH" val="20170803150623"/>
  <p:tag name="MH_LIBRARY" val="GRAPHIC"/>
  <p:tag name="MH_ORDER" val="文本框 25"/>
</p:tagLst>
</file>

<file path=ppt/tags/tag50.xml><?xml version="1.0" encoding="utf-8"?>
<p:tagLst xmlns:p="http://schemas.openxmlformats.org/presentationml/2006/main">
  <p:tag name="MH" val="20170804005627"/>
  <p:tag name="MH_LIBRARY" val="GRAPHIC"/>
  <p:tag name="MH_TYPE" val="Other"/>
  <p:tag name="MH_ORDER" val="15"/>
</p:tagLst>
</file>

<file path=ppt/tags/tag51.xml><?xml version="1.0" encoding="utf-8"?>
<p:tagLst xmlns:p="http://schemas.openxmlformats.org/presentationml/2006/main">
  <p:tag name="MH" val="20170804005627"/>
  <p:tag name="MH_LIBRARY" val="GRAPHIC"/>
  <p:tag name="MH_TYPE" val="Other"/>
  <p:tag name="MH_ORDER" val="16"/>
</p:tagLst>
</file>

<file path=ppt/tags/tag52.xml><?xml version="1.0" encoding="utf-8"?>
<p:tagLst xmlns:p="http://schemas.openxmlformats.org/presentationml/2006/main">
  <p:tag name="MH" val="20170804005627"/>
  <p:tag name="MH_LIBRARY" val="GRAPHIC"/>
  <p:tag name="MH_TYPE" val="Other"/>
  <p:tag name="MH_ORDER" val="2"/>
</p:tagLst>
</file>

<file path=ppt/tags/tag53.xml><?xml version="1.0" encoding="utf-8"?>
<p:tagLst xmlns:p="http://schemas.openxmlformats.org/presentationml/2006/main">
  <p:tag name="MH" val="20170804005627"/>
  <p:tag name="MH_LIBRARY" val="GRAPHIC"/>
  <p:tag name="MH_TYPE" val="Other"/>
  <p:tag name="MH_ORDER" val="17"/>
</p:tagLst>
</file>

<file path=ppt/tags/tag54.xml><?xml version="1.0" encoding="utf-8"?>
<p:tagLst xmlns:p="http://schemas.openxmlformats.org/presentationml/2006/main">
  <p:tag name="MH" val="20170804005627"/>
  <p:tag name="MH_LIBRARY" val="GRAPHIC"/>
  <p:tag name="MH_TYPE" val="Other"/>
  <p:tag name="MH_ORDER" val="18"/>
</p:tagLst>
</file>

<file path=ppt/tags/tag55.xml><?xml version="1.0" encoding="utf-8"?>
<p:tagLst xmlns:p="http://schemas.openxmlformats.org/presentationml/2006/main">
  <p:tag name="MH" val="20170804005627"/>
  <p:tag name="MH_LIBRARY" val="GRAPHIC"/>
  <p:tag name="MH_TYPE" val="Other"/>
  <p:tag name="MH_ORDER" val="19"/>
</p:tagLst>
</file>

<file path=ppt/tags/tag56.xml><?xml version="1.0" encoding="utf-8"?>
<p:tagLst xmlns:p="http://schemas.openxmlformats.org/presentationml/2006/main">
  <p:tag name="MH" val="20170804005627"/>
  <p:tag name="MH_LIBRARY" val="GRAPHIC"/>
  <p:tag name="MH_TYPE" val="Other"/>
  <p:tag name="MH_ORDER" val="20"/>
</p:tagLst>
</file>

<file path=ppt/tags/tag57.xml><?xml version="1.0" encoding="utf-8"?>
<p:tagLst xmlns:p="http://schemas.openxmlformats.org/presentationml/2006/main">
  <p:tag name="MH" val="20170804005627"/>
  <p:tag name="MH_LIBRARY" val="GRAPHIC"/>
  <p:tag name="MH_TYPE" val="Other"/>
  <p:tag name="MH_ORDER" val="21"/>
</p:tagLst>
</file>

<file path=ppt/tags/tag58.xml><?xml version="1.0" encoding="utf-8"?>
<p:tagLst xmlns:p="http://schemas.openxmlformats.org/presentationml/2006/main">
  <p:tag name="MH" val="20170804005627"/>
  <p:tag name="MH_LIBRARY" val="GRAPHIC"/>
  <p:tag name="MH_TYPE" val="Other"/>
  <p:tag name="MH_ORDER" val="22"/>
</p:tagLst>
</file>

<file path=ppt/tags/tag59.xml><?xml version="1.0" encoding="utf-8"?>
<p:tagLst xmlns:p="http://schemas.openxmlformats.org/presentationml/2006/main">
  <p:tag name="MH" val="20170804005627"/>
  <p:tag name="MH_LIBRARY" val="GRAPHIC"/>
  <p:tag name="MH_TYPE" val="Other"/>
  <p:tag name="MH_ORDER" val="1"/>
</p:tagLst>
</file>

<file path=ppt/tags/tag6.xml><?xml version="1.0" encoding="utf-8"?>
<p:tagLst xmlns:p="http://schemas.openxmlformats.org/presentationml/2006/main">
  <p:tag name="MH" val="20170803150623"/>
  <p:tag name="MH_LIBRARY" val="GRAPHIC"/>
  <p:tag name="MH_ORDER" val="TextBox 26"/>
</p:tagLst>
</file>

<file path=ppt/tags/tag60.xml><?xml version="1.0" encoding="utf-8"?>
<p:tagLst xmlns:p="http://schemas.openxmlformats.org/presentationml/2006/main">
  <p:tag name="MH" val="20170804005627"/>
  <p:tag name="MH_LIBRARY" val="GRAPHIC"/>
  <p:tag name="MH_TYPE" val="Other"/>
  <p:tag name="MH_ORDER" val="23"/>
</p:tagLst>
</file>

<file path=ppt/tags/tag61.xml><?xml version="1.0" encoding="utf-8"?>
<p:tagLst xmlns:p="http://schemas.openxmlformats.org/presentationml/2006/main">
  <p:tag name="MH" val="20170804005627"/>
  <p:tag name="MH_LIBRARY" val="GRAPHIC"/>
  <p:tag name="MH_TYPE" val="Other"/>
  <p:tag name="MH_ORDER" val="24"/>
</p:tagLst>
</file>

<file path=ppt/tags/tag62.xml><?xml version="1.0" encoding="utf-8"?>
<p:tagLst xmlns:p="http://schemas.openxmlformats.org/presentationml/2006/main">
  <p:tag name="MH" val="20170804005627"/>
  <p:tag name="MH_LIBRARY" val="GRAPHIC"/>
  <p:tag name="MH_TYPE" val="Other"/>
  <p:tag name="MH_ORDER" val="25"/>
</p:tagLst>
</file>

<file path=ppt/tags/tag63.xml><?xml version="1.0" encoding="utf-8"?>
<p:tagLst xmlns:p="http://schemas.openxmlformats.org/presentationml/2006/main">
  <p:tag name="MH" val="20170804005627"/>
  <p:tag name="MH_LIBRARY" val="GRAPHIC"/>
  <p:tag name="MH_TYPE" val="Other"/>
  <p:tag name="MH_ORDER" val="26"/>
</p:tagLst>
</file>

<file path=ppt/tags/tag64.xml><?xml version="1.0" encoding="utf-8"?>
<p:tagLst xmlns:p="http://schemas.openxmlformats.org/presentationml/2006/main">
  <p:tag name="MH" val="20170804005627"/>
  <p:tag name="MH_LIBRARY" val="GRAPHIC"/>
  <p:tag name="MH_TYPE" val="Other"/>
  <p:tag name="MH_ORDER" val="27"/>
</p:tagLst>
</file>

<file path=ppt/tags/tag65.xml><?xml version="1.0" encoding="utf-8"?>
<p:tagLst xmlns:p="http://schemas.openxmlformats.org/presentationml/2006/main">
  <p:tag name="MH" val="20170804005627"/>
  <p:tag name="MH_LIBRARY" val="GRAPHIC"/>
  <p:tag name="MH_TYPE" val="Other"/>
  <p:tag name="MH_ORDER" val="28"/>
</p:tagLst>
</file>

<file path=ppt/tags/tag66.xml><?xml version="1.0" encoding="utf-8"?>
<p:tagLst xmlns:p="http://schemas.openxmlformats.org/presentationml/2006/main">
  <p:tag name="MH" val="20170804005627"/>
  <p:tag name="MH_LIBRARY" val="GRAPHIC"/>
  <p:tag name="MH_TYPE" val="SubTitle"/>
  <p:tag name="MH_ORDER" val="1"/>
</p:tagLst>
</file>

<file path=ppt/tags/tag67.xml><?xml version="1.0" encoding="utf-8"?>
<p:tagLst xmlns:p="http://schemas.openxmlformats.org/presentationml/2006/main">
  <p:tag name="MH" val="20170804005627"/>
  <p:tag name="MH_LIBRARY" val="GRAPHIC"/>
  <p:tag name="MH_TYPE" val="SubTitle"/>
  <p:tag name="MH_ORDER" val="2"/>
</p:tagLst>
</file>

<file path=ppt/tags/tag68.xml><?xml version="1.0" encoding="utf-8"?>
<p:tagLst xmlns:p="http://schemas.openxmlformats.org/presentationml/2006/main">
  <p:tag name="MH" val="20170804005627"/>
  <p:tag name="MH_LIBRARY" val="GRAPHIC"/>
  <p:tag name="MH_TYPE" val="SubTitle"/>
  <p:tag name="MH_ORDER" val="3"/>
</p:tagLst>
</file>

<file path=ppt/tags/tag69.xml><?xml version="1.0" encoding="utf-8"?>
<p:tagLst xmlns:p="http://schemas.openxmlformats.org/presentationml/2006/main">
  <p:tag name="MH" val="20170804005627"/>
  <p:tag name="MH_LIBRARY" val="GRAPHIC"/>
  <p:tag name="MH_TYPE" val="SubTitle"/>
  <p:tag name="MH_ORDER" val="4"/>
</p:tagLst>
</file>

<file path=ppt/tags/tag7.xml><?xml version="1.0" encoding="utf-8"?>
<p:tagLst xmlns:p="http://schemas.openxmlformats.org/presentationml/2006/main">
  <p:tag name="MH" val="20170803150623"/>
  <p:tag name="MH_LIBRARY" val="GRAPHIC"/>
  <p:tag name="MH_ORDER" val="TextBox 27"/>
</p:tagLst>
</file>

<file path=ppt/tags/tag70.xml><?xml version="1.0" encoding="utf-8"?>
<p:tagLst xmlns:p="http://schemas.openxmlformats.org/presentationml/2006/main">
  <p:tag name="MH" val="20170804005627"/>
  <p:tag name="MH_LIBRARY" val="GRAPHIC"/>
  <p:tag name="MH_TYPE" val="SubTitle"/>
  <p:tag name="MH_ORDER" val="5"/>
</p:tagLst>
</file>

<file path=ppt/tags/tag71.xml><?xml version="1.0" encoding="utf-8"?>
<p:tagLst xmlns:p="http://schemas.openxmlformats.org/presentationml/2006/main">
  <p:tag name="MH" val="20170804005627"/>
  <p:tag name="MH_LIBRARY" val="GRAPHIC"/>
  <p:tag name="MH_TYPE" val="SubTitle"/>
  <p:tag name="MH_ORDER" val="6"/>
</p:tagLst>
</file>

<file path=ppt/tags/tag8.xml><?xml version="1.0" encoding="utf-8"?>
<p:tagLst xmlns:p="http://schemas.openxmlformats.org/presentationml/2006/main">
  <p:tag name="MH" val="20170803150623"/>
  <p:tag name="MH_LIBRARY" val="GRAPHIC"/>
</p:tagLst>
</file>

<file path=ppt/tags/tag9.xml><?xml version="1.0" encoding="utf-8"?>
<p:tagLst xmlns:p="http://schemas.openxmlformats.org/presentationml/2006/main">
  <p:tag name="MH" val="20170803154453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4578</Words>
  <Application>WPS 演示</Application>
  <PresentationFormat>宽屏</PresentationFormat>
  <Paragraphs>312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Baskerville Old Face</vt:lpstr>
      <vt:lpstr>华文隶书</vt:lpstr>
      <vt:lpstr>Microsoft New Tai Lue</vt:lpstr>
      <vt:lpstr>Calibri</vt:lpstr>
      <vt:lpstr>华文中宋</vt:lpstr>
      <vt:lpstr>Times New Roman</vt:lpstr>
      <vt:lpstr>Arial Unicode MS</vt:lpstr>
      <vt:lpstr>等线 Light</vt:lpstr>
      <vt:lpstr>等线</vt:lpstr>
      <vt:lpstr>Office 主题​​</vt:lpstr>
      <vt:lpstr>C语言程序设计</vt:lpstr>
      <vt:lpstr>PowerPoint 演示文稿</vt:lpstr>
      <vt:lpstr>计算机程序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注释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C语言程序的结构</vt:lpstr>
      <vt:lpstr>运行C程序的步骤与方法</vt:lpstr>
      <vt:lpstr>程序设计的任务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龙腾</cp:lastModifiedBy>
  <cp:revision>86</cp:revision>
  <dcterms:created xsi:type="dcterms:W3CDTF">2017-08-03T06:51:00Z</dcterms:created>
  <dcterms:modified xsi:type="dcterms:W3CDTF">2021-10-06T16:25:17Z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57E56FC523764D818EE8FB05CB13CA7D</vt:lpwstr>
  </property>
  <property fmtid="{D5CDD505-2E9C-101B-9397-08002B2CF9AE}" pid="3" name="KSOProductBuildVer">
    <vt:lpwstr>2052-11.1.0.10938</vt:lpwstr>
  </property>
</Properties>
</file>