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5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6.xml" ContentType="application/vnd.openxmlformats-officedocument.presentationml.notesSlide+xml"/>
  <Override PartName="/ppt/tags/tag60.xml" ContentType="application/vnd.openxmlformats-officedocument.presentationml.tags+xml"/>
  <Override PartName="/ppt/notesSlides/notesSlide7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8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9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0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1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BE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88811" autoAdjust="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113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91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29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3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75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00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12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893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76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094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0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18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0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7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7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6" Type="http://schemas.openxmlformats.org/officeDocument/2006/relationships/image" Target="../media/image10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image" Target="../media/image9.png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5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1.xml"/><Relationship Id="rId7" Type="http://schemas.openxmlformats.org/officeDocument/2006/relationships/image" Target="../media/image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image" Target="../media/image6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tags" Target="../tags/tag104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2" Type="http://schemas.openxmlformats.org/officeDocument/2006/relationships/tags" Target="../tags/tag93.xml"/><Relationship Id="rId16" Type="http://schemas.openxmlformats.org/officeDocument/2006/relationships/image" Target="../media/image17.png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5" Type="http://schemas.openxmlformats.org/officeDocument/2006/relationships/tags" Target="../tags/tag96.xml"/><Relationship Id="rId15" Type="http://schemas.openxmlformats.org/officeDocument/2006/relationships/notesSlide" Target="../notesSlides/notesSlide11.xml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2" Type="http://schemas.openxmlformats.org/officeDocument/2006/relationships/tags" Target="../tags/tag106.xml"/><Relationship Id="rId16" Type="http://schemas.openxmlformats.org/officeDocument/2006/relationships/image" Target="../media/image2.png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5" Type="http://schemas.openxmlformats.org/officeDocument/2006/relationships/tags" Target="../tags/tag109.xml"/><Relationship Id="rId15" Type="http://schemas.openxmlformats.org/officeDocument/2006/relationships/image" Target="../media/image18.png"/><Relationship Id="rId10" Type="http://schemas.openxmlformats.org/officeDocument/2006/relationships/tags" Target="../tags/tag114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6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89" y="3171826"/>
            <a:ext cx="326447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利用数组处理批量数据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4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dirty="0"/>
              <a:t>定义和引用二维数组</a:t>
            </a:r>
          </a:p>
        </p:txBody>
      </p:sp>
      <p:sp>
        <p:nvSpPr>
          <p:cNvPr id="15" name="MH_Text_1">
            <a:extLst>
              <a:ext uri="{FF2B5EF4-FFF2-40B4-BE49-F238E27FC236}">
                <a16:creationId xmlns:a16="http://schemas.microsoft.com/office/drawing/2014/main" id="{F198079B-4B1C-4D1E-9315-B5DFD1E1FB5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324947" y="1853689"/>
            <a:ext cx="3271216" cy="1486278"/>
          </a:xfrm>
          <a:custGeom>
            <a:avLst/>
            <a:gdLst>
              <a:gd name="connsiteX0" fmla="*/ 0 w 2160000"/>
              <a:gd name="connsiteY0" fmla="*/ 1377240 h 1593240"/>
              <a:gd name="connsiteX1" fmla="*/ 54000 w 2160000"/>
              <a:gd name="connsiteY1" fmla="*/ 1377240 h 1593240"/>
              <a:gd name="connsiteX2" fmla="*/ 54000 w 2160000"/>
              <a:gd name="connsiteY2" fmla="*/ 1539240 h 1593240"/>
              <a:gd name="connsiteX3" fmla="*/ 2106000 w 2160000"/>
              <a:gd name="connsiteY3" fmla="*/ 1539240 h 1593240"/>
              <a:gd name="connsiteX4" fmla="*/ 2106000 w 2160000"/>
              <a:gd name="connsiteY4" fmla="*/ 1377240 h 1593240"/>
              <a:gd name="connsiteX5" fmla="*/ 2160000 w 2160000"/>
              <a:gd name="connsiteY5" fmla="*/ 1377240 h 1593240"/>
              <a:gd name="connsiteX6" fmla="*/ 2160000 w 2160000"/>
              <a:gd name="connsiteY6" fmla="*/ 1539240 h 1593240"/>
              <a:gd name="connsiteX7" fmla="*/ 2160000 w 2160000"/>
              <a:gd name="connsiteY7" fmla="*/ 1593240 h 1593240"/>
              <a:gd name="connsiteX8" fmla="*/ 2106000 w 2160000"/>
              <a:gd name="connsiteY8" fmla="*/ 1593240 h 1593240"/>
              <a:gd name="connsiteX9" fmla="*/ 54000 w 2160000"/>
              <a:gd name="connsiteY9" fmla="*/ 1593240 h 1593240"/>
              <a:gd name="connsiteX10" fmla="*/ 0 w 2160000"/>
              <a:gd name="connsiteY10" fmla="*/ 1593240 h 1593240"/>
              <a:gd name="connsiteX11" fmla="*/ 0 w 2160000"/>
              <a:gd name="connsiteY11" fmla="*/ 1539240 h 1593240"/>
              <a:gd name="connsiteX12" fmla="*/ 1800000 w 2160000"/>
              <a:gd name="connsiteY12" fmla="*/ 0 h 1593240"/>
              <a:gd name="connsiteX13" fmla="*/ 2106000 w 2160000"/>
              <a:gd name="connsiteY13" fmla="*/ 0 h 1593240"/>
              <a:gd name="connsiteX14" fmla="*/ 2160000 w 2160000"/>
              <a:gd name="connsiteY14" fmla="*/ 0 h 1593240"/>
              <a:gd name="connsiteX15" fmla="*/ 2160000 w 2160000"/>
              <a:gd name="connsiteY15" fmla="*/ 54000 h 1593240"/>
              <a:gd name="connsiteX16" fmla="*/ 2160000 w 2160000"/>
              <a:gd name="connsiteY16" fmla="*/ 216000 h 1593240"/>
              <a:gd name="connsiteX17" fmla="*/ 2106000 w 2160000"/>
              <a:gd name="connsiteY17" fmla="*/ 216000 h 1593240"/>
              <a:gd name="connsiteX18" fmla="*/ 2106000 w 2160000"/>
              <a:gd name="connsiteY18" fmla="*/ 54000 h 1593240"/>
              <a:gd name="connsiteX19" fmla="*/ 1800000 w 2160000"/>
              <a:gd name="connsiteY19" fmla="*/ 54000 h 1593240"/>
              <a:gd name="connsiteX20" fmla="*/ 0 w 2160000"/>
              <a:gd name="connsiteY20" fmla="*/ 0 h 1593240"/>
              <a:gd name="connsiteX21" fmla="*/ 54000 w 2160000"/>
              <a:gd name="connsiteY21" fmla="*/ 0 h 1593240"/>
              <a:gd name="connsiteX22" fmla="*/ 360000 w 2160000"/>
              <a:gd name="connsiteY22" fmla="*/ 0 h 1593240"/>
              <a:gd name="connsiteX23" fmla="*/ 360000 w 2160000"/>
              <a:gd name="connsiteY23" fmla="*/ 54000 h 1593240"/>
              <a:gd name="connsiteX24" fmla="*/ 54000 w 2160000"/>
              <a:gd name="connsiteY24" fmla="*/ 54000 h 1593240"/>
              <a:gd name="connsiteX25" fmla="*/ 54000 w 2160000"/>
              <a:gd name="connsiteY25" fmla="*/ 216000 h 1593240"/>
              <a:gd name="connsiteX26" fmla="*/ 0 w 2160000"/>
              <a:gd name="connsiteY26" fmla="*/ 216000 h 1593240"/>
              <a:gd name="connsiteX27" fmla="*/ 0 w 2160000"/>
              <a:gd name="connsiteY27" fmla="*/ 54000 h 159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160000" h="1593240">
                <a:moveTo>
                  <a:pt x="0" y="1377240"/>
                </a:moveTo>
                <a:lnTo>
                  <a:pt x="54000" y="1377240"/>
                </a:lnTo>
                <a:lnTo>
                  <a:pt x="54000" y="1539240"/>
                </a:lnTo>
                <a:lnTo>
                  <a:pt x="2106000" y="1539240"/>
                </a:lnTo>
                <a:lnTo>
                  <a:pt x="2106000" y="1377240"/>
                </a:lnTo>
                <a:lnTo>
                  <a:pt x="2160000" y="1377240"/>
                </a:lnTo>
                <a:lnTo>
                  <a:pt x="2160000" y="1539240"/>
                </a:lnTo>
                <a:lnTo>
                  <a:pt x="2160000" y="1593240"/>
                </a:lnTo>
                <a:lnTo>
                  <a:pt x="2106000" y="1593240"/>
                </a:lnTo>
                <a:lnTo>
                  <a:pt x="54000" y="1593240"/>
                </a:lnTo>
                <a:lnTo>
                  <a:pt x="0" y="1593240"/>
                </a:lnTo>
                <a:lnTo>
                  <a:pt x="0" y="1539240"/>
                </a:lnTo>
                <a:close/>
                <a:moveTo>
                  <a:pt x="1800000" y="0"/>
                </a:moveTo>
                <a:lnTo>
                  <a:pt x="2106000" y="0"/>
                </a:lnTo>
                <a:lnTo>
                  <a:pt x="2160000" y="0"/>
                </a:lnTo>
                <a:lnTo>
                  <a:pt x="2160000" y="54000"/>
                </a:lnTo>
                <a:lnTo>
                  <a:pt x="2160000" y="216000"/>
                </a:lnTo>
                <a:lnTo>
                  <a:pt x="2106000" y="216000"/>
                </a:lnTo>
                <a:lnTo>
                  <a:pt x="2106000" y="54000"/>
                </a:lnTo>
                <a:lnTo>
                  <a:pt x="1800000" y="54000"/>
                </a:lnTo>
                <a:close/>
                <a:moveTo>
                  <a:pt x="0" y="0"/>
                </a:moveTo>
                <a:lnTo>
                  <a:pt x="54000" y="0"/>
                </a:lnTo>
                <a:lnTo>
                  <a:pt x="360000" y="0"/>
                </a:lnTo>
                <a:lnTo>
                  <a:pt x="360000" y="54000"/>
                </a:lnTo>
                <a:lnTo>
                  <a:pt x="54000" y="54000"/>
                </a:lnTo>
                <a:lnTo>
                  <a:pt x="54000" y="216000"/>
                </a:lnTo>
                <a:lnTo>
                  <a:pt x="0" y="216000"/>
                </a:lnTo>
                <a:lnTo>
                  <a:pt x="0" y="54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288000" tIns="360000" rIns="288000" bIns="360000" anchor="t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个小分队，每队有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名队员，要把这些队员的工资用数组保存起来以备查。</a:t>
            </a:r>
          </a:p>
        </p:txBody>
      </p:sp>
      <p:sp>
        <p:nvSpPr>
          <p:cNvPr id="16" name="MH_SubTitle_1">
            <a:extLst>
              <a:ext uri="{FF2B5EF4-FFF2-40B4-BE49-F238E27FC236}">
                <a16:creationId xmlns:a16="http://schemas.microsoft.com/office/drawing/2014/main" id="{41C04DB7-FD40-47FA-BDC6-1A9AF1910AA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240623" y="1591751"/>
            <a:ext cx="1439863" cy="5238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小例子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D953539-40BD-4837-9970-15323CC06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15601"/>
              </p:ext>
            </p:extLst>
          </p:nvPr>
        </p:nvGraphicFramePr>
        <p:xfrm>
          <a:off x="5081886" y="1861687"/>
          <a:ext cx="5849349" cy="14782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30181">
                  <a:extLst>
                    <a:ext uri="{9D8B030D-6E8A-4147-A177-3AD203B41FA5}">
                      <a16:colId xmlns:a16="http://schemas.microsoft.com/office/drawing/2014/main" val="1290182950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2237674825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2502497094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3786434969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3972903900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55048251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3526203475"/>
                    </a:ext>
                  </a:extLst>
                </a:gridCol>
              </a:tblGrid>
              <a:tr h="35818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07635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2456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1847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1243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1600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2346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2757</a:t>
                      </a:r>
                      <a:endParaRPr lang="zh-CN" altLang="en-US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23040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3045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2018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1725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2020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2458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1436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93445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1427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1175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1046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1976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1477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2018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723951549"/>
                  </a:ext>
                </a:extLst>
              </a:tr>
            </a:tbl>
          </a:graphicData>
        </a:graphic>
      </p:graphicFrame>
      <p:sp>
        <p:nvSpPr>
          <p:cNvPr id="18" name="MH_Desc_1">
            <a:extLst>
              <a:ext uri="{FF2B5EF4-FFF2-40B4-BE49-F238E27FC236}">
                <a16:creationId xmlns:a16="http://schemas.microsoft.com/office/drawing/2014/main" id="{F35115DA-A7A7-47C7-9867-3A4FBFDE4FF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324946" y="3500683"/>
            <a:ext cx="9606289" cy="236340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如果建立一个数组</a:t>
            </a:r>
            <a:r>
              <a:rPr lang="en-US" altLang="zh-CN" dirty="0">
                <a:solidFill>
                  <a:schemeClr val="tx1"/>
                </a:solidFill>
              </a:rPr>
              <a:t>pay</a:t>
            </a:r>
            <a:r>
              <a:rPr lang="zh-CN" altLang="en-US" dirty="0">
                <a:solidFill>
                  <a:schemeClr val="tx1"/>
                </a:solidFill>
              </a:rPr>
              <a:t>，它应当是二维的，第一维用来表示第几分队，第二维用来表示第几个队员。例如用</a:t>
            </a:r>
            <a:r>
              <a:rPr lang="en-US" altLang="zh-CN" dirty="0">
                <a:solidFill>
                  <a:schemeClr val="tx1"/>
                </a:solidFill>
              </a:rPr>
              <a:t>pay</a:t>
            </a:r>
            <a:r>
              <a:rPr lang="en-US" altLang="zh-CN" baseline="-25000" dirty="0">
                <a:solidFill>
                  <a:schemeClr val="tx1"/>
                </a:solidFill>
              </a:rPr>
              <a:t>2,3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分队第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名队员的工资，它的值是</a:t>
            </a:r>
            <a:r>
              <a:rPr lang="en-US" altLang="zh-CN" dirty="0">
                <a:solidFill>
                  <a:schemeClr val="tx1"/>
                </a:solidFill>
              </a:rPr>
              <a:t>1725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二维数组常称为</a:t>
            </a:r>
            <a:r>
              <a:rPr lang="zh-CN" altLang="en-US" b="1" dirty="0">
                <a:solidFill>
                  <a:schemeClr val="tx1"/>
                </a:solidFill>
              </a:rPr>
              <a:t>矩阵</a:t>
            </a:r>
            <a:r>
              <a:rPr lang="en-US" altLang="zh-CN" dirty="0">
                <a:solidFill>
                  <a:schemeClr val="tx1"/>
                </a:solidFill>
              </a:rPr>
              <a:t>(matrix)</a:t>
            </a:r>
            <a:r>
              <a:rPr lang="zh-CN" altLang="en-US" dirty="0">
                <a:solidFill>
                  <a:schemeClr val="tx1"/>
                </a:solidFill>
              </a:rPr>
              <a:t>。把二维数组写成</a:t>
            </a:r>
            <a:r>
              <a:rPr lang="zh-CN" altLang="en-US" b="1" dirty="0">
                <a:solidFill>
                  <a:schemeClr val="tx1"/>
                </a:solidFill>
              </a:rPr>
              <a:t>行</a:t>
            </a:r>
            <a:r>
              <a:rPr lang="en-US" altLang="zh-CN" dirty="0">
                <a:solidFill>
                  <a:schemeClr val="tx1"/>
                </a:solidFill>
              </a:rPr>
              <a:t>(row)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chemeClr val="tx1"/>
                </a:solidFill>
              </a:rPr>
              <a:t>列</a:t>
            </a:r>
            <a:r>
              <a:rPr lang="en-US" altLang="zh-CN" dirty="0">
                <a:solidFill>
                  <a:schemeClr val="tx1"/>
                </a:solidFill>
              </a:rPr>
              <a:t>(column)</a:t>
            </a:r>
            <a:r>
              <a:rPr lang="zh-CN" altLang="en-US" dirty="0">
                <a:solidFill>
                  <a:schemeClr val="tx1"/>
                </a:solidFill>
              </a:rPr>
              <a:t>的排列形式，可以有助于形象化地理解二维数组的逻辑结构。</a:t>
            </a:r>
          </a:p>
        </p:txBody>
      </p:sp>
    </p:spTree>
    <p:extLst>
      <p:ext uri="{BB962C8B-B14F-4D97-AF65-F5344CB8AC3E}">
        <p14:creationId xmlns:p14="http://schemas.microsoft.com/office/powerpoint/2010/main" val="36561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dirty="0"/>
              <a:t>定义二维数组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361604"/>
            <a:ext cx="4784034" cy="41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 dirty="0"/>
              <a:t>类型说明符  数组名</a:t>
            </a:r>
            <a:r>
              <a:rPr lang="en-US" altLang="zh-CN" b="1" dirty="0"/>
              <a:t>[</a:t>
            </a:r>
            <a:r>
              <a:rPr lang="zh-CN" altLang="en-US" b="1" dirty="0"/>
              <a:t>常量表达式</a:t>
            </a:r>
            <a:r>
              <a:rPr lang="en-US" altLang="zh-CN" b="1" dirty="0"/>
              <a:t>][</a:t>
            </a:r>
            <a:r>
              <a:rPr lang="zh-CN" altLang="en-US" b="1" dirty="0"/>
              <a:t>常量表达式</a:t>
            </a:r>
            <a:r>
              <a:rPr lang="en-US" altLang="zh-CN" b="1" dirty="0"/>
              <a:t>]</a:t>
            </a:r>
            <a:endParaRPr lang="zh-CN" altLang="en-US" b="1" dirty="0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3475628"/>
            <a:ext cx="10296314" cy="296034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二维数组可被看作一种特殊的一维数组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它的元素又是一个一维数组。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例如，</a:t>
            </a:r>
            <a:r>
              <a:rPr lang="en-US" altLang="zh-CN" dirty="0">
                <a:solidFill>
                  <a:schemeClr val="tx1"/>
                </a:solidFill>
              </a:rPr>
              <a:t>float a[3][4];</a:t>
            </a:r>
            <a:r>
              <a:rPr lang="zh-CN" altLang="en-US">
                <a:solidFill>
                  <a:schemeClr val="tx1"/>
                </a:solidFill>
              </a:rPr>
              <a:t>可以把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看作一个一维数组，它有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个元素：</a:t>
            </a:r>
            <a:r>
              <a:rPr lang="en-US" altLang="zh-CN" dirty="0">
                <a:solidFill>
                  <a:schemeClr val="tx1"/>
                </a:solidFill>
              </a:rPr>
              <a:t>a[0], a[1], a[2]</a:t>
            </a:r>
            <a:r>
              <a:rPr lang="zh-CN" altLang="en-US">
                <a:solidFill>
                  <a:schemeClr val="tx1"/>
                </a:solidFill>
              </a:rPr>
              <a:t>，每个元素又是一个包含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个元素的一维数组：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a[0] ——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[0]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[1]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[2]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[3]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a[1] —— </a:t>
            </a:r>
            <a:r>
              <a:rPr lang="en-US" altLang="zh-CN" u="sng" dirty="0">
                <a:solidFill>
                  <a:schemeClr val="tx1"/>
                </a:solidFill>
              </a:rPr>
              <a:t>a[1]</a:t>
            </a:r>
            <a:r>
              <a:rPr lang="en-US" altLang="zh-CN" dirty="0">
                <a:solidFill>
                  <a:schemeClr val="tx1"/>
                </a:solidFill>
              </a:rPr>
              <a:t>[0] </a:t>
            </a:r>
            <a:r>
              <a:rPr lang="en-US" altLang="zh-CN" u="sng" dirty="0">
                <a:solidFill>
                  <a:schemeClr val="tx1"/>
                </a:solidFill>
              </a:rPr>
              <a:t>a[1]</a:t>
            </a:r>
            <a:r>
              <a:rPr lang="en-US" altLang="zh-CN" dirty="0">
                <a:solidFill>
                  <a:schemeClr val="tx1"/>
                </a:solidFill>
              </a:rPr>
              <a:t>[1] </a:t>
            </a:r>
            <a:r>
              <a:rPr lang="en-US" altLang="zh-CN" u="sng" dirty="0">
                <a:solidFill>
                  <a:schemeClr val="tx1"/>
                </a:solidFill>
              </a:rPr>
              <a:t>a[1]</a:t>
            </a:r>
            <a:r>
              <a:rPr lang="en-US" altLang="zh-CN" dirty="0">
                <a:solidFill>
                  <a:schemeClr val="tx1"/>
                </a:solidFill>
              </a:rPr>
              <a:t>[2] </a:t>
            </a:r>
            <a:r>
              <a:rPr lang="en-US" altLang="zh-CN" u="sng" dirty="0">
                <a:solidFill>
                  <a:schemeClr val="tx1"/>
                </a:solidFill>
              </a:rPr>
              <a:t>a[1]</a:t>
            </a:r>
            <a:r>
              <a:rPr lang="en-US" altLang="zh-CN" dirty="0">
                <a:solidFill>
                  <a:schemeClr val="tx1"/>
                </a:solidFill>
              </a:rPr>
              <a:t>[3]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a[2] —— </a:t>
            </a:r>
            <a:r>
              <a:rPr lang="en-US" altLang="zh-CN" u="sng" dirty="0">
                <a:solidFill>
                  <a:schemeClr val="tx1"/>
                </a:solidFill>
              </a:rPr>
              <a:t>a[2]</a:t>
            </a:r>
            <a:r>
              <a:rPr lang="en-US" altLang="zh-CN" dirty="0">
                <a:solidFill>
                  <a:schemeClr val="tx1"/>
                </a:solidFill>
              </a:rPr>
              <a:t>[0] </a:t>
            </a:r>
            <a:r>
              <a:rPr lang="en-US" altLang="zh-CN" u="sng" dirty="0">
                <a:solidFill>
                  <a:schemeClr val="tx1"/>
                </a:solidFill>
              </a:rPr>
              <a:t>a[2]</a:t>
            </a:r>
            <a:r>
              <a:rPr lang="en-US" altLang="zh-CN" dirty="0">
                <a:solidFill>
                  <a:schemeClr val="tx1"/>
                </a:solidFill>
              </a:rPr>
              <a:t>[1] </a:t>
            </a:r>
            <a:r>
              <a:rPr lang="en-US" altLang="zh-CN" u="sng" dirty="0">
                <a:solidFill>
                  <a:schemeClr val="tx1"/>
                </a:solidFill>
              </a:rPr>
              <a:t>a[2]</a:t>
            </a:r>
            <a:r>
              <a:rPr lang="en-US" altLang="zh-CN" dirty="0">
                <a:solidFill>
                  <a:schemeClr val="tx1"/>
                </a:solidFill>
              </a:rPr>
              <a:t>[2] </a:t>
            </a:r>
            <a:r>
              <a:rPr lang="en-US" altLang="zh-CN" u="sng" dirty="0">
                <a:solidFill>
                  <a:schemeClr val="tx1"/>
                </a:solidFill>
              </a:rPr>
              <a:t>a[2]</a:t>
            </a:r>
            <a:r>
              <a:rPr lang="en-US" altLang="zh-CN" dirty="0">
                <a:solidFill>
                  <a:schemeClr val="tx1"/>
                </a:solidFill>
              </a:rPr>
              <a:t>[3]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358755" y="1361604"/>
            <a:ext cx="1899159" cy="41547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algn="ctr" defTabSz="363538">
              <a:lnSpc>
                <a:spcPct val="120000"/>
              </a:lnSpc>
            </a:pPr>
            <a:r>
              <a:rPr lang="en-US" altLang="zh-CN" b="1" dirty="0"/>
              <a:t>float pay[3][6];</a:t>
            </a:r>
            <a:endParaRPr lang="en-US" altLang="zh-CN" b="1" dirty="0">
              <a:solidFill>
                <a:srgbClr val="008000"/>
              </a:solidFill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8930583" y="560052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3087"/>
              <a:gd name="adj5" fmla="val 284633"/>
              <a:gd name="adj6" fmla="val -85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float</a:t>
            </a:r>
            <a:r>
              <a:rPr lang="zh-CN" altLang="en-US" sz="1600"/>
              <a:t>型二维数组</a:t>
            </a:r>
          </a:p>
        </p:txBody>
      </p:sp>
      <p:sp>
        <p:nvSpPr>
          <p:cNvPr id="28" name="线形标注 2 27"/>
          <p:cNvSpPr/>
          <p:nvPr/>
        </p:nvSpPr>
        <p:spPr>
          <a:xfrm>
            <a:off x="8930583" y="1030191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8157"/>
              <a:gd name="adj5" fmla="val 139302"/>
              <a:gd name="adj6" fmla="val -587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数组名为</a:t>
            </a:r>
            <a:r>
              <a:rPr lang="en-US" altLang="zh-CN" sz="1600" dirty="0"/>
              <a:t>pay</a:t>
            </a:r>
            <a:endParaRPr lang="zh-CN" altLang="en-US" sz="1600"/>
          </a:p>
        </p:txBody>
      </p:sp>
      <p:sp>
        <p:nvSpPr>
          <p:cNvPr id="29" name="线形标注 2 28"/>
          <p:cNvSpPr/>
          <p:nvPr/>
        </p:nvSpPr>
        <p:spPr>
          <a:xfrm>
            <a:off x="8930583" y="2103346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1541"/>
              <a:gd name="adj5" fmla="val -118226"/>
              <a:gd name="adj6" fmla="val -37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数组第二维有</a:t>
            </a:r>
            <a:r>
              <a:rPr lang="en-US" altLang="zh-CN" sz="1600" dirty="0"/>
              <a:t>6</a:t>
            </a:r>
            <a:r>
              <a:rPr lang="zh-CN" altLang="en-US" sz="1600"/>
              <a:t>个元素</a:t>
            </a:r>
          </a:p>
        </p:txBody>
      </p:sp>
      <p:sp>
        <p:nvSpPr>
          <p:cNvPr id="14" name="线形标注 2 13"/>
          <p:cNvSpPr/>
          <p:nvPr/>
        </p:nvSpPr>
        <p:spPr>
          <a:xfrm>
            <a:off x="8930583" y="2608445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2953"/>
              <a:gd name="adj6" fmla="val -51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数组第一维有</a:t>
            </a:r>
            <a:r>
              <a:rPr lang="en-US" altLang="zh-CN" sz="1600" dirty="0"/>
              <a:t>3</a:t>
            </a:r>
            <a:r>
              <a:rPr lang="zh-CN" altLang="en-US" sz="1600"/>
              <a:t>个元素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825777" y="1896178"/>
            <a:ext cx="5893869" cy="790989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a[3][4], b[5][10];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定义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>
                <a:solidFill>
                  <a:srgbClr val="008000"/>
                </a:solidFill>
              </a:rPr>
              <a:t>为</a:t>
            </a:r>
            <a:r>
              <a:rPr lang="en-US" altLang="zh-CN" dirty="0">
                <a:solidFill>
                  <a:srgbClr val="008000"/>
                </a:solidFill>
              </a:rPr>
              <a:t>3×4(3</a:t>
            </a:r>
            <a:r>
              <a:rPr lang="zh-CN" altLang="en-US">
                <a:solidFill>
                  <a:srgbClr val="008000"/>
                </a:solidFill>
              </a:rPr>
              <a:t>行</a:t>
            </a:r>
            <a:r>
              <a:rPr lang="en-US" altLang="zh-CN" dirty="0">
                <a:solidFill>
                  <a:srgbClr val="008000"/>
                </a:solidFill>
              </a:rPr>
              <a:t>4</a:t>
            </a:r>
            <a:r>
              <a:rPr lang="zh-CN" altLang="en-US">
                <a:solidFill>
                  <a:srgbClr val="008000"/>
                </a:solidFill>
              </a:rPr>
              <a:t>列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>
                <a:solidFill>
                  <a:srgbClr val="008000"/>
                </a:solidFill>
              </a:rPr>
              <a:t>的数组，</a:t>
            </a:r>
            <a:r>
              <a:rPr lang="en-US" altLang="zh-CN" dirty="0">
                <a:solidFill>
                  <a:srgbClr val="008000"/>
                </a:solidFill>
              </a:rPr>
              <a:t>b</a:t>
            </a:r>
            <a:r>
              <a:rPr lang="zh-CN" altLang="en-US">
                <a:solidFill>
                  <a:srgbClr val="008000"/>
                </a:solidFill>
              </a:rPr>
              <a:t>为</a:t>
            </a:r>
            <a:r>
              <a:rPr lang="en-US" altLang="zh-CN" dirty="0">
                <a:solidFill>
                  <a:srgbClr val="008000"/>
                </a:solidFill>
              </a:rPr>
              <a:t>5×10(5</a:t>
            </a:r>
            <a:r>
              <a:rPr lang="zh-CN" altLang="en-US">
                <a:solidFill>
                  <a:srgbClr val="008000"/>
                </a:solidFill>
              </a:rPr>
              <a:t>行</a:t>
            </a:r>
            <a:r>
              <a:rPr lang="en-US" altLang="zh-CN" dirty="0">
                <a:solidFill>
                  <a:srgbClr val="008000"/>
                </a:solidFill>
              </a:rPr>
              <a:t>10</a:t>
            </a:r>
            <a:r>
              <a:rPr lang="zh-CN" altLang="en-US">
                <a:solidFill>
                  <a:srgbClr val="008000"/>
                </a:solidFill>
              </a:rPr>
              <a:t>列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>
                <a:solidFill>
                  <a:srgbClr val="008000"/>
                </a:solidFill>
              </a:rPr>
              <a:t>的数组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825778" y="2802463"/>
            <a:ext cx="5893868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a[3, 4], b[5, 10];</a:t>
            </a:r>
            <a:r>
              <a:rPr lang="zh-CN" altLang="en-US">
                <a:solidFill>
                  <a:srgbClr val="000000"/>
                </a:solidFill>
              </a:rPr>
              <a:t>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在一对方括号内不能写两个下标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90" y="2744669"/>
            <a:ext cx="542925" cy="5524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565" y="2031099"/>
            <a:ext cx="5524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6877"/>
            <a:ext cx="6415454" cy="407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语言中，二维数组中元素排列的顺序是按行存放的。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955339" y="2029768"/>
            <a:ext cx="1365830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a[3][4]</a:t>
            </a:r>
            <a:endParaRPr lang="en-US" altLang="zh-CN" dirty="0">
              <a:solidFill>
                <a:srgbClr val="008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55339" y="3802554"/>
            <a:ext cx="5528988" cy="2087910"/>
            <a:chOff x="10187984" y="4266795"/>
            <a:chExt cx="5528988" cy="2087910"/>
          </a:xfrm>
        </p:grpSpPr>
        <p:sp>
          <p:nvSpPr>
            <p:cNvPr id="21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2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4754287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矩阵形式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（如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列形式）表示二维数组，是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逻辑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上的概念，能形象地表示出行列关系。而在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内存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中，各元素是连续存放的，不是二维的，是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线性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的。</a:t>
              </a:r>
            </a:p>
          </p:txBody>
        </p:sp>
        <p:sp>
          <p:nvSpPr>
            <p:cNvPr id="23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5415347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22713" y="1912677"/>
            <a:ext cx="3924757" cy="1772786"/>
            <a:chOff x="2743115" y="2029768"/>
            <a:chExt cx="3924757" cy="1892826"/>
          </a:xfrm>
        </p:grpSpPr>
        <p:sp>
          <p:nvSpPr>
            <p:cNvPr id="9" name="文本框 8"/>
            <p:cNvSpPr txBox="1"/>
            <p:nvPr/>
          </p:nvSpPr>
          <p:spPr>
            <a:xfrm>
              <a:off x="2992687" y="2029768"/>
              <a:ext cx="3675185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a</a:t>
              </a:r>
              <a:r>
                <a:rPr lang="en-US" altLang="zh-CN" baseline="-25000" dirty="0"/>
                <a:t>00</a:t>
              </a:r>
              <a:r>
                <a:rPr lang="en-US" altLang="zh-CN" dirty="0"/>
                <a:t>	 a</a:t>
              </a:r>
              <a:r>
                <a:rPr lang="en-US" altLang="zh-CN" baseline="-25000" dirty="0"/>
                <a:t>01 </a:t>
              </a:r>
              <a:r>
                <a:rPr lang="en-US" altLang="zh-CN" dirty="0"/>
                <a:t>	 a</a:t>
              </a:r>
              <a:r>
                <a:rPr lang="en-US" altLang="zh-CN" baseline="-25000" dirty="0"/>
                <a:t>02 </a:t>
              </a:r>
              <a:r>
                <a:rPr lang="en-US" altLang="zh-CN" dirty="0"/>
                <a:t>	 a</a:t>
              </a:r>
              <a:r>
                <a:rPr lang="en-US" altLang="zh-CN" baseline="-25000" dirty="0"/>
                <a:t>03</a:t>
              </a:r>
            </a:p>
            <a:p>
              <a:pPr>
                <a:lnSpc>
                  <a:spcPct val="150000"/>
                </a:lnSpc>
              </a:pPr>
              <a:endParaRPr lang="en-US" altLang="zh-CN" baseline="-25000" dirty="0"/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a</a:t>
              </a:r>
              <a:r>
                <a:rPr lang="en-US" altLang="zh-CN" baseline="-25000" dirty="0"/>
                <a:t>10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11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12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13</a:t>
              </a:r>
            </a:p>
            <a:p>
              <a:pPr>
                <a:lnSpc>
                  <a:spcPct val="150000"/>
                </a:lnSpc>
              </a:pPr>
              <a:endParaRPr lang="en-US" altLang="zh-CN" baseline="-25000" dirty="0"/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a</a:t>
              </a:r>
              <a:r>
                <a:rPr lang="en-US" altLang="zh-CN" baseline="-25000" dirty="0"/>
                <a:t>20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21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22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23</a:t>
              </a:r>
              <a:endParaRPr lang="zh-CN" altLang="en-US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2743115" y="2179112"/>
              <a:ext cx="9056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3585773" y="2179112"/>
              <a:ext cx="942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166066" y="2179112"/>
              <a:ext cx="20325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组合 50"/>
            <p:cNvGrpSpPr/>
            <p:nvPr/>
          </p:nvGrpSpPr>
          <p:grpSpPr>
            <a:xfrm>
              <a:off x="5911428" y="2144022"/>
              <a:ext cx="574003" cy="430087"/>
              <a:chOff x="5911428" y="2144022"/>
              <a:chExt cx="574003" cy="430087"/>
            </a:xfrm>
          </p:grpSpPr>
          <p:sp>
            <p:nvSpPr>
              <p:cNvPr id="49" name="弧形 48"/>
              <p:cNvSpPr/>
              <p:nvPr/>
            </p:nvSpPr>
            <p:spPr>
              <a:xfrm>
                <a:off x="5911428" y="2174186"/>
                <a:ext cx="572899" cy="399923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弧形 49"/>
              <p:cNvSpPr/>
              <p:nvPr/>
            </p:nvSpPr>
            <p:spPr>
              <a:xfrm flipV="1">
                <a:off x="5912827" y="2144022"/>
                <a:ext cx="572604" cy="403532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>
              <a:off x="3068515" y="2543832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弧形 53"/>
            <p:cNvSpPr/>
            <p:nvPr/>
          </p:nvSpPr>
          <p:spPr>
            <a:xfrm flipH="1">
              <a:off x="2743815" y="2543832"/>
              <a:ext cx="649399" cy="38824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弧形 54"/>
            <p:cNvSpPr/>
            <p:nvPr/>
          </p:nvSpPr>
          <p:spPr>
            <a:xfrm flipH="1" flipV="1">
              <a:off x="2743815" y="2538346"/>
              <a:ext cx="648000" cy="3888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3067815" y="2927146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3101668" y="2927146"/>
              <a:ext cx="5802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组合 57"/>
            <p:cNvGrpSpPr/>
            <p:nvPr/>
          </p:nvGrpSpPr>
          <p:grpSpPr>
            <a:xfrm>
              <a:off x="5967889" y="2906929"/>
              <a:ext cx="573599" cy="411312"/>
              <a:chOff x="5911832" y="2153410"/>
              <a:chExt cx="573599" cy="411312"/>
            </a:xfrm>
          </p:grpSpPr>
          <p:sp>
            <p:nvSpPr>
              <p:cNvPr id="59" name="弧形 58"/>
              <p:cNvSpPr/>
              <p:nvPr/>
            </p:nvSpPr>
            <p:spPr>
              <a:xfrm>
                <a:off x="5911832" y="2171447"/>
                <a:ext cx="572495" cy="393275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 flipV="1">
                <a:off x="5913931" y="2153410"/>
                <a:ext cx="571500" cy="3888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1" name="直接连接符 60"/>
            <p:cNvCxnSpPr/>
            <p:nvPr/>
          </p:nvCxnSpPr>
          <p:spPr>
            <a:xfrm>
              <a:off x="3067815" y="3295171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弧形 61"/>
            <p:cNvSpPr/>
            <p:nvPr/>
          </p:nvSpPr>
          <p:spPr>
            <a:xfrm flipH="1">
              <a:off x="2743115" y="3295171"/>
              <a:ext cx="649399" cy="38824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弧形 62"/>
            <p:cNvSpPr/>
            <p:nvPr/>
          </p:nvSpPr>
          <p:spPr>
            <a:xfrm flipH="1" flipV="1">
              <a:off x="2743115" y="3289685"/>
              <a:ext cx="648000" cy="3888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/>
            <p:cNvCxnSpPr/>
            <p:nvPr/>
          </p:nvCxnSpPr>
          <p:spPr>
            <a:xfrm>
              <a:off x="3068515" y="3678485"/>
              <a:ext cx="34718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837738"/>
              </p:ext>
            </p:extLst>
          </p:nvPr>
        </p:nvGraphicFramePr>
        <p:xfrm>
          <a:off x="8363534" y="1894498"/>
          <a:ext cx="1355911" cy="415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911">
                  <a:extLst>
                    <a:ext uri="{9D8B030D-6E8A-4147-A177-3AD203B41FA5}">
                      <a16:colId xmlns:a16="http://schemas.microsoft.com/office/drawing/2014/main" val="2282059265"/>
                    </a:ext>
                  </a:extLst>
                </a:gridCol>
              </a:tblGrid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a[0][0]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446229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a[0][1]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1648968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a[0][2]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894688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a[0][3]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3113513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a[1][0]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410154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a[1][1]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8823769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a[1][2]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718585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a[1][3]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905767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a[2][0]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8288504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a[2][1]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619072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a[2][2]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1080838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a[2][3]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29808904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17541"/>
              </p:ext>
            </p:extLst>
          </p:nvPr>
        </p:nvGraphicFramePr>
        <p:xfrm>
          <a:off x="7397807" y="1716127"/>
          <a:ext cx="1355911" cy="413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911">
                  <a:extLst>
                    <a:ext uri="{9D8B030D-6E8A-4147-A177-3AD203B41FA5}">
                      <a16:colId xmlns:a16="http://schemas.microsoft.com/office/drawing/2014/main" val="759482392"/>
                    </a:ext>
                  </a:extLst>
                </a:gridCol>
              </a:tblGrid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2000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25974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2004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03619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2008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08297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2012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457960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2016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72840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2020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903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2024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5872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2028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7834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2032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83727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2036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65626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2040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777325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2044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09978"/>
                  </a:ext>
                </a:extLst>
              </a:tr>
            </a:tbl>
          </a:graphicData>
        </a:graphic>
      </p:graphicFrame>
      <p:sp>
        <p:nvSpPr>
          <p:cNvPr id="71" name="右大括号 70"/>
          <p:cNvSpPr/>
          <p:nvPr/>
        </p:nvSpPr>
        <p:spPr>
          <a:xfrm>
            <a:off x="9701051" y="1894498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右大括号 71"/>
          <p:cNvSpPr/>
          <p:nvPr/>
        </p:nvSpPr>
        <p:spPr>
          <a:xfrm>
            <a:off x="9723636" y="3270498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大括号 72"/>
          <p:cNvSpPr/>
          <p:nvPr/>
        </p:nvSpPr>
        <p:spPr>
          <a:xfrm>
            <a:off x="9723636" y="4669390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9916055" y="2414356"/>
            <a:ext cx="22071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 dirty="0"/>
              <a:t>0</a:t>
            </a:r>
            <a:r>
              <a:rPr lang="zh-CN" altLang="en-US"/>
              <a:t>行元素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第</a:t>
            </a:r>
            <a:r>
              <a:rPr lang="en-US" altLang="zh-CN" dirty="0"/>
              <a:t>1</a:t>
            </a:r>
            <a:r>
              <a:rPr lang="zh-CN" altLang="en-US"/>
              <a:t>行元素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第</a:t>
            </a:r>
            <a:r>
              <a:rPr lang="en-US" altLang="zh-CN" dirty="0"/>
              <a:t>2</a:t>
            </a:r>
            <a:r>
              <a:rPr lang="zh-CN" altLang="en-US"/>
              <a:t>行元素</a:t>
            </a:r>
          </a:p>
        </p:txBody>
      </p:sp>
    </p:spTree>
    <p:extLst>
      <p:ext uri="{BB962C8B-B14F-4D97-AF65-F5344CB8AC3E}">
        <p14:creationId xmlns:p14="http://schemas.microsoft.com/office/powerpoint/2010/main" val="31062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338" y="2163527"/>
            <a:ext cx="9891337" cy="407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多维数组元素在内存中的排列顺序为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: 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第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1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维的下标变化最慢，最右边的下标变化最快。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955338" y="1485900"/>
            <a:ext cx="6118123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a[2][3][4];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定义三维数组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 dirty="0">
                <a:solidFill>
                  <a:srgbClr val="008000"/>
                </a:solidFill>
              </a:rPr>
              <a:t>，它有</a:t>
            </a:r>
            <a:r>
              <a:rPr lang="en-US" altLang="zh-CN" dirty="0">
                <a:solidFill>
                  <a:srgbClr val="008000"/>
                </a:solidFill>
              </a:rPr>
              <a:t>2</a:t>
            </a:r>
            <a:r>
              <a:rPr lang="zh-CN" altLang="en-US" dirty="0">
                <a:solidFill>
                  <a:srgbClr val="008000"/>
                </a:solidFill>
              </a:rPr>
              <a:t>页，</a:t>
            </a:r>
            <a:r>
              <a:rPr lang="en-US" altLang="zh-CN" dirty="0">
                <a:solidFill>
                  <a:srgbClr val="008000"/>
                </a:solidFill>
              </a:rPr>
              <a:t>3</a:t>
            </a:r>
            <a:r>
              <a:rPr lang="zh-CN" altLang="en-US" dirty="0">
                <a:solidFill>
                  <a:srgbClr val="008000"/>
                </a:solidFill>
              </a:rPr>
              <a:t>行，</a:t>
            </a:r>
            <a:r>
              <a:rPr lang="en-US" altLang="zh-CN" dirty="0">
                <a:solidFill>
                  <a:srgbClr val="008000"/>
                </a:solidFill>
              </a:rPr>
              <a:t>4</a:t>
            </a:r>
            <a:r>
              <a:rPr lang="zh-CN" altLang="en-US" dirty="0">
                <a:solidFill>
                  <a:srgbClr val="008000"/>
                </a:solidFill>
              </a:rPr>
              <a:t>列</a:t>
            </a:r>
          </a:p>
          <a:p>
            <a:pPr lvl="0" algn="just">
              <a:lnSpc>
                <a:spcPct val="120000"/>
              </a:lnSpc>
              <a:defRPr/>
            </a:pP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37" name="MH_Desc_1"/>
          <p:cNvSpPr/>
          <p:nvPr>
            <p:custDataLst>
              <p:tags r:id="rId1"/>
            </p:custDataLst>
          </p:nvPr>
        </p:nvSpPr>
        <p:spPr>
          <a:xfrm>
            <a:off x="1049932" y="2811463"/>
            <a:ext cx="9397352" cy="296034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a[2][3][4];</a:t>
            </a:r>
            <a:r>
              <a:rPr lang="zh-CN" altLang="en-US" dirty="0">
                <a:solidFill>
                  <a:srgbClr val="000000"/>
                </a:solidFill>
              </a:rPr>
              <a:t>在内存中的排列顺序为：</a:t>
            </a:r>
            <a:endParaRPr lang="en-US" altLang="zh-CN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a[0][0][0] → a[0][0][1] → a[0][0][2] → a[0][0][3] → a[0][1][0] → a[0][1][1] → a[0][1][2] → a[0][1][3] → a[0][2][0] → a[0][2][1] → a[0][2][2] → a[0][2][3] → a[1][0][0] → a[1][0][1] → a[1][0][2] → a[1][0][3] → a[1][1][0] → a[1][1][1] → a[1][1][2] → a[1][1][3] → a[1][2][0] → a[1][2][1] → a[1][2][2] → a[1][2][3]</a:t>
            </a:r>
            <a:endParaRPr lang="zh-CN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3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引用二维数组元素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/>
              <a:t>数组名</a:t>
            </a:r>
            <a:r>
              <a:rPr lang="en-US" altLang="zh-CN" b="1" dirty="0"/>
              <a:t>[</a:t>
            </a:r>
            <a:r>
              <a:rPr lang="zh-CN" altLang="en-US" b="1"/>
              <a:t>下标</a:t>
            </a:r>
            <a:r>
              <a:rPr lang="en-US" altLang="zh-CN" b="1" dirty="0"/>
              <a:t>] [</a:t>
            </a:r>
            <a:r>
              <a:rPr lang="zh-CN" altLang="en-US" b="1"/>
              <a:t>下标</a:t>
            </a:r>
            <a:r>
              <a:rPr lang="en-US" altLang="zh-CN" b="1" dirty="0"/>
              <a:t>]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168325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“下标”</a:t>
            </a:r>
            <a:r>
              <a:rPr lang="zh-CN" altLang="en-US" dirty="0">
                <a:solidFill>
                  <a:schemeClr val="tx1"/>
                </a:solidFill>
              </a:rPr>
              <a:t>可以是整型常量或整型</a:t>
            </a:r>
            <a:r>
              <a:rPr lang="zh-CN" altLang="en-US">
                <a:solidFill>
                  <a:schemeClr val="tx1"/>
                </a:solidFill>
              </a:rPr>
              <a:t>表达式。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数组元素可以出现在表达式中，也可以被赋值，如：</a:t>
            </a:r>
            <a:r>
              <a:rPr lang="en-US" altLang="zh-CN" dirty="0">
                <a:solidFill>
                  <a:schemeClr val="tx1"/>
                </a:solidFill>
              </a:rPr>
              <a:t>b[1][2]=a[2][3]/2;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490622" y="1457923"/>
            <a:ext cx="6060147" cy="4406163"/>
            <a:chOff x="10187984" y="4266794"/>
            <a:chExt cx="6060147" cy="4406163"/>
          </a:xfrm>
        </p:grpSpPr>
        <p:sp>
          <p:nvSpPr>
            <p:cNvPr id="12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4" y="4266794"/>
              <a:ext cx="5285447" cy="4406163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在引用数组元素时，下标值应在已定义的数组大小的范围内。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严格区分在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数组时用的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引用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元素时的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的区别。前者用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来定义数组的维数和各维的大小，后者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是数组元素的下标值，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代表行序号为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、列序号为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的元素（行序号和列序号均从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起算）。</a:t>
              </a:r>
            </a:p>
          </p:txBody>
        </p:sp>
        <p:sp>
          <p:nvSpPr>
            <p:cNvPr id="14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5946506" y="8371332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6672681" y="2200377"/>
            <a:ext cx="4576463" cy="1578152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/>
              <a:t> a[3][4];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定义</a:t>
            </a:r>
            <a:r>
              <a:rPr lang="en-US" altLang="zh-CN" sz="1600">
                <a:solidFill>
                  <a:srgbClr val="008000"/>
                </a:solidFill>
              </a:rPr>
              <a:t>a</a:t>
            </a:r>
            <a:r>
              <a:rPr lang="zh-CN" altLang="en-US" sz="1600">
                <a:solidFill>
                  <a:srgbClr val="008000"/>
                </a:solidFill>
              </a:rPr>
              <a:t>为</a:t>
            </a:r>
            <a:r>
              <a:rPr lang="en-US" altLang="zh-CN" sz="1600">
                <a:solidFill>
                  <a:srgbClr val="008000"/>
                </a:solidFill>
              </a:rPr>
              <a:t>3×4</a:t>
            </a:r>
            <a:r>
              <a:rPr lang="zh-CN" altLang="en-US" sz="1600">
                <a:solidFill>
                  <a:srgbClr val="008000"/>
                </a:solidFill>
              </a:rPr>
              <a:t>的二维数组 </a:t>
            </a:r>
          </a:p>
          <a:p>
            <a:pPr defTabSz="363538">
              <a:lnSpc>
                <a:spcPct val="120000"/>
              </a:lnSpc>
            </a:pPr>
            <a:endParaRPr lang="en-US" altLang="zh-CN" sz="1600"/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a[3][4]=3;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不存在</a:t>
            </a:r>
            <a:r>
              <a:rPr lang="en-US" altLang="zh-CN" sz="1600">
                <a:solidFill>
                  <a:srgbClr val="008000"/>
                </a:solidFill>
              </a:rPr>
              <a:t>a[3][4]</a:t>
            </a:r>
            <a:r>
              <a:rPr lang="zh-CN" altLang="en-US" sz="1600">
                <a:solidFill>
                  <a:srgbClr val="008000"/>
                </a:solidFill>
              </a:rPr>
              <a:t>元素</a:t>
            </a:r>
            <a:endParaRPr lang="en-US" altLang="zh-CN" sz="16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数组</a:t>
            </a:r>
            <a:r>
              <a:rPr lang="en-US" altLang="zh-CN" sz="1600">
                <a:solidFill>
                  <a:srgbClr val="008000"/>
                </a:solidFill>
              </a:rPr>
              <a:t>a</a:t>
            </a:r>
            <a:r>
              <a:rPr lang="zh-CN" altLang="en-US" sz="1600">
                <a:solidFill>
                  <a:srgbClr val="008000"/>
                </a:solidFill>
              </a:rPr>
              <a:t>可用的“行下标”的范围为</a:t>
            </a:r>
            <a:r>
              <a:rPr lang="en-US" altLang="zh-CN" sz="1600">
                <a:solidFill>
                  <a:srgbClr val="008000"/>
                </a:solidFill>
              </a:rPr>
              <a:t>0~2</a:t>
            </a:r>
            <a:r>
              <a:rPr lang="zh-CN" altLang="en-US" sz="1600">
                <a:solidFill>
                  <a:srgbClr val="008000"/>
                </a:solidFill>
              </a:rPr>
              <a:t>，“列下标”的范围为</a:t>
            </a:r>
            <a:r>
              <a:rPr lang="en-US" altLang="zh-CN" sz="1600">
                <a:solidFill>
                  <a:srgbClr val="008000"/>
                </a:solidFill>
              </a:rPr>
              <a:t>0~3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0154" y="2579275"/>
            <a:ext cx="5429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4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699" y="0"/>
            <a:ext cx="5922104" cy="1325563"/>
          </a:xfrm>
        </p:spPr>
        <p:txBody>
          <a:bodyPr/>
          <a:lstStyle/>
          <a:p>
            <a:r>
              <a:rPr lang="zh-CN" altLang="en-US"/>
              <a:t>二维数组的初始化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579272" y="1426884"/>
            <a:ext cx="11062098" cy="520251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defRPr/>
            </a:pPr>
            <a:r>
              <a:rPr lang="en-US" altLang="zh-CN" sz="1600">
                <a:solidFill>
                  <a:schemeClr val="tx1"/>
                </a:solidFill>
              </a:rPr>
              <a:t>(1)</a:t>
            </a:r>
            <a:r>
              <a:rPr lang="zh-CN" altLang="en-US" sz="1600">
                <a:solidFill>
                  <a:schemeClr val="tx1"/>
                </a:solidFill>
              </a:rPr>
              <a:t>分行给二维数组赋初值。（最清楚直观）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(2)</a:t>
            </a:r>
            <a:r>
              <a:rPr lang="zh-CN" altLang="en-US" sz="1600">
                <a:solidFill>
                  <a:schemeClr val="tx1"/>
                </a:solidFill>
              </a:rPr>
              <a:t>可以将所有数据写在一个花括号内，按数组元素在内存中的排列顺序对各元素赋初值。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(3)</a:t>
            </a:r>
            <a:r>
              <a:rPr lang="zh-CN" altLang="en-US" sz="1600">
                <a:solidFill>
                  <a:schemeClr val="tx1"/>
                </a:solidFill>
              </a:rPr>
              <a:t>可以对部分元素赋初值。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(4)</a:t>
            </a:r>
            <a:r>
              <a:rPr lang="zh-CN" altLang="en-US" sz="1600">
                <a:solidFill>
                  <a:schemeClr val="tx1"/>
                </a:solidFill>
              </a:rPr>
              <a:t>如果对全部元素都赋初值</a:t>
            </a:r>
            <a:r>
              <a:rPr lang="en-US" altLang="zh-CN" sz="1600">
                <a:solidFill>
                  <a:schemeClr val="tx1"/>
                </a:solidFill>
              </a:rPr>
              <a:t>(</a:t>
            </a:r>
            <a:r>
              <a:rPr lang="zh-CN" altLang="en-US" sz="1600">
                <a:solidFill>
                  <a:schemeClr val="tx1"/>
                </a:solidFill>
              </a:rPr>
              <a:t>即提供全部初始数据</a:t>
            </a:r>
            <a:r>
              <a:rPr lang="en-US" altLang="zh-CN" sz="1600">
                <a:solidFill>
                  <a:schemeClr val="tx1"/>
                </a:solidFill>
              </a:rPr>
              <a:t>)</a:t>
            </a:r>
            <a:r>
              <a:rPr lang="zh-CN" altLang="en-US" sz="1600">
                <a:solidFill>
                  <a:schemeClr val="tx1"/>
                </a:solidFill>
              </a:rPr>
              <a:t>，则定义数组时对第</a:t>
            </a:r>
            <a:r>
              <a:rPr lang="en-US" altLang="zh-CN" sz="1600">
                <a:solidFill>
                  <a:schemeClr val="tx1"/>
                </a:solidFill>
              </a:rPr>
              <a:t>1</a:t>
            </a:r>
            <a:r>
              <a:rPr lang="zh-CN" altLang="en-US" sz="1600">
                <a:solidFill>
                  <a:schemeClr val="tx1"/>
                </a:solidFill>
              </a:rPr>
              <a:t>维的长度可以不指定，但第</a:t>
            </a:r>
            <a:r>
              <a:rPr lang="en-US" altLang="zh-CN" sz="1600">
                <a:solidFill>
                  <a:schemeClr val="tx1"/>
                </a:solidFill>
              </a:rPr>
              <a:t>2</a:t>
            </a:r>
            <a:r>
              <a:rPr lang="zh-CN" altLang="en-US" sz="1600">
                <a:solidFill>
                  <a:schemeClr val="tx1"/>
                </a:solidFill>
              </a:rPr>
              <a:t>维的长度不能省。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/>
                </a:solidFill>
              </a:rPr>
              <a:t>在定义时也可以只对部分元素赋初值而省略第</a:t>
            </a:r>
            <a:r>
              <a:rPr lang="en-US" altLang="zh-CN" sz="1600">
                <a:solidFill>
                  <a:schemeClr val="tx1"/>
                </a:solidFill>
              </a:rPr>
              <a:t>1</a:t>
            </a:r>
            <a:r>
              <a:rPr lang="zh-CN" altLang="en-US" sz="1600">
                <a:solidFill>
                  <a:schemeClr val="tx1"/>
                </a:solidFill>
              </a:rPr>
              <a:t>维的长度，但应分行赋初值。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9699" y="966470"/>
            <a:ext cx="8890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可以用“初始化列表”对二维数组初始化。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937956" y="1805782"/>
            <a:ext cx="3905089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a[3][4]={{1,2,3,4},{5,6,7,8},{9,10,11,12}};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937956" y="2614469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a[3][4]={1,2,3,4,5,6,7,8,9,10,11,12};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937954" y="3351340"/>
            <a:ext cx="3905091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a[3][4]={{1},{5},{9}};			</a:t>
            </a:r>
            <a:r>
              <a:rPr lang="zh-CN" altLang="en-US" sz="1600"/>
              <a:t>①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937953" y="3828425"/>
            <a:ext cx="3905092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a[3][4]={{1},{0,6},{0,0,11}};		</a:t>
            </a:r>
            <a:r>
              <a:rPr lang="zh-CN" altLang="en-US" sz="1600"/>
              <a:t>②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37953" y="4305510"/>
            <a:ext cx="3905092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a[3][4]={{1},{5,6}};				</a:t>
            </a:r>
            <a:r>
              <a:rPr lang="zh-CN" altLang="en-US" sz="1600"/>
              <a:t>③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26724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/>
              <a:t>①</a:t>
            </a:r>
            <a:endParaRPr lang="en-US" altLang="zh-CN"/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5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9	0	0	0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99082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/>
              <a:t>②</a:t>
            </a:r>
            <a:endParaRPr lang="en-US" altLang="zh-CN"/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0	6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0	0	11	0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371440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/>
              <a:t>③</a:t>
            </a:r>
            <a:endParaRPr lang="en-US" altLang="zh-CN"/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5	6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0	0	0	0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937953" y="4782596"/>
            <a:ext cx="3905092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a[3][4]={{1},{},{9}};				</a:t>
            </a:r>
            <a:r>
              <a:rPr lang="zh-CN" altLang="en-US" sz="1600"/>
              <a:t>④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043798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/>
              <a:t>④</a:t>
            </a:r>
            <a:endParaRPr lang="en-US" altLang="zh-CN"/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0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9	0	0	0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937955" y="5511434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a[3][4]={1,2,3,4,5,6,7,8,9,10,11,12};</a:t>
            </a:r>
            <a:endParaRPr lang="en-US" altLang="zh-CN" sz="160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569572" y="5444387"/>
                <a:ext cx="1089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zh-CN" altLang="en-US" sz="2800" b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572" y="5444387"/>
                <a:ext cx="108937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圆角矩形 24"/>
          <p:cNvSpPr/>
          <p:nvPr/>
        </p:nvSpPr>
        <p:spPr>
          <a:xfrm>
            <a:off x="5385470" y="5511434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a[][4]={1,2,3,4,5,6,7,8,9,10,11,12};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37953" y="6215565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a[][4]={{0,0,3},{},{0,10}};</a:t>
            </a:r>
            <a:endParaRPr lang="en-US" altLang="zh-CN" sz="16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92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二维数组程序举例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6.4】</a:t>
            </a:r>
            <a:r>
              <a:rPr lang="zh-CN" altLang="en-US" sz="2000">
                <a:solidFill>
                  <a:schemeClr val="accent1"/>
                </a:solidFill>
              </a:rPr>
              <a:t>将一个二维数组行和列的元素互换，存到另一个二维数组中。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41435" y="2663026"/>
            <a:ext cx="11508826" cy="355540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72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a[2][3]={{1,2,3},{4,5,6}};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b[3][2],i,j;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printf("array a:\n");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for(i=0;i&lt;=1;i++)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处理</a:t>
            </a:r>
            <a:r>
              <a:rPr lang="en-US" altLang="zh-CN" sz="1400">
                <a:solidFill>
                  <a:srgbClr val="008000"/>
                </a:solidFill>
              </a:rPr>
              <a:t>a</a:t>
            </a:r>
            <a:r>
              <a:rPr lang="zh-CN" altLang="en-US" sz="1400">
                <a:solidFill>
                  <a:srgbClr val="008000"/>
                </a:solidFill>
              </a:rPr>
              <a:t>数组中的一行中各元素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for (j=0;j&lt;=2;j++)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处理</a:t>
            </a:r>
            <a:r>
              <a:rPr lang="en-US" altLang="zh-CN" sz="1400">
                <a:solidFill>
                  <a:srgbClr val="008000"/>
                </a:solidFill>
              </a:rPr>
              <a:t>a</a:t>
            </a:r>
            <a:r>
              <a:rPr lang="zh-CN" altLang="en-US" sz="1400">
                <a:solidFill>
                  <a:srgbClr val="008000"/>
                </a:solidFill>
              </a:rPr>
              <a:t>数组中某一列中各元素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	printf("%5d",a[i][j]);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a</a:t>
            </a:r>
            <a:r>
              <a:rPr lang="zh-CN" altLang="en-US" sz="1400">
                <a:solidFill>
                  <a:srgbClr val="008000"/>
                </a:solidFill>
              </a:rPr>
              <a:t>数组的一个元素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	</a:t>
            </a:r>
            <a:r>
              <a:rPr lang="en-US" altLang="zh-CN" sz="1400">
                <a:solidFill>
                  <a:schemeClr val="accent6"/>
                </a:solidFill>
              </a:rPr>
              <a:t>b[j][i]=a[i][j];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将</a:t>
            </a:r>
            <a:r>
              <a:rPr lang="en-US" altLang="zh-CN" sz="1400">
                <a:solidFill>
                  <a:srgbClr val="008000"/>
                </a:solidFill>
              </a:rPr>
              <a:t>a</a:t>
            </a:r>
            <a:r>
              <a:rPr lang="zh-CN" altLang="en-US" sz="1400">
                <a:solidFill>
                  <a:srgbClr val="008000"/>
                </a:solidFill>
              </a:rPr>
              <a:t>数组元素的值赋给</a:t>
            </a:r>
            <a:r>
              <a:rPr lang="en-US" altLang="zh-CN" sz="1400">
                <a:solidFill>
                  <a:srgbClr val="008000"/>
                </a:solidFill>
              </a:rPr>
              <a:t>b</a:t>
            </a:r>
            <a:r>
              <a:rPr lang="zh-CN" altLang="en-US" sz="1400">
                <a:solidFill>
                  <a:srgbClr val="008000"/>
                </a:solidFill>
              </a:rPr>
              <a:t>数组相应元素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printf("array b:\n");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b</a:t>
            </a:r>
            <a:r>
              <a:rPr lang="zh-CN" altLang="en-US" sz="1400">
                <a:solidFill>
                  <a:srgbClr val="008000"/>
                </a:solidFill>
              </a:rPr>
              <a:t>数组各元素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for(i=0;i&lt;=2;i++)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处理</a:t>
            </a:r>
            <a:r>
              <a:rPr lang="en-US" altLang="zh-CN" sz="1400">
                <a:solidFill>
                  <a:srgbClr val="008000"/>
                </a:solidFill>
              </a:rPr>
              <a:t>b</a:t>
            </a:r>
            <a:r>
              <a:rPr lang="zh-CN" altLang="en-US" sz="1400">
                <a:solidFill>
                  <a:srgbClr val="008000"/>
                </a:solidFill>
              </a:rPr>
              <a:t>数组中一行中各元素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for(j=0;j&lt;=1;j++)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处理</a:t>
            </a:r>
            <a:r>
              <a:rPr lang="en-US" altLang="zh-CN" sz="1400">
                <a:solidFill>
                  <a:srgbClr val="008000"/>
                </a:solidFill>
              </a:rPr>
              <a:t>b</a:t>
            </a:r>
            <a:r>
              <a:rPr lang="zh-CN" altLang="en-US" sz="1400">
                <a:solidFill>
                  <a:srgbClr val="008000"/>
                </a:solidFill>
              </a:rPr>
              <a:t>数组中一列中各元素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	</a:t>
            </a:r>
            <a:r>
              <a:rPr lang="en-US" altLang="zh-CN" sz="1400"/>
              <a:t>printf("%5d",b[i][j]);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b</a:t>
            </a:r>
            <a:r>
              <a:rPr lang="zh-CN" altLang="en-US" sz="1400">
                <a:solidFill>
                  <a:srgbClr val="008000"/>
                </a:solidFill>
              </a:rPr>
              <a:t>数组的一个元素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287304" y="2665782"/>
            <a:ext cx="0" cy="3552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6131625" y="3069594"/>
            <a:ext cx="325496" cy="260107"/>
            <a:chOff x="5926033" y="1926699"/>
            <a:chExt cx="325496" cy="260107"/>
          </a:xfrm>
        </p:grpSpPr>
        <p:sp>
          <p:nvSpPr>
            <p:cNvPr id="10" name="MH_Other_2"/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1" name="MH_Other_3"/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2" name="MH_Other_4"/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4" name="MH_Other_5"/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5" name="MH_Other_6"/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6" name="MH_Other_7"/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38249" y="5663800"/>
            <a:ext cx="325496" cy="260106"/>
            <a:chOff x="5926033" y="5434781"/>
            <a:chExt cx="325496" cy="260106"/>
          </a:xfrm>
        </p:grpSpPr>
        <p:sp>
          <p:nvSpPr>
            <p:cNvPr id="18" name="MH_Other_8"/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9" name="MH_Other_9"/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0" name="MH_Other_10"/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1" name="MH_Other_11"/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2" name="MH_Other_12"/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3" name="MH_Other_13"/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923392" y="1638783"/>
                <a:ext cx="6821215" cy="84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392" y="1638783"/>
                <a:ext cx="6821215" cy="84696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KSO_Shape"/>
          <p:cNvSpPr>
            <a:spLocks/>
          </p:cNvSpPr>
          <p:nvPr/>
        </p:nvSpPr>
        <p:spPr bwMode="auto">
          <a:xfrm>
            <a:off x="5333999" y="1768415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98081" y="4936165"/>
            <a:ext cx="34575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dirty="0"/>
              <a:t>二维数组程序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第二课</a:t>
            </a:r>
            <a:r>
              <a:rPr lang="en-US" altLang="zh-CN" smtClean="0"/>
              <a:t>]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2" y="1164900"/>
            <a:ext cx="7826971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6.5】</a:t>
            </a:r>
            <a:r>
              <a:rPr lang="zh-CN" altLang="en-US" sz="2000">
                <a:solidFill>
                  <a:schemeClr val="accent1"/>
                </a:solidFill>
              </a:rPr>
              <a:t>有一个</a:t>
            </a:r>
            <a:r>
              <a:rPr lang="en-US" altLang="zh-CN" sz="2000">
                <a:solidFill>
                  <a:schemeClr val="accent1"/>
                </a:solidFill>
              </a:rPr>
              <a:t>3×4</a:t>
            </a:r>
            <a:r>
              <a:rPr lang="zh-CN" altLang="en-US" sz="2000">
                <a:solidFill>
                  <a:schemeClr val="accent1"/>
                </a:solidFill>
              </a:rPr>
              <a:t>的矩阵，要求编程序求出其中值最大的那个元素的值，以及其所在的行号和列号。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28839" y="2109167"/>
            <a:ext cx="7324844" cy="3986833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	int i,j,row=0,colum=0,max;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a[3][4]={{1,2,3,4},{9,8,7,6},{-10,10,-5,2}};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定义数组并赋初值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max=a[0][0];		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先认为</a:t>
            </a:r>
            <a:r>
              <a:rPr lang="en-US" altLang="zh-CN" sz="1400">
                <a:solidFill>
                  <a:srgbClr val="008000"/>
                </a:solidFill>
              </a:rPr>
              <a:t>a[0][0]</a:t>
            </a:r>
            <a:r>
              <a:rPr lang="zh-CN" altLang="en-US" sz="1400">
                <a:solidFill>
                  <a:srgbClr val="008000"/>
                </a:solidFill>
              </a:rPr>
              <a:t>最大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for(i=0;i&lt;=2;i++)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for(j=0;j&lt;=3;j++)</a:t>
            </a:r>
          </a:p>
          <a:p>
            <a:pPr lvl="1" defTabSz="363538">
              <a:lnSpc>
                <a:spcPct val="120000"/>
              </a:lnSpc>
            </a:pPr>
            <a:r>
              <a:rPr lang="en-US" altLang="zh-CN" sz="1400"/>
              <a:t>		if(a[i][j]&gt;max)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如果某元素大于</a:t>
            </a:r>
            <a:r>
              <a:rPr lang="en-US" altLang="zh-CN" sz="1400">
                <a:solidFill>
                  <a:srgbClr val="008000"/>
                </a:solidFill>
              </a:rPr>
              <a:t>max</a:t>
            </a:r>
            <a:r>
              <a:rPr lang="zh-CN" altLang="en-US" sz="1400">
                <a:solidFill>
                  <a:srgbClr val="008000"/>
                </a:solidFill>
              </a:rPr>
              <a:t>，就取代</a:t>
            </a:r>
            <a:r>
              <a:rPr lang="en-US" altLang="zh-CN" sz="1400">
                <a:solidFill>
                  <a:srgbClr val="008000"/>
                </a:solidFill>
              </a:rPr>
              <a:t>max</a:t>
            </a:r>
            <a:r>
              <a:rPr lang="zh-CN" altLang="en-US" sz="1400">
                <a:solidFill>
                  <a:srgbClr val="008000"/>
                </a:solidFill>
              </a:rPr>
              <a:t>的原值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{	max=a[i][j];</a:t>
            </a:r>
          </a:p>
          <a:p>
            <a:pPr lvl="1" defTabSz="363538">
              <a:lnSpc>
                <a:spcPct val="120000"/>
              </a:lnSpc>
            </a:pPr>
            <a:r>
              <a:rPr lang="en-US" altLang="zh-CN" sz="1400"/>
              <a:t>			row=i;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记下此元素的行号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			</a:t>
            </a:r>
            <a:r>
              <a:rPr lang="en-US" altLang="zh-CN" sz="1400"/>
              <a:t>colum=j;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记下此元素的列号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printf("max=%d\nrow=%d\ncolum=%d\n",max,row,colum);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484638"/>
              </p:ext>
            </p:extLst>
          </p:nvPr>
        </p:nvGraphicFramePr>
        <p:xfrm>
          <a:off x="8918103" y="3782987"/>
          <a:ext cx="2724032" cy="2585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92">
                  <a:extLst>
                    <a:ext uri="{9D8B030D-6E8A-4147-A177-3AD203B41FA5}">
                      <a16:colId xmlns:a16="http://schemas.microsoft.com/office/drawing/2014/main" val="4002803548"/>
                    </a:ext>
                  </a:extLst>
                </a:gridCol>
                <a:gridCol w="396815">
                  <a:extLst>
                    <a:ext uri="{9D8B030D-6E8A-4147-A177-3AD203B41FA5}">
                      <a16:colId xmlns:a16="http://schemas.microsoft.com/office/drawing/2014/main" val="2142708071"/>
                    </a:ext>
                  </a:extLst>
                </a:gridCol>
                <a:gridCol w="1078302">
                  <a:extLst>
                    <a:ext uri="{9D8B030D-6E8A-4147-A177-3AD203B41FA5}">
                      <a16:colId xmlns:a16="http://schemas.microsoft.com/office/drawing/2014/main" val="2244673732"/>
                    </a:ext>
                  </a:extLst>
                </a:gridCol>
                <a:gridCol w="822523">
                  <a:extLst>
                    <a:ext uri="{9D8B030D-6E8A-4147-A177-3AD203B41FA5}">
                      <a16:colId xmlns:a16="http://schemas.microsoft.com/office/drawing/2014/main" val="98491902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max=a[0][0]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1737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for i=0 to 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1910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400"/>
                        <a:t>for j=0 to 3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2074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150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max=a[i][j]</a:t>
                      </a:r>
                    </a:p>
                    <a:p>
                      <a:r>
                        <a:rPr lang="en-US" altLang="zh-CN" sz="1400"/>
                        <a:t>row=i</a:t>
                      </a:r>
                    </a:p>
                    <a:p>
                      <a:r>
                        <a:rPr lang="en-US" altLang="zh-CN" sz="1400"/>
                        <a:t>colum=j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9756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输出：</a:t>
                      </a:r>
                      <a:r>
                        <a:rPr lang="en-US" altLang="zh-CN" sz="1400"/>
                        <a:t>max</a:t>
                      </a:r>
                      <a:r>
                        <a:rPr lang="zh-CN" altLang="en-US" sz="1400"/>
                        <a:t>和</a:t>
                      </a:r>
                      <a:r>
                        <a:rPr lang="en-US" altLang="zh-CN" sz="1400"/>
                        <a:t>row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colum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22235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246944" y="4837878"/>
            <a:ext cx="106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a[i][j]&gt;max</a:t>
            </a:r>
            <a:endParaRPr lang="zh-CN" altLang="en-US" sz="1400"/>
          </a:p>
        </p:txBody>
      </p:sp>
      <p:grpSp>
        <p:nvGrpSpPr>
          <p:cNvPr id="8" name="组合 7"/>
          <p:cNvGrpSpPr/>
          <p:nvPr/>
        </p:nvGrpSpPr>
        <p:grpSpPr>
          <a:xfrm>
            <a:off x="8055958" y="227157"/>
            <a:ext cx="3840889" cy="1241727"/>
            <a:chOff x="2571751" y="2435225"/>
            <a:chExt cx="3840889" cy="1241727"/>
          </a:xfrm>
        </p:grpSpPr>
        <p:sp>
          <p:nvSpPr>
            <p:cNvPr id="9" name="MH_Other_1"/>
            <p:cNvSpPr/>
            <p:nvPr>
              <p:custDataLst>
                <p:tags r:id="rId1"/>
              </p:custDataLst>
            </p:nvPr>
          </p:nvSpPr>
          <p:spPr>
            <a:xfrm rot="21098730">
              <a:off x="3269390" y="2624514"/>
              <a:ext cx="3143250" cy="1052438"/>
            </a:xfrm>
            <a:prstGeom prst="roundRect">
              <a:avLst>
                <a:gd name="adj" fmla="val 24179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508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Text_1"/>
            <p:cNvSpPr/>
            <p:nvPr>
              <p:custDataLst>
                <p:tags r:id="rId2"/>
              </p:custDataLst>
            </p:nvPr>
          </p:nvSpPr>
          <p:spPr>
            <a:xfrm rot="21098730">
              <a:off x="3391263" y="2705503"/>
              <a:ext cx="2897188" cy="885506"/>
            </a:xfrm>
            <a:prstGeom prst="roundRect">
              <a:avLst>
                <a:gd name="adj" fmla="val 241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>
                  <a:solidFill>
                    <a:srgbClr val="FEFEFD"/>
                  </a:solidFill>
                </a:rPr>
                <a:t>找最大最小值</a:t>
              </a:r>
              <a:endParaRPr lang="en-US" altLang="zh-CN" sz="2400" b="1">
                <a:solidFill>
                  <a:srgbClr val="FEFEFD"/>
                </a:solidFill>
              </a:endParaRPr>
            </a:p>
            <a:p>
              <a:pPr algn="ctr">
                <a:defRPr/>
              </a:pPr>
              <a:r>
                <a:rPr lang="zh-CN" altLang="en-US" sz="2400" b="1">
                  <a:solidFill>
                    <a:srgbClr val="FEFEFD"/>
                  </a:solidFill>
                </a:rPr>
                <a:t>打擂台算法</a:t>
              </a:r>
              <a:endParaRPr lang="zh-CN" altLang="en-US" sz="2400" b="1" dirty="0">
                <a:solidFill>
                  <a:srgbClr val="FEFEFD"/>
                </a:solidFill>
              </a:endParaRPr>
            </a:p>
          </p:txBody>
        </p:sp>
        <p:sp>
          <p:nvSpPr>
            <p:cNvPr id="11" name="MH_Other_2"/>
            <p:cNvSpPr/>
            <p:nvPr>
              <p:custDataLst>
                <p:tags r:id="rId3"/>
              </p:custDataLst>
            </p:nvPr>
          </p:nvSpPr>
          <p:spPr>
            <a:xfrm rot="20641342">
              <a:off x="3300413" y="2435225"/>
              <a:ext cx="1111250" cy="660400"/>
            </a:xfrm>
            <a:prstGeom prst="roundRect">
              <a:avLst>
                <a:gd name="adj" fmla="val 2417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5400" dist="12700" dir="60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MH_SubTitle_1"/>
            <p:cNvSpPr/>
            <p:nvPr>
              <p:custDataLst>
                <p:tags r:id="rId4"/>
              </p:custDataLst>
            </p:nvPr>
          </p:nvSpPr>
          <p:spPr>
            <a:xfrm rot="20641342">
              <a:off x="3352800" y="2498726"/>
              <a:ext cx="1004888" cy="536575"/>
            </a:xfrm>
            <a:prstGeom prst="roundRect">
              <a:avLst>
                <a:gd name="adj" fmla="val 18193"/>
              </a:avLst>
            </a:prstGeom>
            <a:solidFill>
              <a:srgbClr val="FE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108000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</a:rPr>
                <a:t>算法</a:t>
              </a:r>
            </a:p>
          </p:txBody>
        </p:sp>
        <p:sp>
          <p:nvSpPr>
            <p:cNvPr id="14" name="MH_Other_4"/>
            <p:cNvSpPr/>
            <p:nvPr>
              <p:custDataLst>
                <p:tags r:id="rId5"/>
              </p:custDataLst>
            </p:nvPr>
          </p:nvSpPr>
          <p:spPr>
            <a:xfrm>
              <a:off x="3433896" y="2776031"/>
              <a:ext cx="161474" cy="161474"/>
            </a:xfrm>
            <a:prstGeom prst="ellipse">
              <a:avLst/>
            </a:prstGeom>
            <a:solidFill>
              <a:srgbClr val="FFFFFF"/>
            </a:solidFill>
            <a:ln w="3175">
              <a:noFill/>
            </a:ln>
            <a:effectLst>
              <a:innerShdw blurRad="76200">
                <a:prstClr val="black">
                  <a:alpha val="6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MH_Other_5"/>
            <p:cNvSpPr/>
            <p:nvPr>
              <p:custDataLst>
                <p:tags r:id="rId6"/>
              </p:custDataLst>
            </p:nvPr>
          </p:nvSpPr>
          <p:spPr>
            <a:xfrm>
              <a:off x="2571751" y="2724151"/>
              <a:ext cx="1012825" cy="398463"/>
            </a:xfrm>
            <a:custGeom>
              <a:avLst/>
              <a:gdLst>
                <a:gd name="connsiteX0" fmla="*/ 788369 w 788369"/>
                <a:gd name="connsiteY0" fmla="*/ 59760 h 293210"/>
                <a:gd name="connsiteX1" fmla="*/ 507382 w 788369"/>
                <a:gd name="connsiteY1" fmla="*/ 228 h 293210"/>
                <a:gd name="connsiteX2" fmla="*/ 78757 w 788369"/>
                <a:gd name="connsiteY2" fmla="*/ 43091 h 293210"/>
                <a:gd name="connsiteX3" fmla="*/ 4938 w 788369"/>
                <a:gd name="connsiteY3" fmla="*/ 135960 h 293210"/>
                <a:gd name="connsiteX4" fmla="*/ 145432 w 788369"/>
                <a:gd name="connsiteY4" fmla="*/ 281216 h 293210"/>
                <a:gd name="connsiteX5" fmla="*/ 290688 w 788369"/>
                <a:gd name="connsiteY5" fmla="*/ 264547 h 293210"/>
                <a:gd name="connsiteX6" fmla="*/ 759794 w 788369"/>
                <a:gd name="connsiteY6" fmla="*/ 102622 h 293210"/>
                <a:gd name="connsiteX0" fmla="*/ 788369 w 797894"/>
                <a:gd name="connsiteY0" fmla="*/ 59760 h 294208"/>
                <a:gd name="connsiteX1" fmla="*/ 507382 w 797894"/>
                <a:gd name="connsiteY1" fmla="*/ 228 h 294208"/>
                <a:gd name="connsiteX2" fmla="*/ 78757 w 797894"/>
                <a:gd name="connsiteY2" fmla="*/ 43091 h 294208"/>
                <a:gd name="connsiteX3" fmla="*/ 4938 w 797894"/>
                <a:gd name="connsiteY3" fmla="*/ 135960 h 294208"/>
                <a:gd name="connsiteX4" fmla="*/ 145432 w 797894"/>
                <a:gd name="connsiteY4" fmla="*/ 281216 h 294208"/>
                <a:gd name="connsiteX5" fmla="*/ 290688 w 797894"/>
                <a:gd name="connsiteY5" fmla="*/ 264547 h 294208"/>
                <a:gd name="connsiteX6" fmla="*/ 797894 w 797894"/>
                <a:gd name="connsiteY6" fmla="*/ 81191 h 294208"/>
                <a:gd name="connsiteX0" fmla="*/ 786197 w 795722"/>
                <a:gd name="connsiteY0" fmla="*/ 64810 h 299258"/>
                <a:gd name="connsiteX1" fmla="*/ 505210 w 795722"/>
                <a:gd name="connsiteY1" fmla="*/ 5278 h 299258"/>
                <a:gd name="connsiteX2" fmla="*/ 87773 w 795722"/>
                <a:gd name="connsiteY2" fmla="*/ 18304 h 299258"/>
                <a:gd name="connsiteX3" fmla="*/ 2766 w 795722"/>
                <a:gd name="connsiteY3" fmla="*/ 141010 h 299258"/>
                <a:gd name="connsiteX4" fmla="*/ 143260 w 795722"/>
                <a:gd name="connsiteY4" fmla="*/ 286266 h 299258"/>
                <a:gd name="connsiteX5" fmla="*/ 288516 w 795722"/>
                <a:gd name="connsiteY5" fmla="*/ 269597 h 299258"/>
                <a:gd name="connsiteX6" fmla="*/ 795722 w 795722"/>
                <a:gd name="connsiteY6" fmla="*/ 86241 h 299258"/>
                <a:gd name="connsiteX0" fmla="*/ 786145 w 795670"/>
                <a:gd name="connsiteY0" fmla="*/ 83807 h 318255"/>
                <a:gd name="connsiteX1" fmla="*/ 501428 w 795670"/>
                <a:gd name="connsiteY1" fmla="*/ 1898 h 318255"/>
                <a:gd name="connsiteX2" fmla="*/ 87721 w 795670"/>
                <a:gd name="connsiteY2" fmla="*/ 37301 h 318255"/>
                <a:gd name="connsiteX3" fmla="*/ 2714 w 795670"/>
                <a:gd name="connsiteY3" fmla="*/ 160007 h 318255"/>
                <a:gd name="connsiteX4" fmla="*/ 143208 w 795670"/>
                <a:gd name="connsiteY4" fmla="*/ 305263 h 318255"/>
                <a:gd name="connsiteX5" fmla="*/ 288464 w 795670"/>
                <a:gd name="connsiteY5" fmla="*/ 288594 h 318255"/>
                <a:gd name="connsiteX6" fmla="*/ 795670 w 795670"/>
                <a:gd name="connsiteY6" fmla="*/ 105238 h 318255"/>
                <a:gd name="connsiteX0" fmla="*/ 785693 w 795218"/>
                <a:gd name="connsiteY0" fmla="*/ 83807 h 313376"/>
                <a:gd name="connsiteX1" fmla="*/ 500976 w 795218"/>
                <a:gd name="connsiteY1" fmla="*/ 1898 h 313376"/>
                <a:gd name="connsiteX2" fmla="*/ 87269 w 795218"/>
                <a:gd name="connsiteY2" fmla="*/ 37301 h 313376"/>
                <a:gd name="connsiteX3" fmla="*/ 2262 w 795218"/>
                <a:gd name="connsiteY3" fmla="*/ 160007 h 313376"/>
                <a:gd name="connsiteX4" fmla="*/ 135297 w 795218"/>
                <a:gd name="connsiteY4" fmla="*/ 297804 h 313376"/>
                <a:gd name="connsiteX5" fmla="*/ 288012 w 795218"/>
                <a:gd name="connsiteY5" fmla="*/ 288594 h 313376"/>
                <a:gd name="connsiteX6" fmla="*/ 795218 w 795218"/>
                <a:gd name="connsiteY6" fmla="*/ 105238 h 31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218" h="313376">
                  <a:moveTo>
                    <a:pt x="785693" y="83807"/>
                  </a:moveTo>
                  <a:cubicBezTo>
                    <a:pt x="704334" y="55430"/>
                    <a:pt x="617380" y="9649"/>
                    <a:pt x="500976" y="1898"/>
                  </a:cubicBezTo>
                  <a:cubicBezTo>
                    <a:pt x="384572" y="-5853"/>
                    <a:pt x="170388" y="10950"/>
                    <a:pt x="87269" y="37301"/>
                  </a:cubicBezTo>
                  <a:cubicBezTo>
                    <a:pt x="4150" y="63652"/>
                    <a:pt x="-5743" y="116590"/>
                    <a:pt x="2262" y="160007"/>
                  </a:cubicBezTo>
                  <a:cubicBezTo>
                    <a:pt x="10267" y="203424"/>
                    <a:pt x="87672" y="276373"/>
                    <a:pt x="135297" y="297804"/>
                  </a:cubicBezTo>
                  <a:cubicBezTo>
                    <a:pt x="182922" y="319235"/>
                    <a:pt x="178025" y="320688"/>
                    <a:pt x="288012" y="288594"/>
                  </a:cubicBezTo>
                  <a:cubicBezTo>
                    <a:pt x="397999" y="256500"/>
                    <a:pt x="611862" y="171317"/>
                    <a:pt x="795218" y="105238"/>
                  </a:cubicBezTo>
                </a:path>
              </a:pathLst>
            </a:custGeom>
            <a:noFill/>
            <a:ln w="19050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8735688" y="1829379"/>
            <a:ext cx="30859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 先思考一下在打擂台时怎样确定最后的优胜者。先找出任一人站在台上，第2人上去与之比武，胜者留在台上。再上去第3人，与台上的人(即刚才的得胜者)比武，胜者留台上，败者下台。以后每一个人都是与当时留在台上的人比武。直到所有人都上台比过为止，最后留在台上的就是冠军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6047" y="5600700"/>
            <a:ext cx="34861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字符数组</a:t>
            </a:r>
          </a:p>
        </p:txBody>
      </p:sp>
    </p:spTree>
    <p:extLst>
      <p:ext uri="{BB962C8B-B14F-4D97-AF65-F5344CB8AC3E}">
        <p14:creationId xmlns:p14="http://schemas.microsoft.com/office/powerpoint/2010/main" val="34897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定义字符数组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89992" y="1470465"/>
            <a:ext cx="8862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用来存放字符数据的数组是</a:t>
            </a:r>
            <a:r>
              <a:rPr lang="zh-CN" altLang="en-US" b="1"/>
              <a:t>字符数组</a:t>
            </a:r>
            <a:r>
              <a:rPr lang="zh-CN" altLang="en-US"/>
              <a:t>。在字符数组中的一个元素内存放一个字符。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089987" y="1839797"/>
            <a:ext cx="8276382" cy="74398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char c[10];</a:t>
            </a:r>
            <a:endParaRPr lang="en-US" altLang="zh-CN" sz="16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c[0]='I'; c[1]=' ';c[2]='a';c[3]='m';c[4]=' ';c[5]='h';c[6]='a';c[7]='p';c[8]='p';c[9]='y';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285833"/>
              </p:ext>
            </p:extLst>
          </p:nvPr>
        </p:nvGraphicFramePr>
        <p:xfrm>
          <a:off x="1213337" y="2724459"/>
          <a:ext cx="6989890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val="309110143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96104730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1925597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381637715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6106350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96109790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294739901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858909619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57951514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90122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c[0]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c[1]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c[2]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c[3]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c[4]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c[5]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c[6]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c[7]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c[8]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c[9]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1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ㄩ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ㄩ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 a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896047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89987" y="3479547"/>
            <a:ext cx="9619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由于字符型数据是以整数形式(ASCII代码)存放的，因此也可以用整型数组来存放字符数据。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089987" y="3888291"/>
            <a:ext cx="8276382" cy="74398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c[10];</a:t>
            </a:r>
            <a:endParaRPr lang="en-US" altLang="zh-CN" sz="16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c[0]='a'; 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合法，但浪费存储空间</a:t>
            </a:r>
            <a:endParaRPr lang="en-US" altLang="zh-CN" sz="16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08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为什么需要数组</a:t>
            </a:r>
          </a:p>
        </p:txBody>
      </p:sp>
      <p:sp>
        <p:nvSpPr>
          <p:cNvPr id="17" name="MH_Text_3"/>
          <p:cNvSpPr/>
          <p:nvPr>
            <p:custDataLst>
              <p:tags r:id="rId1"/>
            </p:custDataLst>
          </p:nvPr>
        </p:nvSpPr>
        <p:spPr>
          <a:xfrm>
            <a:off x="5255162" y="3617847"/>
            <a:ext cx="6443194" cy="307562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360000" tIns="900000" rIns="90000" bIns="34290" anchor="ctr">
            <a:normAutofit/>
          </a:bodyPr>
          <a:lstStyle/>
          <a:p>
            <a:pPr defTabSz="357188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FFFFFF"/>
                </a:solidFill>
              </a:rPr>
              <a:t>(1) </a:t>
            </a:r>
            <a:r>
              <a:rPr lang="zh-CN" altLang="en-US" b="1" kern="0">
                <a:solidFill>
                  <a:srgbClr val="FFFFFF"/>
                </a:solidFill>
              </a:rPr>
              <a:t>数组是一组有序数据的集合。数组中各数据的排列是有一定规律的，下标代表数据在数组中的序号。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FFFFFF"/>
                </a:solidFill>
              </a:rPr>
              <a:t>(2) </a:t>
            </a:r>
            <a:r>
              <a:rPr lang="zh-CN" altLang="en-US" b="1" kern="0">
                <a:solidFill>
                  <a:srgbClr val="FFFFFF"/>
                </a:solidFill>
              </a:rPr>
              <a:t>用数组名和下标即可唯一地确定数组中的元素。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FFFFFF"/>
                </a:solidFill>
              </a:rPr>
              <a:t>(3) </a:t>
            </a:r>
            <a:r>
              <a:rPr lang="zh-CN" altLang="en-US" b="1" kern="0">
                <a:solidFill>
                  <a:srgbClr val="FFFFFF"/>
                </a:solidFill>
              </a:rPr>
              <a:t>数组中的每一个元素都属于同一个数据类型。</a:t>
            </a:r>
          </a:p>
        </p:txBody>
      </p:sp>
      <p:sp>
        <p:nvSpPr>
          <p:cNvPr id="21" name="MH_SubTitle_2"/>
          <p:cNvSpPr/>
          <p:nvPr>
            <p:custDataLst>
              <p:tags r:id="rId2"/>
            </p:custDataLst>
          </p:nvPr>
        </p:nvSpPr>
        <p:spPr>
          <a:xfrm rot="10800000" flipV="1">
            <a:off x="5261510" y="3617847"/>
            <a:ext cx="6436846" cy="93027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>
            <a:normAutofit/>
          </a:bodyPr>
          <a:lstStyle/>
          <a:p>
            <a:pPr algn="ctr">
              <a:defRPr/>
            </a:pPr>
            <a:r>
              <a:rPr lang="zh-CN" altLang="en-US" sz="2000" kern="0"/>
              <a:t>数组</a:t>
            </a:r>
            <a:endParaRPr lang="zh-CN" altLang="en-US" sz="2000" kern="0" dirty="0"/>
          </a:p>
        </p:txBody>
      </p:sp>
      <p:sp>
        <p:nvSpPr>
          <p:cNvPr id="22" name="MH_Text_2"/>
          <p:cNvSpPr/>
          <p:nvPr>
            <p:custDataLst>
              <p:tags r:id="rId3"/>
            </p:custDataLst>
          </p:nvPr>
        </p:nvSpPr>
        <p:spPr>
          <a:xfrm>
            <a:off x="5255161" y="1420747"/>
            <a:ext cx="6443196" cy="2208213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1008000" tIns="34290" rIns="90000" bIns="3429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rgbClr val="FFFFFF"/>
                </a:solidFill>
              </a:rPr>
              <a:t>用</a:t>
            </a:r>
            <a:r>
              <a:rPr lang="en-US" altLang="zh-CN" b="1" kern="0" dirty="0">
                <a:solidFill>
                  <a:srgbClr val="FFFFFF"/>
                </a:solidFill>
              </a:rPr>
              <a:t>50</a:t>
            </a:r>
            <a:r>
              <a:rPr lang="zh-CN" altLang="en-US" b="1" kern="0" dirty="0">
                <a:solidFill>
                  <a:srgbClr val="FFFFFF"/>
                </a:solidFill>
              </a:rPr>
              <a:t>个</a:t>
            </a:r>
            <a:r>
              <a:rPr lang="en-US" altLang="zh-CN" b="1" kern="0" dirty="0">
                <a:solidFill>
                  <a:srgbClr val="FFFFFF"/>
                </a:solidFill>
              </a:rPr>
              <a:t>float</a:t>
            </a:r>
            <a:r>
              <a:rPr lang="zh-CN" altLang="en-US" b="1" kern="0" dirty="0">
                <a:solidFill>
                  <a:srgbClr val="FFFFFF"/>
                </a:solidFill>
              </a:rPr>
              <a:t>型简单变量表示学生的成绩</a:t>
            </a:r>
            <a:endParaRPr lang="en-US" altLang="zh-CN" b="1" kern="0" dirty="0">
              <a:solidFill>
                <a:srgbClr val="FFFFFF"/>
              </a:solidFill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kern="0" dirty="0">
                <a:solidFill>
                  <a:srgbClr val="FFFFFF"/>
                </a:solidFill>
              </a:rPr>
              <a:t>烦琐，</a:t>
            </a:r>
            <a:r>
              <a:rPr lang="zh-CN" altLang="en-US" sz="1600" kern="0" dirty="0">
                <a:solidFill>
                  <a:srgbClr val="FFFFFF"/>
                </a:solidFill>
              </a:rPr>
              <a:t>如果有</a:t>
            </a:r>
            <a:r>
              <a:rPr lang="en-US" altLang="zh-CN" sz="1600" kern="0" dirty="0">
                <a:solidFill>
                  <a:srgbClr val="FFFFFF"/>
                </a:solidFill>
              </a:rPr>
              <a:t>1000</a:t>
            </a:r>
            <a:r>
              <a:rPr lang="zh-CN" altLang="en-US" sz="1600" kern="0" dirty="0">
                <a:solidFill>
                  <a:srgbClr val="FFFFFF"/>
                </a:solidFill>
              </a:rPr>
              <a:t>名学生怎么办呢？</a:t>
            </a:r>
            <a:endParaRPr lang="en-US" altLang="zh-CN" sz="1600" kern="0" dirty="0">
              <a:solidFill>
                <a:srgbClr val="FFFFFF"/>
              </a:solidFill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kern="0" dirty="0">
                <a:solidFill>
                  <a:srgbClr val="FFFFFF"/>
                </a:solidFill>
              </a:rPr>
              <a:t>没有反映出这些数据间的内在联系，</a:t>
            </a:r>
            <a:r>
              <a:rPr lang="zh-CN" altLang="en-US" sz="1600" kern="0" dirty="0">
                <a:solidFill>
                  <a:srgbClr val="FFFFFF"/>
                </a:solidFill>
              </a:rPr>
              <a:t>实际上这些数据是同一个班级、同一门课程的成绩，它们具有相同的属性</a:t>
            </a:r>
            <a:r>
              <a:rPr lang="zh-CN" altLang="en-US" kern="0" dirty="0">
                <a:solidFill>
                  <a:srgbClr val="FFFFFF"/>
                </a:solidFill>
              </a:rPr>
              <a:t>。</a:t>
            </a:r>
            <a:endParaRPr lang="en-US" altLang="zh-CN" kern="0" dirty="0">
              <a:solidFill>
                <a:srgbClr val="FFFFFF"/>
              </a:solidFill>
            </a:endParaRPr>
          </a:p>
        </p:txBody>
      </p:sp>
      <p:sp>
        <p:nvSpPr>
          <p:cNvPr id="23" name="MH_Text_1"/>
          <p:cNvSpPr/>
          <p:nvPr>
            <p:custDataLst>
              <p:tags r:id="rId4"/>
            </p:custDataLst>
          </p:nvPr>
        </p:nvSpPr>
        <p:spPr>
          <a:xfrm>
            <a:off x="602199" y="1420747"/>
            <a:ext cx="4659313" cy="220821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0000" tIns="34290" rIns="90000" bIns="34290" anchor="ctr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>
                <a:solidFill>
                  <a:srgbClr val="FFFFFF"/>
                </a:solidFill>
              </a:rPr>
              <a:t>要向计算机输入全班</a:t>
            </a:r>
            <a:r>
              <a:rPr lang="en-US" altLang="zh-CN" sz="2000" b="1" kern="0" dirty="0">
                <a:solidFill>
                  <a:srgbClr val="FFFFFF"/>
                </a:solidFill>
              </a:rPr>
              <a:t>50</a:t>
            </a:r>
            <a:r>
              <a:rPr lang="zh-CN" altLang="en-US" sz="2000" b="1" kern="0">
                <a:solidFill>
                  <a:srgbClr val="FFFFFF"/>
                </a:solidFill>
              </a:rPr>
              <a:t>个学生一门课程的成绩</a:t>
            </a:r>
            <a:endParaRPr lang="en-US" altLang="zh-CN" sz="2000" b="1" kern="0" dirty="0">
              <a:solidFill>
                <a:srgbClr val="FFFFFF"/>
              </a:solidFill>
            </a:endParaRPr>
          </a:p>
        </p:txBody>
      </p:sp>
      <p:sp>
        <p:nvSpPr>
          <p:cNvPr id="24" name="MH_SubTitle_1"/>
          <p:cNvSpPr/>
          <p:nvPr>
            <p:custDataLst>
              <p:tags r:id="rId5"/>
            </p:custDataLst>
          </p:nvPr>
        </p:nvSpPr>
        <p:spPr>
          <a:xfrm>
            <a:off x="5255162" y="1419159"/>
            <a:ext cx="931862" cy="2209800"/>
          </a:xfrm>
          <a:custGeom>
            <a:avLst/>
            <a:gdLst>
              <a:gd name="connsiteX0" fmla="*/ 0 w 652326"/>
              <a:gd name="connsiteY0" fmla="*/ 0 h 1553638"/>
              <a:gd name="connsiteX1" fmla="*/ 652326 w 652326"/>
              <a:gd name="connsiteY1" fmla="*/ 325113 h 1553638"/>
              <a:gd name="connsiteX2" fmla="*/ 652326 w 652326"/>
              <a:gd name="connsiteY2" fmla="*/ 1228525 h 1553638"/>
              <a:gd name="connsiteX3" fmla="*/ 0 w 652326"/>
              <a:gd name="connsiteY3" fmla="*/ 1553638 h 15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326" h="1553638">
                <a:moveTo>
                  <a:pt x="0" y="0"/>
                </a:moveTo>
                <a:lnTo>
                  <a:pt x="652326" y="325113"/>
                </a:lnTo>
                <a:lnTo>
                  <a:pt x="652326" y="1228525"/>
                </a:lnTo>
                <a:lnTo>
                  <a:pt x="0" y="155363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</a:rPr>
              <a:t>解决</a:t>
            </a:r>
            <a:endParaRPr lang="en-US" altLang="zh-CN" dirty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</a:rPr>
              <a:t>方法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8500" l="0" r="100000">
                        <a14:foregroundMark x1="42000" y1="56000" x2="42000" y2="56000"/>
                        <a14:foregroundMark x1="57500" y1="52000" x2="57500" y2="52000"/>
                        <a14:foregroundMark x1="70500" y1="30000" x2="70500" y2="30000"/>
                        <a14:foregroundMark x1="77000" y1="42000" x2="77000" y2="42000"/>
                        <a14:foregroundMark x1="57500" y1="35000" x2="57500" y2="35000"/>
                        <a14:foregroundMark x1="66500" y1="46000" x2="66500" y2="46000"/>
                        <a14:foregroundMark x1="29500" y1="56000" x2="29500" y2="56000"/>
                        <a14:foregroundMark x1="29500" y1="63000" x2="29500" y2="63000"/>
                        <a14:foregroundMark x1="38000" y1="47500" x2="38000" y2="47500"/>
                        <a14:foregroundMark x1="19500" y1="73500" x2="19500" y2="73500"/>
                        <a14:foregroundMark x1="11000" y1="43500" x2="11000" y2="43500"/>
                        <a14:foregroundMark x1="22000" y1="24000" x2="22000" y2="24000"/>
                        <a14:foregroundMark x1="11000" y1="56500" x2="11000" y2="56500"/>
                        <a14:foregroundMark x1="50500" y1="46000" x2="50500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03986" y="1765478"/>
            <a:ext cx="502546" cy="50254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44026" y="3877367"/>
            <a:ext cx="2695701" cy="1882400"/>
            <a:chOff x="602199" y="3988427"/>
            <a:chExt cx="2695701" cy="1882400"/>
          </a:xfrm>
        </p:grpSpPr>
        <p:sp>
          <p:nvSpPr>
            <p:cNvPr id="2" name="文本框 1"/>
            <p:cNvSpPr txBox="1"/>
            <p:nvPr/>
          </p:nvSpPr>
          <p:spPr>
            <a:xfrm>
              <a:off x="602199" y="4301167"/>
              <a:ext cx="15874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zh-CN" sz="9600" b="1" dirty="0">
                  <a:ln/>
                  <a:solidFill>
                    <a:schemeClr val="accent4"/>
                  </a:solidFill>
                </a:rPr>
                <a:t>S</a:t>
              </a:r>
              <a:r>
                <a:rPr lang="en-US" altLang="zh-CN" sz="6000" b="1" baseline="-25000" dirty="0">
                  <a:ln/>
                  <a:solidFill>
                    <a:schemeClr val="accent4"/>
                  </a:solidFill>
                </a:rPr>
                <a:t>15</a:t>
              </a:r>
              <a:endParaRPr lang="zh-CN" altLang="en-US" sz="6000" b="1" baseline="-2500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3" name="线形标注 1 2"/>
            <p:cNvSpPr/>
            <p:nvPr/>
          </p:nvSpPr>
          <p:spPr>
            <a:xfrm>
              <a:off x="2040600" y="3988427"/>
              <a:ext cx="1041400" cy="354078"/>
            </a:xfrm>
            <a:prstGeom prst="borderCallout1">
              <a:avLst>
                <a:gd name="adj1" fmla="val 18750"/>
                <a:gd name="adj2" fmla="val -8333"/>
                <a:gd name="adj3" fmla="val 198583"/>
                <a:gd name="adj4" fmla="val -59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数组名</a:t>
              </a:r>
            </a:p>
          </p:txBody>
        </p:sp>
        <p:sp>
          <p:nvSpPr>
            <p:cNvPr id="11" name="线形标注 1 10"/>
            <p:cNvSpPr/>
            <p:nvPr/>
          </p:nvSpPr>
          <p:spPr>
            <a:xfrm>
              <a:off x="2256500" y="4601522"/>
              <a:ext cx="1041400" cy="354078"/>
            </a:xfrm>
            <a:prstGeom prst="borderCallout1">
              <a:avLst>
                <a:gd name="adj1" fmla="val 18750"/>
                <a:gd name="adj2" fmla="val -8333"/>
                <a:gd name="adj3" fmla="val 194996"/>
                <a:gd name="adj4" fmla="val -5784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下标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74730" y="5103557"/>
            <a:ext cx="1778000" cy="646331"/>
            <a:chOff x="3087430" y="5064062"/>
            <a:chExt cx="1778000" cy="646331"/>
          </a:xfrm>
        </p:grpSpPr>
        <p:sp>
          <p:nvSpPr>
            <p:cNvPr id="5" name="右箭头 4"/>
            <p:cNvSpPr/>
            <p:nvPr/>
          </p:nvSpPr>
          <p:spPr>
            <a:xfrm>
              <a:off x="3087430" y="5147184"/>
              <a:ext cx="635000" cy="5461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722430" y="5064062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accent1"/>
                  </a:solidFill>
                  <a:latin typeface="+mn-ea"/>
                </a:rPr>
                <a:t>s[15]</a:t>
              </a:r>
              <a:endParaRPr lang="zh-CN" altLang="en-US" sz="3600" b="1">
                <a:solidFill>
                  <a:schemeClr val="accent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699" y="0"/>
            <a:ext cx="5922104" cy="1325563"/>
          </a:xfrm>
        </p:spPr>
        <p:txBody>
          <a:bodyPr/>
          <a:lstStyle/>
          <a:p>
            <a:r>
              <a:rPr lang="zh-CN" altLang="en-US"/>
              <a:t>字符数组的初始化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579272" y="1426884"/>
            <a:ext cx="11062098" cy="487720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/>
                </a:solidFill>
              </a:rPr>
              <a:t>如果在定义字符数组时不进行初始化，则数组中各元素的值是</a:t>
            </a:r>
            <a:r>
              <a:rPr lang="zh-CN" altLang="en-US" sz="1600" b="1">
                <a:solidFill>
                  <a:schemeClr val="tx1"/>
                </a:solidFill>
              </a:rPr>
              <a:t>不可预料</a:t>
            </a:r>
            <a:r>
              <a:rPr lang="zh-CN" altLang="en-US" sz="1600">
                <a:solidFill>
                  <a:schemeClr val="tx1"/>
                </a:solidFill>
              </a:rPr>
              <a:t>的。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/>
                </a:solidFill>
              </a:rPr>
              <a:t>如果花括号中提供的初值个数（即字符个数）大于数组长度，则出现语法错误。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/>
                </a:solidFill>
              </a:rPr>
              <a:t>如果初值个数小于数组长度，则只将这些字符赋给数组中前面那些元素，其余的元素自动定为空字符</a:t>
            </a:r>
            <a:r>
              <a:rPr lang="en-US" altLang="zh-CN" sz="1600">
                <a:solidFill>
                  <a:schemeClr val="tx1"/>
                </a:solidFill>
              </a:rPr>
              <a:t>(</a:t>
            </a:r>
            <a:r>
              <a:rPr lang="zh-CN" altLang="en-US" sz="1600">
                <a:solidFill>
                  <a:schemeClr val="tx1"/>
                </a:solidFill>
              </a:rPr>
              <a:t>即</a:t>
            </a:r>
            <a:r>
              <a:rPr lang="en-US" altLang="zh-CN" sz="1600">
                <a:solidFill>
                  <a:schemeClr val="tx1"/>
                </a:solidFill>
              </a:rPr>
              <a:t>′\0′)</a:t>
            </a:r>
            <a:r>
              <a:rPr lang="zh-CN" altLang="en-US" sz="1600">
                <a:solidFill>
                  <a:schemeClr val="tx1"/>
                </a:solidFill>
              </a:rPr>
              <a:t>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/>
                </a:solidFill>
              </a:rPr>
              <a:t>如果提供的初值个数与预定的数组长度相同，在定义时可以省略数组长度，系统会自动根据初值个数确定数组长度。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/>
                </a:solidFill>
              </a:rPr>
              <a:t>也可以定义和初始化一个二维字符数组。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9698" y="966470"/>
            <a:ext cx="1113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对字符数组初始化，最容易理解的方式是用“初始化列表”，把各个字符依次赋给数组中各元素。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47807" y="1526310"/>
            <a:ext cx="932267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/>
              <a:t>char c[10]={′I′,′ ′ ,′a′,′m′,′ ′,′h′,′a′,′p′,′p′,′y′};		</a:t>
            </a:r>
            <a:r>
              <a:rPr lang="pt-BR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把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  <a:r>
              <a:rPr lang="zh-CN" altLang="en-US" sz="1600">
                <a:solidFill>
                  <a:srgbClr val="008000"/>
                </a:solidFill>
              </a:rPr>
              <a:t>个字符依次赋给</a:t>
            </a:r>
            <a:r>
              <a:rPr lang="en-US" altLang="zh-CN" sz="1600">
                <a:solidFill>
                  <a:srgbClr val="008000"/>
                </a:solidFill>
              </a:rPr>
              <a:t>c[0]</a:t>
            </a:r>
            <a:r>
              <a:rPr lang="zh-CN" altLang="en-US" sz="1600">
                <a:solidFill>
                  <a:srgbClr val="008000"/>
                </a:solidFill>
              </a:rPr>
              <a:t>～</a:t>
            </a:r>
            <a:r>
              <a:rPr lang="en-US" altLang="zh-CN" sz="1600">
                <a:solidFill>
                  <a:srgbClr val="008000"/>
                </a:solidFill>
              </a:rPr>
              <a:t>c[9]</a:t>
            </a:r>
            <a:r>
              <a:rPr lang="zh-CN" altLang="en-US" sz="1600">
                <a:solidFill>
                  <a:srgbClr val="008000"/>
                </a:solidFill>
              </a:rPr>
              <a:t>这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  <a:r>
              <a:rPr lang="zh-CN" altLang="en-US" sz="1600">
                <a:solidFill>
                  <a:srgbClr val="008000"/>
                </a:solidFill>
              </a:rPr>
              <a:t>个元素</a:t>
            </a:r>
            <a:endParaRPr lang="pt-BR" altLang="zh-CN" sz="160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77565" y="3000281"/>
            <a:ext cx="69898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c</a:t>
            </a:r>
            <a:r>
              <a:rPr lang="pt-BR" altLang="zh-CN" sz="1600"/>
              <a:t>har c</a:t>
            </a:r>
            <a:r>
              <a:rPr lang="en-US" altLang="zh-CN" sz="1600"/>
              <a:t>[</a:t>
            </a:r>
            <a:r>
              <a:rPr lang="pt-BR" altLang="zh-CN" sz="1600"/>
              <a:t>10</a:t>
            </a:r>
            <a:r>
              <a:rPr lang="en-US" altLang="zh-CN" sz="1600"/>
              <a:t>]</a:t>
            </a:r>
            <a:r>
              <a:rPr lang="pt-BR" altLang="zh-CN" sz="1600"/>
              <a:t>={′c′,′ ′,′p′,′r′,′o′,′g′,′r′,′a′,′m′};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77562" y="5155756"/>
            <a:ext cx="929291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char diamond[5][5]={{′ ′,′ ′,′*′},{′ ′,′*′,′ ′,′*′},{′*′,′ ′,′ ′,′ ′,′*′},{′ ′,′*′,′ ′,′*′},{′ ′,′ ′,′*′}};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77563" y="4460366"/>
            <a:ext cx="929291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/>
              <a:t>char c</a:t>
            </a:r>
            <a:r>
              <a:rPr lang="en-US" altLang="zh-CN" sz="1600"/>
              <a:t>[]</a:t>
            </a:r>
            <a:r>
              <a:rPr lang="pt-BR" altLang="zh-CN" sz="1600"/>
              <a:t>={′I′,′ ′,′a′,′m′,′ ′,′h′,′a′,′p′,′p′,′y′};		</a:t>
            </a:r>
            <a:r>
              <a:rPr lang="pt-BR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数组</a:t>
            </a:r>
            <a:r>
              <a:rPr lang="en-US" altLang="zh-CN" sz="1600">
                <a:solidFill>
                  <a:srgbClr val="008000"/>
                </a:solidFill>
              </a:rPr>
              <a:t>c</a:t>
            </a:r>
            <a:r>
              <a:rPr lang="zh-CN" altLang="en-US" sz="1600">
                <a:solidFill>
                  <a:srgbClr val="008000"/>
                </a:solidFill>
              </a:rPr>
              <a:t>的长度自动定为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387351"/>
              </p:ext>
            </p:extLst>
          </p:nvPr>
        </p:nvGraphicFramePr>
        <p:xfrm>
          <a:off x="677564" y="3427796"/>
          <a:ext cx="6989890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val="309110143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96104730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1925597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381637715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6106350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96109790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294739901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858909619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57951514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90122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c[0]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c[1]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c[2]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c[3]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c[4]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c[5]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c[6]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c[7]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c[8]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c[9]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1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ㄩ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o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g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8960476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298952" y="4654929"/>
            <a:ext cx="963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*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*  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*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*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834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引用字符数组中的元素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0578"/>
            <a:ext cx="5325337" cy="66390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6.6】</a:t>
            </a:r>
            <a:r>
              <a:rPr lang="zh-CN" altLang="en-US" sz="2000">
                <a:solidFill>
                  <a:schemeClr val="accent1"/>
                </a:solidFill>
              </a:rPr>
              <a:t>输出一个已知的字符串。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39227" y="1714995"/>
            <a:ext cx="4791446" cy="320869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c[15]={'I',' ','a','m',' ','a',' ','s','t','u','d','e','n','t','.'};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for(i=0;i&lt;15;i++)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printf("%c",c[i]);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00" y="5095707"/>
            <a:ext cx="3467100" cy="809625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6309437" y="1250578"/>
            <a:ext cx="5325337" cy="663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6.7】</a:t>
            </a:r>
            <a:r>
              <a:rPr lang="zh-CN" altLang="en-US" sz="2000">
                <a:solidFill>
                  <a:schemeClr val="accent1"/>
                </a:solidFill>
              </a:rPr>
              <a:t>输出一个菱形图。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516101" y="1714994"/>
            <a:ext cx="4791446" cy="320869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	char diamond[][5]={{' ',' ','*'},{' ','*',' ','*'},{'*',' ',' ',' ','*'},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{' ','*',' ','*'},{' ',' ','*'}};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i,j;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 (i=0;i&lt;5;i++)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		for (j=0;j&lt;5;j++)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printf("%c",diamond[i][j]);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317" y="5042833"/>
            <a:ext cx="34575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54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字符串和字符串结束标志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6877"/>
            <a:ext cx="10767646" cy="132666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在</a:t>
            </a:r>
            <a:r>
              <a:rPr lang="en-US" altLang="zh-CN" sz="200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语言中，是将字符串作为字符数组来处理的。</a:t>
            </a:r>
            <a:endParaRPr lang="en-US" altLang="zh-CN" sz="2000">
              <a:solidFill>
                <a:schemeClr val="accent1"/>
              </a:solidFill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在实际工作中，人们关心的往往是字符串的有效长度而不是字符数组的长度。</a:t>
            </a:r>
            <a:endParaRPr lang="en-US" altLang="zh-CN" sz="2000">
              <a:solidFill>
                <a:schemeClr val="accent1"/>
              </a:solidFill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为了测定字符串的实际长度，</a:t>
            </a:r>
            <a:r>
              <a:rPr lang="en-US" altLang="zh-CN" sz="200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语言规定了一个“字符串结束标志”，以字符</a:t>
            </a:r>
            <a:r>
              <a:rPr lang="en-US" altLang="zh-CN" sz="2000" b="1">
                <a:solidFill>
                  <a:srgbClr val="FF0000"/>
                </a:solidFill>
                <a:latin typeface="+mn-ea"/>
                <a:ea typeface="+mn-ea"/>
              </a:rPr>
              <a:t>′\0′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作为结束标志。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955339" y="3802554"/>
            <a:ext cx="6614838" cy="2087910"/>
            <a:chOff x="10187984" y="4266795"/>
            <a:chExt cx="6614838" cy="2087910"/>
          </a:xfrm>
        </p:grpSpPr>
        <p:sp>
          <p:nvSpPr>
            <p:cNvPr id="21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2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5840137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系统在用字符数组存储字符串常量时会自动加一个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′\0′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作为结束符。</a:t>
              </a: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在定义字符数组时应估计实际字符串长度，保证数组长度始终大于字符串实际长度。</a:t>
              </a: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如果在一个字符数组中先后存放多个不同长度的字符串，则应使数组长度大于最长的字符串的长度。</a:t>
              </a:r>
            </a:p>
          </p:txBody>
        </p:sp>
        <p:sp>
          <p:nvSpPr>
            <p:cNvPr id="23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6501197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838757" y="3087845"/>
            <a:ext cx="1051504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″C program″  </a:t>
            </a:r>
            <a:r>
              <a:rPr lang="zh-CN" altLang="en-US" sz="1600">
                <a:solidFill>
                  <a:srgbClr val="0070C0"/>
                </a:solidFill>
              </a:rPr>
              <a:t>字符串是存放在一维数组中的，占</a:t>
            </a:r>
            <a:r>
              <a:rPr lang="en-US" altLang="zh-CN" sz="1600">
                <a:solidFill>
                  <a:srgbClr val="0070C0"/>
                </a:solidFill>
              </a:rPr>
              <a:t>10</a:t>
            </a:r>
            <a:r>
              <a:rPr lang="zh-CN" altLang="en-US" sz="1600">
                <a:solidFill>
                  <a:srgbClr val="0070C0"/>
                </a:solidFill>
              </a:rPr>
              <a:t>个字节，字符占</a:t>
            </a:r>
            <a:r>
              <a:rPr lang="en-US" altLang="zh-CN" sz="1600">
                <a:solidFill>
                  <a:srgbClr val="0070C0"/>
                </a:solidFill>
              </a:rPr>
              <a:t>9</a:t>
            </a:r>
            <a:r>
              <a:rPr lang="zh-CN" altLang="en-US" sz="1600">
                <a:solidFill>
                  <a:srgbClr val="0070C0"/>
                </a:solidFill>
              </a:rPr>
              <a:t>个字节，最后一个字节</a:t>
            </a:r>
            <a:r>
              <a:rPr lang="en-US" altLang="zh-CN" sz="1600">
                <a:solidFill>
                  <a:srgbClr val="0070C0"/>
                </a:solidFill>
              </a:rPr>
              <a:t>′\0′</a:t>
            </a:r>
            <a:r>
              <a:rPr lang="zh-CN" altLang="en-US" sz="1600">
                <a:solidFill>
                  <a:srgbClr val="0070C0"/>
                </a:solidFill>
              </a:rPr>
              <a:t>是由系统自动加上的</a:t>
            </a:r>
            <a:endParaRPr lang="en-US" altLang="zh-CN" sz="16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447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字符串和字符串结束标志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838757" y="1557983"/>
            <a:ext cx="10515043" cy="1035748"/>
          </a:xfrm>
          <a:prstGeom prst="roundRect">
            <a:avLst>
              <a:gd name="adj" fmla="val 56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printf("How do you do?\n");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>
                <a:solidFill>
                  <a:srgbClr val="0070C0"/>
                </a:solidFill>
              </a:rPr>
              <a:t>在向内存中存储时，系统自动在最后一个字符</a:t>
            </a:r>
            <a:r>
              <a:rPr lang="en-US" altLang="zh-CN" sz="1600">
                <a:solidFill>
                  <a:srgbClr val="0070C0"/>
                </a:solidFill>
              </a:rPr>
              <a:t>′\n′</a:t>
            </a:r>
            <a:r>
              <a:rPr lang="zh-CN" altLang="en-US" sz="1600">
                <a:solidFill>
                  <a:srgbClr val="0070C0"/>
                </a:solidFill>
              </a:rPr>
              <a:t>的后面加了一个</a:t>
            </a:r>
            <a:r>
              <a:rPr lang="en-US" altLang="zh-CN" sz="1600">
                <a:solidFill>
                  <a:srgbClr val="0070C0"/>
                </a:solidFill>
              </a:rPr>
              <a:t>′\0′</a:t>
            </a:r>
            <a:r>
              <a:rPr lang="zh-CN" altLang="en-US" sz="1600">
                <a:solidFill>
                  <a:srgbClr val="0070C0"/>
                </a:solidFill>
              </a:rPr>
              <a:t>，作为字符串结束标志。在执行</a:t>
            </a:r>
            <a:r>
              <a:rPr lang="en-US" altLang="zh-CN" sz="1600">
                <a:solidFill>
                  <a:srgbClr val="0070C0"/>
                </a:solidFill>
              </a:rPr>
              <a:t>printf</a:t>
            </a:r>
            <a:r>
              <a:rPr lang="zh-CN" altLang="en-US" sz="1600">
                <a:solidFill>
                  <a:srgbClr val="0070C0"/>
                </a:solidFill>
              </a:rPr>
              <a:t>函数时，每输出一个字符检查一次，看下一个字符是否为</a:t>
            </a:r>
            <a:r>
              <a:rPr lang="en-US" altLang="zh-CN" sz="1600">
                <a:solidFill>
                  <a:srgbClr val="0070C0"/>
                </a:solidFill>
              </a:rPr>
              <a:t>′\0′</a:t>
            </a:r>
            <a:r>
              <a:rPr lang="zh-CN" altLang="en-US" sz="1600">
                <a:solidFill>
                  <a:srgbClr val="0070C0"/>
                </a:solidFill>
              </a:rPr>
              <a:t>，遇</a:t>
            </a:r>
            <a:r>
              <a:rPr lang="en-US" altLang="zh-CN" sz="1600">
                <a:solidFill>
                  <a:srgbClr val="0070C0"/>
                </a:solidFill>
              </a:rPr>
              <a:t>′\0′</a:t>
            </a:r>
            <a:r>
              <a:rPr lang="zh-CN" altLang="en-US" sz="1600">
                <a:solidFill>
                  <a:srgbClr val="0070C0"/>
                </a:solidFill>
              </a:rPr>
              <a:t>就停止输出。</a:t>
            </a:r>
            <a:endParaRPr lang="en-US" altLang="zh-CN" sz="1600">
              <a:solidFill>
                <a:srgbClr val="0070C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38200" y="2883546"/>
            <a:ext cx="10515043" cy="1035748"/>
          </a:xfrm>
          <a:prstGeom prst="roundRect">
            <a:avLst>
              <a:gd name="adj" fmla="val 56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char c[]={"I  am  happy"};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/>
              <a:t>或 </a:t>
            </a:r>
            <a:r>
              <a:rPr lang="en-US" altLang="zh-CN" sz="1600"/>
              <a:t>char c[]="I am happy";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>
                <a:solidFill>
                  <a:srgbClr val="0070C0"/>
                </a:solidFill>
              </a:rPr>
              <a:t>用一个字符串</a:t>
            </a:r>
            <a:r>
              <a:rPr lang="en-US" altLang="zh-CN" sz="1600">
                <a:solidFill>
                  <a:srgbClr val="0070C0"/>
                </a:solidFill>
              </a:rPr>
              <a:t>(</a:t>
            </a:r>
            <a:r>
              <a:rPr lang="zh-CN" altLang="en-US" sz="1600">
                <a:solidFill>
                  <a:srgbClr val="0070C0"/>
                </a:solidFill>
              </a:rPr>
              <a:t>注意字符串的两端是用</a:t>
            </a:r>
            <a:r>
              <a:rPr lang="zh-CN" altLang="en-US" sz="1600" b="1">
                <a:solidFill>
                  <a:srgbClr val="0070C0"/>
                </a:solidFill>
              </a:rPr>
              <a:t>双引号</a:t>
            </a:r>
            <a:r>
              <a:rPr lang="zh-CN" altLang="en-US" sz="1600">
                <a:solidFill>
                  <a:srgbClr val="0070C0"/>
                </a:solidFill>
              </a:rPr>
              <a:t>而不是单引号括起来的</a:t>
            </a:r>
            <a:r>
              <a:rPr lang="en-US" altLang="zh-CN" sz="1600">
                <a:solidFill>
                  <a:srgbClr val="0070C0"/>
                </a:solidFill>
              </a:rPr>
              <a:t>)</a:t>
            </a:r>
            <a:r>
              <a:rPr lang="zh-CN" altLang="en-US" sz="1600">
                <a:solidFill>
                  <a:srgbClr val="0070C0"/>
                </a:solidFill>
              </a:rPr>
              <a:t>作为字符数组的初值。</a:t>
            </a:r>
            <a:endParaRPr lang="en-US" altLang="zh-CN" sz="1600">
              <a:solidFill>
                <a:srgbClr val="0070C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38200" y="3938211"/>
            <a:ext cx="10515043" cy="525490"/>
            <a:chOff x="10187984" y="4266795"/>
            <a:chExt cx="10515043" cy="525490"/>
          </a:xfrm>
        </p:grpSpPr>
        <p:sp>
          <p:nvSpPr>
            <p:cNvPr id="14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5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9740342" cy="522287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的长度不是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，而是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11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。因为字符串常量的最后由系统加上一个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′\0′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</a:p>
          </p:txBody>
        </p:sp>
        <p:sp>
          <p:nvSpPr>
            <p:cNvPr id="16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20401402" y="449066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838200" y="4681751"/>
            <a:ext cx="4797669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c</a:t>
            </a:r>
            <a:r>
              <a:rPr lang="en-US" altLang="zh-CN" sz="1600">
                <a:solidFill>
                  <a:schemeClr val="tx1"/>
                </a:solidFill>
              </a:rPr>
              <a:t>[]</a:t>
            </a:r>
            <a:r>
              <a:rPr lang="pt-BR" altLang="zh-CN" sz="1600">
                <a:solidFill>
                  <a:schemeClr val="tx1"/>
                </a:solidFill>
              </a:rPr>
              <a:t>={′I′, ′ ′, ′a′,′m′, ′ ′,′h′,′a′,′p′,′p′,′y′,′\0′};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245469" y="4681751"/>
            <a:ext cx="4797669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c</a:t>
            </a:r>
            <a:r>
              <a:rPr lang="en-US" altLang="zh-CN" sz="1600">
                <a:solidFill>
                  <a:schemeClr val="tx1"/>
                </a:solidFill>
              </a:rPr>
              <a:t>[]</a:t>
            </a:r>
            <a:r>
              <a:rPr lang="pt-BR" altLang="zh-CN" sz="1600">
                <a:solidFill>
                  <a:schemeClr val="tx1"/>
                </a:solidFill>
              </a:rPr>
              <a:t>={′I′, ′ ′, ′a′,′m′, ′ ′,′h′,′a′,′p′,′p′,′y′};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725258" y="4614704"/>
                <a:ext cx="363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zh-CN" altLang="en-US" sz="2800" b="1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58" y="4614704"/>
                <a:ext cx="3631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KSO_Shape"/>
          <p:cNvSpPr/>
          <p:nvPr/>
        </p:nvSpPr>
        <p:spPr>
          <a:xfrm rot="17021938" flipH="1" flipV="1">
            <a:off x="-209742" y="3724452"/>
            <a:ext cx="1781735" cy="777639"/>
          </a:xfrm>
          <a:custGeom>
            <a:avLst/>
            <a:gdLst>
              <a:gd name="connsiteX0" fmla="*/ 549151 w 619898"/>
              <a:gd name="connsiteY0" fmla="*/ 0 h 422915"/>
              <a:gd name="connsiteX1" fmla="*/ 619898 w 619898"/>
              <a:gd name="connsiteY1" fmla="*/ 121978 h 422915"/>
              <a:gd name="connsiteX2" fmla="*/ 579339 w 619898"/>
              <a:gd name="connsiteY2" fmla="*/ 121978 h 422915"/>
              <a:gd name="connsiteX3" fmla="*/ 275923 w 619898"/>
              <a:gd name="connsiteY3" fmla="*/ 422915 h 422915"/>
              <a:gd name="connsiteX4" fmla="*/ 8083 w 619898"/>
              <a:gd name="connsiteY4" fmla="*/ 260285 h 422915"/>
              <a:gd name="connsiteX5" fmla="*/ 0 w 619898"/>
              <a:gd name="connsiteY5" fmla="*/ 240984 h 422915"/>
              <a:gd name="connsiteX6" fmla="*/ 54702 w 619898"/>
              <a:gd name="connsiteY6" fmla="*/ 218612 h 422915"/>
              <a:gd name="connsiteX7" fmla="*/ 70022 w 619898"/>
              <a:gd name="connsiteY7" fmla="*/ 247807 h 422915"/>
              <a:gd name="connsiteX8" fmla="*/ 275923 w 619898"/>
              <a:gd name="connsiteY8" fmla="*/ 362248 h 422915"/>
              <a:gd name="connsiteX9" fmla="*/ 518672 w 619898"/>
              <a:gd name="connsiteY9" fmla="*/ 121978 h 422915"/>
              <a:gd name="connsiteX10" fmla="*/ 478405 w 619898"/>
              <a:gd name="connsiteY10" fmla="*/ 121978 h 42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898" h="422915">
                <a:moveTo>
                  <a:pt x="549151" y="0"/>
                </a:moveTo>
                <a:lnTo>
                  <a:pt x="619898" y="121978"/>
                </a:lnTo>
                <a:lnTo>
                  <a:pt x="579339" y="121978"/>
                </a:lnTo>
                <a:cubicBezTo>
                  <a:pt x="578058" y="288421"/>
                  <a:pt x="442696" y="422915"/>
                  <a:pt x="275923" y="422915"/>
                </a:cubicBezTo>
                <a:cubicBezTo>
                  <a:pt x="159264" y="422915"/>
                  <a:pt x="57976" y="357106"/>
                  <a:pt x="8083" y="260285"/>
                </a:cubicBezTo>
                <a:lnTo>
                  <a:pt x="0" y="240984"/>
                </a:lnTo>
                <a:lnTo>
                  <a:pt x="54702" y="218612"/>
                </a:lnTo>
                <a:lnTo>
                  <a:pt x="70022" y="247807"/>
                </a:lnTo>
                <a:cubicBezTo>
                  <a:pt x="112705" y="316565"/>
                  <a:pt x="188980" y="362248"/>
                  <a:pt x="275923" y="362248"/>
                </a:cubicBezTo>
                <a:cubicBezTo>
                  <a:pt x="409190" y="362248"/>
                  <a:pt x="517390" y="254915"/>
                  <a:pt x="518672" y="121978"/>
                </a:cubicBezTo>
                <a:lnTo>
                  <a:pt x="478405" y="12197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38200" y="5458376"/>
            <a:ext cx="10515043" cy="1077479"/>
          </a:xfrm>
          <a:prstGeom prst="roundRect">
            <a:avLst>
              <a:gd name="adj" fmla="val 50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c</a:t>
            </a:r>
            <a:r>
              <a:rPr lang="en-US" altLang="zh-CN" sz="1600">
                <a:solidFill>
                  <a:schemeClr val="tx1"/>
                </a:solidFill>
              </a:rPr>
              <a:t>[10]</a:t>
            </a:r>
            <a:r>
              <a:rPr lang="pt-BR" altLang="zh-CN" sz="1600">
                <a:solidFill>
                  <a:schemeClr val="tx1"/>
                </a:solidFill>
              </a:rPr>
              <a:t>={"China"};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>
                <a:solidFill>
                  <a:srgbClr val="0070C0"/>
                </a:solidFill>
              </a:rPr>
              <a:t>数组</a:t>
            </a:r>
            <a:r>
              <a:rPr lang="pt-BR" altLang="zh-CN" sz="1600">
                <a:solidFill>
                  <a:srgbClr val="0070C0"/>
                </a:solidFill>
              </a:rPr>
              <a:t>c</a:t>
            </a:r>
            <a:r>
              <a:rPr lang="zh-CN" altLang="en-US" sz="1600">
                <a:solidFill>
                  <a:srgbClr val="0070C0"/>
                </a:solidFill>
              </a:rPr>
              <a:t>的前</a:t>
            </a:r>
            <a:r>
              <a:rPr lang="en-US" altLang="zh-CN" sz="1600">
                <a:solidFill>
                  <a:srgbClr val="0070C0"/>
                </a:solidFill>
              </a:rPr>
              <a:t>5</a:t>
            </a:r>
            <a:r>
              <a:rPr lang="zh-CN" altLang="en-US" sz="1600">
                <a:solidFill>
                  <a:srgbClr val="0070C0"/>
                </a:solidFill>
              </a:rPr>
              <a:t>个元素为</a:t>
            </a:r>
            <a:r>
              <a:rPr lang="en-US" altLang="zh-CN" sz="1600">
                <a:solidFill>
                  <a:srgbClr val="0070C0"/>
                </a:solidFill>
              </a:rPr>
              <a:t>: ′</a:t>
            </a:r>
            <a:r>
              <a:rPr lang="pt-BR" altLang="zh-CN" sz="1600">
                <a:solidFill>
                  <a:srgbClr val="0070C0"/>
                </a:solidFill>
              </a:rPr>
              <a:t>C′,′h′,′i′,′n′,′a′,</a:t>
            </a:r>
            <a:r>
              <a:rPr lang="zh-CN" altLang="en-US" sz="1600">
                <a:solidFill>
                  <a:srgbClr val="0070C0"/>
                </a:solidFill>
              </a:rPr>
              <a:t>第</a:t>
            </a:r>
            <a:r>
              <a:rPr lang="en-US" altLang="zh-CN" sz="1600">
                <a:solidFill>
                  <a:srgbClr val="0070C0"/>
                </a:solidFill>
              </a:rPr>
              <a:t>6</a:t>
            </a:r>
            <a:r>
              <a:rPr lang="zh-CN" altLang="en-US" sz="1600">
                <a:solidFill>
                  <a:srgbClr val="0070C0"/>
                </a:solidFill>
              </a:rPr>
              <a:t>个元素为</a:t>
            </a:r>
            <a:r>
              <a:rPr lang="en-US" altLang="zh-CN" sz="1600">
                <a:solidFill>
                  <a:srgbClr val="0070C0"/>
                </a:solidFill>
              </a:rPr>
              <a:t>′\0′</a:t>
            </a:r>
            <a:r>
              <a:rPr lang="zh-CN" altLang="en-US" sz="1600">
                <a:solidFill>
                  <a:srgbClr val="0070C0"/>
                </a:solidFill>
              </a:rPr>
              <a:t>，后</a:t>
            </a:r>
            <a:r>
              <a:rPr lang="en-US" altLang="zh-CN" sz="1600">
                <a:solidFill>
                  <a:srgbClr val="0070C0"/>
                </a:solidFill>
              </a:rPr>
              <a:t>4</a:t>
            </a:r>
            <a:r>
              <a:rPr lang="zh-CN" altLang="en-US" sz="1600">
                <a:solidFill>
                  <a:srgbClr val="0070C0"/>
                </a:solidFill>
              </a:rPr>
              <a:t>个元素也自动设定为空字符。</a:t>
            </a:r>
            <a:endParaRPr lang="en-US" altLang="zh-CN" sz="1600">
              <a:solidFill>
                <a:srgbClr val="0070C0"/>
              </a:solidFill>
            </a:endParaRPr>
          </a:p>
          <a:p>
            <a:pPr defTabSz="363538">
              <a:lnSpc>
                <a:spcPct val="120000"/>
              </a:lnSpc>
            </a:pPr>
            <a:endParaRPr lang="pt-BR" altLang="zh-CN" sz="1600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28479"/>
              </p:ext>
            </p:extLst>
          </p:nvPr>
        </p:nvGraphicFramePr>
        <p:xfrm>
          <a:off x="3427746" y="6132599"/>
          <a:ext cx="533595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595">
                  <a:extLst>
                    <a:ext uri="{9D8B030D-6E8A-4147-A177-3AD203B41FA5}">
                      <a16:colId xmlns:a16="http://schemas.microsoft.com/office/drawing/2014/main" val="507315201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4024852079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3026206245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1418788359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3081505403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1982157113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2449792808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874148774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1971512116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2764735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85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049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830073" y="358674"/>
            <a:ext cx="4775773" cy="267236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c[15]={'I',' ','a','m',' ','a',' ','s','t','u','d','e','n','t','.'};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for(i=0;i&lt;15;i++)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</a:t>
            </a:r>
            <a:r>
              <a:rPr lang="en-US" altLang="zh-CN" sz="1400">
                <a:solidFill>
                  <a:schemeClr val="accent6"/>
                </a:solidFill>
              </a:rPr>
              <a:t>%c</a:t>
            </a:r>
            <a:r>
              <a:rPr lang="en-US" altLang="zh-CN" sz="1400"/>
              <a:t>",</a:t>
            </a:r>
            <a:r>
              <a:rPr lang="en-US" altLang="zh-CN" sz="1400">
                <a:solidFill>
                  <a:schemeClr val="accent6"/>
                </a:solidFill>
              </a:rPr>
              <a:t>c[i]</a:t>
            </a:r>
            <a:r>
              <a:rPr lang="en-US" altLang="zh-CN" sz="140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808893" y="1595852"/>
            <a:ext cx="5663497" cy="2005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-889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>
                <a:solidFill>
                  <a:schemeClr val="accent1"/>
                </a:solidFill>
              </a:rPr>
              <a:t>(1) </a:t>
            </a:r>
            <a:r>
              <a:rPr lang="zh-CN" altLang="en-US" sz="2000">
                <a:solidFill>
                  <a:schemeClr val="accent1"/>
                </a:solidFill>
              </a:rPr>
              <a:t>逐个字符输入输出。用格式符“</a:t>
            </a:r>
            <a:r>
              <a:rPr lang="en-US" altLang="zh-CN" sz="2000">
                <a:solidFill>
                  <a:schemeClr val="accent1"/>
                </a:solidFill>
              </a:rPr>
              <a:t>%c”</a:t>
            </a:r>
            <a:r>
              <a:rPr lang="zh-CN" altLang="en-US" sz="2000">
                <a:solidFill>
                  <a:schemeClr val="accent1"/>
                </a:solidFill>
              </a:rPr>
              <a:t>输入或输出一个字符。</a:t>
            </a:r>
          </a:p>
          <a:p>
            <a:pPr marL="88900" indent="-889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>
                <a:solidFill>
                  <a:schemeClr val="accent1"/>
                </a:solidFill>
              </a:rPr>
              <a:t>(2) </a:t>
            </a:r>
            <a:r>
              <a:rPr lang="zh-CN" altLang="en-US" sz="2000">
                <a:solidFill>
                  <a:schemeClr val="accent1"/>
                </a:solidFill>
              </a:rPr>
              <a:t>将整个字符串一次输入或输出。用“</a:t>
            </a:r>
            <a:r>
              <a:rPr lang="en-US" altLang="zh-CN" sz="2000">
                <a:solidFill>
                  <a:schemeClr val="accent1"/>
                </a:solidFill>
              </a:rPr>
              <a:t>%s”</a:t>
            </a:r>
            <a:r>
              <a:rPr lang="zh-CN" altLang="en-US" sz="2000">
                <a:solidFill>
                  <a:schemeClr val="accent1"/>
                </a:solidFill>
              </a:rPr>
              <a:t>格式符，意思是对字符串</a:t>
            </a:r>
            <a:r>
              <a:rPr lang="en-US" altLang="zh-CN" sz="2000">
                <a:solidFill>
                  <a:schemeClr val="accent1"/>
                </a:solidFill>
              </a:rPr>
              <a:t>(string)</a:t>
            </a:r>
            <a:r>
              <a:rPr lang="zh-CN" altLang="en-US" sz="2000">
                <a:solidFill>
                  <a:schemeClr val="accent1"/>
                </a:solidFill>
              </a:rPr>
              <a:t>的输入输出。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941778" y="3768345"/>
            <a:ext cx="2469637" cy="233351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c[]="China";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</a:t>
            </a:r>
            <a:r>
              <a:rPr lang="en-US" altLang="zh-CN" sz="1400">
                <a:solidFill>
                  <a:schemeClr val="accent6"/>
                </a:solidFill>
              </a:rPr>
              <a:t>%s</a:t>
            </a:r>
            <a:r>
              <a:rPr lang="en-US" altLang="zh-CN" sz="1400"/>
              <a:t>\n",</a:t>
            </a:r>
            <a:r>
              <a:rPr lang="en-US" altLang="zh-CN" sz="1400">
                <a:solidFill>
                  <a:schemeClr val="accent6"/>
                </a:solidFill>
              </a:rPr>
              <a:t>c</a:t>
            </a:r>
            <a:r>
              <a:rPr lang="en-US" altLang="zh-CN" sz="140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3640015" y="3794227"/>
            <a:ext cx="7965831" cy="23076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(1) </a:t>
            </a:r>
            <a:r>
              <a:rPr lang="zh-CN" altLang="en-US">
                <a:solidFill>
                  <a:srgbClr val="000000"/>
                </a:solidFill>
              </a:rPr>
              <a:t>输出的字符中不包括结束符</a:t>
            </a:r>
            <a:r>
              <a:rPr lang="en-US" altLang="zh-CN">
                <a:solidFill>
                  <a:srgbClr val="000000"/>
                </a:solidFill>
              </a:rPr>
              <a:t>′\0′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(2) </a:t>
            </a:r>
            <a:r>
              <a:rPr lang="zh-CN" altLang="en-US">
                <a:solidFill>
                  <a:srgbClr val="000000"/>
                </a:solidFill>
              </a:rPr>
              <a:t>用“</a:t>
            </a:r>
            <a:r>
              <a:rPr lang="en-US" altLang="zh-CN">
                <a:solidFill>
                  <a:srgbClr val="000000"/>
                </a:solidFill>
              </a:rPr>
              <a:t>%s”</a:t>
            </a:r>
            <a:r>
              <a:rPr lang="zh-CN" altLang="en-US">
                <a:solidFill>
                  <a:srgbClr val="000000"/>
                </a:solidFill>
              </a:rPr>
              <a:t>格式符输出字符串时，</a:t>
            </a:r>
            <a:r>
              <a:rPr lang="en-US" altLang="zh-CN">
                <a:solidFill>
                  <a:srgbClr val="000000"/>
                </a:solidFill>
              </a:rPr>
              <a:t>printf</a:t>
            </a:r>
            <a:r>
              <a:rPr lang="zh-CN" altLang="en-US">
                <a:solidFill>
                  <a:srgbClr val="000000"/>
                </a:solidFill>
              </a:rPr>
              <a:t>函数中的输出项是字符数组名，而不是数组元素名。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(3) </a:t>
            </a:r>
            <a:r>
              <a:rPr lang="zh-CN" altLang="en-US">
                <a:solidFill>
                  <a:srgbClr val="000000"/>
                </a:solidFill>
              </a:rPr>
              <a:t>如果数组长度大于字符串的实际长度，也只输出到遇</a:t>
            </a:r>
            <a:r>
              <a:rPr lang="en-US" altLang="zh-CN">
                <a:solidFill>
                  <a:srgbClr val="000000"/>
                </a:solidFill>
              </a:rPr>
              <a:t>′\0′</a:t>
            </a:r>
            <a:r>
              <a:rPr lang="zh-CN" altLang="en-US">
                <a:solidFill>
                  <a:srgbClr val="000000"/>
                </a:solidFill>
              </a:rPr>
              <a:t>结束。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(4) </a:t>
            </a:r>
            <a:r>
              <a:rPr lang="zh-CN" altLang="en-US">
                <a:solidFill>
                  <a:srgbClr val="000000"/>
                </a:solidFill>
              </a:rPr>
              <a:t>如果一个字符数组中包含一个以上</a:t>
            </a:r>
            <a:r>
              <a:rPr lang="en-US" altLang="zh-CN">
                <a:solidFill>
                  <a:srgbClr val="000000"/>
                </a:solidFill>
              </a:rPr>
              <a:t>′\0′</a:t>
            </a:r>
            <a:r>
              <a:rPr lang="zh-CN" altLang="en-US">
                <a:solidFill>
                  <a:srgbClr val="000000"/>
                </a:solidFill>
              </a:rPr>
              <a:t>，则遇第一个</a:t>
            </a:r>
            <a:r>
              <a:rPr lang="en-US" altLang="zh-CN">
                <a:solidFill>
                  <a:srgbClr val="000000"/>
                </a:solidFill>
              </a:rPr>
              <a:t>′\0′</a:t>
            </a:r>
            <a:r>
              <a:rPr lang="zh-CN" altLang="en-US">
                <a:solidFill>
                  <a:srgbClr val="000000"/>
                </a:solidFill>
              </a:rPr>
              <a:t>时输出就结束。</a:t>
            </a:r>
          </a:p>
          <a:p>
            <a:pPr algn="just">
              <a:lnSpc>
                <a:spcPct val="150000"/>
              </a:lnSpc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98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71440" y="1385630"/>
            <a:ext cx="2882875" cy="645394"/>
          </a:xfrm>
          <a:prstGeom prst="roundRect">
            <a:avLst>
              <a:gd name="adj" fmla="val 571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	char c[6];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</a:t>
            </a:r>
            <a:r>
              <a:rPr lang="en-US" altLang="zh-CN" sz="1400">
                <a:solidFill>
                  <a:schemeClr val="accent6"/>
                </a:solidFill>
              </a:rPr>
              <a:t>%s</a:t>
            </a:r>
            <a:r>
              <a:rPr lang="en-US" altLang="zh-CN" sz="1400"/>
              <a:t>",</a:t>
            </a:r>
            <a:r>
              <a:rPr lang="en-US" altLang="zh-CN" sz="1400">
                <a:solidFill>
                  <a:schemeClr val="accent6"/>
                </a:solidFill>
              </a:rPr>
              <a:t>c</a:t>
            </a:r>
            <a:r>
              <a:rPr lang="en-US" altLang="zh-CN" sz="1400"/>
              <a:t>);</a:t>
            </a: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3965331" y="1385630"/>
            <a:ext cx="7693269" cy="137515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从键盘输入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China↙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系统会自动在</a:t>
            </a:r>
            <a:r>
              <a:rPr lang="en-US" altLang="zh-CN">
                <a:solidFill>
                  <a:srgbClr val="000000"/>
                </a:solidFill>
              </a:rPr>
              <a:t>China</a:t>
            </a:r>
            <a:r>
              <a:rPr lang="zh-CN" altLang="en-US">
                <a:solidFill>
                  <a:srgbClr val="000000"/>
                </a:solidFill>
              </a:rPr>
              <a:t>后面加一个</a:t>
            </a:r>
            <a:r>
              <a:rPr lang="en-US" altLang="zh-CN">
                <a:solidFill>
                  <a:srgbClr val="000000"/>
                </a:solidFill>
              </a:rPr>
              <a:t>′\0′</a:t>
            </a:r>
            <a:r>
              <a:rPr lang="zh-CN" altLang="en-US">
                <a:solidFill>
                  <a:srgbClr val="000000"/>
                </a:solidFill>
              </a:rPr>
              <a:t>结束符。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71439" y="2955797"/>
            <a:ext cx="2882875" cy="644554"/>
          </a:xfrm>
          <a:prstGeom prst="roundRect">
            <a:avLst>
              <a:gd name="adj" fmla="val 70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	char str1[5],str2[5],str3[5];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scanf("%s%s%s",str1,str2,str3);</a:t>
            </a:r>
          </a:p>
        </p:txBody>
      </p:sp>
      <p:sp>
        <p:nvSpPr>
          <p:cNvPr id="8" name="MH_Desc_1"/>
          <p:cNvSpPr/>
          <p:nvPr>
            <p:custDataLst>
              <p:tags r:id="rId2"/>
            </p:custDataLst>
          </p:nvPr>
        </p:nvSpPr>
        <p:spPr>
          <a:xfrm>
            <a:off x="3965331" y="2956286"/>
            <a:ext cx="7693269" cy="180124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如果利用一个</a:t>
            </a:r>
            <a:r>
              <a:rPr lang="en-US" altLang="zh-CN">
                <a:solidFill>
                  <a:srgbClr val="000000"/>
                </a:solidFill>
              </a:rPr>
              <a:t>scanf</a:t>
            </a:r>
            <a:r>
              <a:rPr lang="zh-CN" altLang="en-US">
                <a:solidFill>
                  <a:srgbClr val="000000"/>
                </a:solidFill>
              </a:rPr>
              <a:t>函数输入多个字符串，则应在输入时以</a:t>
            </a:r>
            <a:r>
              <a:rPr lang="zh-CN" altLang="en-US" b="1">
                <a:solidFill>
                  <a:srgbClr val="000000"/>
                </a:solidFill>
              </a:rPr>
              <a:t>空格</a:t>
            </a:r>
            <a:r>
              <a:rPr lang="zh-CN" altLang="en-US">
                <a:solidFill>
                  <a:srgbClr val="000000"/>
                </a:solidFill>
              </a:rPr>
              <a:t>分隔。</a:t>
            </a:r>
            <a:endParaRPr lang="en-US" altLang="zh-CN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从键盘输入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How are you? ↙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由于有空格字符分隔，作为</a:t>
            </a:r>
            <a:r>
              <a:rPr lang="en-US" altLang="zh-CN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个字符串输入。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96664"/>
              </p:ext>
            </p:extLst>
          </p:nvPr>
        </p:nvGraphicFramePr>
        <p:xfrm>
          <a:off x="8548924" y="3600351"/>
          <a:ext cx="30861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12211116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41799086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76096492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217094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6727081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743269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str1: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w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01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str2: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83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str3: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?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703360"/>
                  </a:ext>
                </a:extLst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871438" y="4952828"/>
            <a:ext cx="2882875" cy="750903"/>
          </a:xfrm>
          <a:prstGeom prst="roundRect">
            <a:avLst>
              <a:gd name="adj" fmla="val 486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str</a:t>
            </a:r>
            <a:r>
              <a:rPr lang="en-US" altLang="zh-CN" sz="1600">
                <a:solidFill>
                  <a:schemeClr val="tx1"/>
                </a:solidFill>
              </a:rPr>
              <a:t>[</a:t>
            </a:r>
            <a:r>
              <a:rPr lang="pt-BR" altLang="zh-CN" sz="1600">
                <a:solidFill>
                  <a:schemeClr val="tx1"/>
                </a:solidFill>
              </a:rPr>
              <a:t>13</a:t>
            </a:r>
            <a:r>
              <a:rPr lang="en-US" altLang="zh-CN" sz="1600">
                <a:solidFill>
                  <a:schemeClr val="tx1"/>
                </a:solidFill>
              </a:rPr>
              <a:t>]</a:t>
            </a:r>
            <a:r>
              <a:rPr lang="pt-BR" altLang="zh-CN" sz="1600">
                <a:solidFill>
                  <a:schemeClr val="tx1"/>
                </a:solidFill>
              </a:rPr>
              <a:t>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scanf("%s"</a:t>
            </a:r>
            <a:r>
              <a:rPr lang="en-US" altLang="zh-CN" sz="1600">
                <a:solidFill>
                  <a:schemeClr val="tx1"/>
                </a:solidFill>
              </a:rPr>
              <a:t>,</a:t>
            </a:r>
            <a:r>
              <a:rPr lang="pt-BR" altLang="zh-CN" sz="1600">
                <a:solidFill>
                  <a:schemeClr val="tx1"/>
                </a:solidFill>
              </a:rPr>
              <a:t>str);</a:t>
            </a:r>
          </a:p>
        </p:txBody>
      </p:sp>
      <p:sp>
        <p:nvSpPr>
          <p:cNvPr id="11" name="MH_Desc_1"/>
          <p:cNvSpPr/>
          <p:nvPr>
            <p:custDataLst>
              <p:tags r:id="rId3"/>
            </p:custDataLst>
          </p:nvPr>
        </p:nvSpPr>
        <p:spPr>
          <a:xfrm>
            <a:off x="3965331" y="4953025"/>
            <a:ext cx="7693269" cy="177308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从键盘输入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How are you? ↙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由于系统把空格字符作为输入的字符串之间的分隔符，因此只将空格前的字符</a:t>
            </a:r>
            <a:r>
              <a:rPr lang="en-US" altLang="zh-CN">
                <a:solidFill>
                  <a:srgbClr val="000000"/>
                </a:solidFill>
              </a:rPr>
              <a:t>″How″</a:t>
            </a:r>
            <a:r>
              <a:rPr lang="zh-CN" altLang="en-US">
                <a:solidFill>
                  <a:srgbClr val="000000"/>
                </a:solidFill>
              </a:rPr>
              <a:t>送到</a:t>
            </a:r>
            <a:r>
              <a:rPr lang="en-US" altLang="zh-CN">
                <a:solidFill>
                  <a:srgbClr val="000000"/>
                </a:solidFill>
              </a:rPr>
              <a:t>str</a:t>
            </a:r>
            <a:r>
              <a:rPr lang="zh-CN" altLang="en-US">
                <a:solidFill>
                  <a:srgbClr val="000000"/>
                </a:solidFill>
              </a:rPr>
              <a:t>中。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05765"/>
              </p:ext>
            </p:extLst>
          </p:nvPr>
        </p:nvGraphicFramePr>
        <p:xfrm>
          <a:off x="6299083" y="6273276"/>
          <a:ext cx="5335941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0457">
                  <a:extLst>
                    <a:ext uri="{9D8B030D-6E8A-4147-A177-3AD203B41FA5}">
                      <a16:colId xmlns:a16="http://schemas.microsoft.com/office/drawing/2014/main" val="507315201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402485207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3026206245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41878835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3081505403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982157113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2449792808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874148774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971512116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2764735626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09591742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345226015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679284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w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85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820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805870" y="1446215"/>
            <a:ext cx="10210892" cy="4752361"/>
            <a:chOff x="10187984" y="4266794"/>
            <a:chExt cx="10210892" cy="4752361"/>
          </a:xfrm>
        </p:grpSpPr>
        <p:sp>
          <p:nvSpPr>
            <p:cNvPr id="13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7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4"/>
              <a:ext cx="9436191" cy="4752361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scanf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函数中的输入项如果是字符数组名，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不要再加地址符</a:t>
              </a:r>
              <a:r>
                <a:rPr lang="en-US" altLang="zh-CN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&amp;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，因为在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语言中数组名代表该数组第一个元素的地址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或者说数组的起始地址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若数组占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个字节。数组名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代表地址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。可以用下面的输出语句得到数组第一个元素的地址。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实际上是这样执行的：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按字符数组名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找到其数组第一个元素的地址，然后逐个输出其中的字符，直到遇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′\0′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为止。</a:t>
              </a:r>
            </a:p>
          </p:txBody>
        </p:sp>
        <p:sp>
          <p:nvSpPr>
            <p:cNvPr id="18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20097251" y="871753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2599501" y="2195745"/>
            <a:ext cx="5893868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scanf("%s", &amp;str);		</a:t>
            </a:r>
            <a:r>
              <a:rPr lang="en-US" altLang="zh-CN">
                <a:solidFill>
                  <a:srgbClr val="008000"/>
                </a:solidFill>
              </a:rPr>
              <a:t>//str</a:t>
            </a:r>
            <a:r>
              <a:rPr lang="zh-CN" altLang="en-US">
                <a:solidFill>
                  <a:srgbClr val="008000"/>
                </a:solidFill>
              </a:rPr>
              <a:t>前面不应加</a:t>
            </a:r>
            <a:r>
              <a:rPr lang="en-US" altLang="zh-CN">
                <a:solidFill>
                  <a:srgbClr val="008000"/>
                </a:solidFill>
              </a:rPr>
              <a:t>&amp;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2813" y="2137951"/>
            <a:ext cx="542925" cy="55245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1942813" y="3374649"/>
            <a:ext cx="6550556" cy="436863"/>
          </a:xfrm>
          <a:prstGeom prst="roundRect">
            <a:avLst>
              <a:gd name="adj" fmla="val 84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printf("%o",c);	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用八进制形式输出数组</a:t>
            </a:r>
            <a:r>
              <a:rPr lang="en-US" altLang="zh-CN">
                <a:solidFill>
                  <a:srgbClr val="008000"/>
                </a:solidFill>
              </a:rPr>
              <a:t>c</a:t>
            </a:r>
            <a:r>
              <a:rPr lang="zh-CN" altLang="en-US">
                <a:solidFill>
                  <a:srgbClr val="008000"/>
                </a:solidFill>
              </a:rPr>
              <a:t>的起始地址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1942813" y="5054448"/>
            <a:ext cx="6550556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printf("%s",c);	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用八进制形式输出数组</a:t>
            </a:r>
            <a:r>
              <a:rPr lang="en-US" altLang="zh-CN">
                <a:solidFill>
                  <a:srgbClr val="008000"/>
                </a:solidFill>
              </a:rPr>
              <a:t>c</a:t>
            </a:r>
            <a:r>
              <a:rPr lang="zh-CN" altLang="en-US">
                <a:solidFill>
                  <a:srgbClr val="008000"/>
                </a:solidFill>
              </a:rPr>
              <a:t>的起始地址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02387"/>
              </p:ext>
            </p:extLst>
          </p:nvPr>
        </p:nvGraphicFramePr>
        <p:xfrm>
          <a:off x="9078057" y="3216387"/>
          <a:ext cx="1354016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008">
                  <a:extLst>
                    <a:ext uri="{9D8B030D-6E8A-4147-A177-3AD203B41FA5}">
                      <a16:colId xmlns:a16="http://schemas.microsoft.com/office/drawing/2014/main" val="4113008417"/>
                    </a:ext>
                  </a:extLst>
                </a:gridCol>
                <a:gridCol w="677008">
                  <a:extLst>
                    <a:ext uri="{9D8B030D-6E8A-4147-A177-3AD203B41FA5}">
                      <a16:colId xmlns:a16="http://schemas.microsoft.com/office/drawing/2014/main" val="1821783903"/>
                    </a:ext>
                  </a:extLst>
                </a:gridCol>
              </a:tblGrid>
              <a:tr h="152988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r>
                        <a:rPr lang="zh-CN" altLang="en-US" sz="1400"/>
                        <a:t>数组</a:t>
                      </a:r>
                      <a:endParaRPr lang="en-US" altLang="zh-CN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653648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2000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>
                    <a:solidFill>
                      <a:srgbClr val="FB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18273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2001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21204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2002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571459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2003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001679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2004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836383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2005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0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757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使用字符串处理函数</a:t>
            </a:r>
          </a:p>
        </p:txBody>
      </p:sp>
    </p:spTree>
    <p:extLst>
      <p:ext uri="{BB962C8B-B14F-4D97-AF65-F5344CB8AC3E}">
        <p14:creationId xmlns:p14="http://schemas.microsoft.com/office/powerpoint/2010/main" val="2652491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输出字符串的函数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puts(</a:t>
            </a:r>
            <a:r>
              <a:rPr lang="zh-CN" altLang="en-US" b="1"/>
              <a:t>字符数组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30394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作用：将一个字符串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以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结束的字符序列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输出到终端。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用</a:t>
            </a:r>
            <a:r>
              <a:rPr lang="en-US" altLang="zh-CN">
                <a:solidFill>
                  <a:schemeClr val="tx1"/>
                </a:solidFill>
              </a:rPr>
              <a:t>puts</a:t>
            </a:r>
            <a:r>
              <a:rPr lang="zh-CN" altLang="en-US">
                <a:solidFill>
                  <a:schemeClr val="tx1"/>
                </a:solidFill>
              </a:rPr>
              <a:t>函数输出的字符串中可以包含转义字符。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在用</a:t>
            </a:r>
            <a:r>
              <a:rPr lang="en-US" altLang="zh-CN">
                <a:solidFill>
                  <a:schemeClr val="tx1"/>
                </a:solidFill>
              </a:rPr>
              <a:t>puts</a:t>
            </a:r>
            <a:r>
              <a:rPr lang="zh-CN" altLang="en-US">
                <a:solidFill>
                  <a:schemeClr val="tx1"/>
                </a:solidFill>
              </a:rPr>
              <a:t>输出时将字符串结束标志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转换成</a:t>
            </a:r>
            <a:r>
              <a:rPr lang="en-US" altLang="zh-CN">
                <a:solidFill>
                  <a:schemeClr val="tx1"/>
                </a:solidFill>
              </a:rPr>
              <a:t>′\n′</a:t>
            </a:r>
            <a:r>
              <a:rPr lang="zh-CN" altLang="en-US">
                <a:solidFill>
                  <a:schemeClr val="tx1"/>
                </a:solidFill>
              </a:rPr>
              <a:t>，即输出完字符串后换行。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47147" y="1457924"/>
            <a:ext cx="5285287" cy="2714095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#include &lt;stdio.h&gt;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int main()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{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char str[]={"China\nBeijing"};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puts(str);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return 0;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}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384" y="4239358"/>
            <a:ext cx="34480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50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输入字符串的函数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gets(</a:t>
            </a:r>
            <a:r>
              <a:rPr lang="zh-CN" altLang="en-US" b="1"/>
              <a:t>字符数组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142164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作用：从终端输入一个字符串到字符数组，并且得到一个函数值。该函数值是字符数组的起始地址。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47147" y="1457924"/>
            <a:ext cx="5285287" cy="400693"/>
          </a:xfrm>
          <a:prstGeom prst="roundRect">
            <a:avLst>
              <a:gd name="adj" fmla="val 71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gets(str);		</a:t>
            </a:r>
            <a:r>
              <a:rPr lang="en-US" altLang="zh-CN">
                <a:solidFill>
                  <a:srgbClr val="008000"/>
                </a:solidFill>
              </a:rPr>
              <a:t>//str</a:t>
            </a:r>
            <a:r>
              <a:rPr lang="zh-CN" altLang="en-US">
                <a:solidFill>
                  <a:srgbClr val="008000"/>
                </a:solidFill>
              </a:rPr>
              <a:t>是已定义的字符数组</a:t>
            </a:r>
            <a:endParaRPr lang="en-US" altLang="zh-CN">
              <a:solidFill>
                <a:srgbClr val="008000"/>
              </a:solidFill>
            </a:endParaRPr>
          </a:p>
        </p:txBody>
      </p:sp>
      <p:sp>
        <p:nvSpPr>
          <p:cNvPr id="9" name="MH_Desc_1"/>
          <p:cNvSpPr/>
          <p:nvPr>
            <p:custDataLst>
              <p:tags r:id="rId2"/>
            </p:custDataLst>
          </p:nvPr>
        </p:nvSpPr>
        <p:spPr>
          <a:xfrm>
            <a:off x="5747146" y="2095274"/>
            <a:ext cx="5285287" cy="249431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如果从键盘输入</a:t>
            </a:r>
            <a:r>
              <a:rPr lang="en-US" altLang="zh-CN">
                <a:solidFill>
                  <a:schemeClr val="tx1"/>
                </a:solidFill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Computer↙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将输入的字符串</a:t>
            </a:r>
            <a:r>
              <a:rPr lang="en-US" altLang="zh-CN">
                <a:solidFill>
                  <a:schemeClr val="tx1"/>
                </a:solidFill>
              </a:rPr>
              <a:t>″Computer″</a:t>
            </a:r>
            <a:r>
              <a:rPr lang="zh-CN" altLang="en-US">
                <a:solidFill>
                  <a:schemeClr val="tx1"/>
                </a:solidFill>
              </a:rPr>
              <a:t>送给字符数组</a:t>
            </a:r>
            <a:r>
              <a:rPr lang="en-US" altLang="zh-CN">
                <a:solidFill>
                  <a:schemeClr val="tx1"/>
                </a:solidFill>
              </a:rPr>
              <a:t>str</a:t>
            </a:r>
            <a:r>
              <a:rPr lang="zh-CN" altLang="en-US">
                <a:solidFill>
                  <a:schemeClr val="tx1"/>
                </a:solidFill>
              </a:rPr>
              <a:t>（请注意，送给数组的共有</a:t>
            </a:r>
            <a:r>
              <a:rPr lang="en-US" altLang="zh-CN">
                <a:solidFill>
                  <a:schemeClr val="tx1"/>
                </a:solidFill>
              </a:rPr>
              <a:t>9</a:t>
            </a:r>
            <a:r>
              <a:rPr lang="zh-CN" altLang="en-US">
                <a:solidFill>
                  <a:schemeClr val="tx1"/>
                </a:solidFill>
              </a:rPr>
              <a:t>个字符，而不是</a:t>
            </a:r>
            <a:r>
              <a:rPr lang="en-US" altLang="zh-CN">
                <a:solidFill>
                  <a:schemeClr val="tx1"/>
                </a:solidFill>
              </a:rPr>
              <a:t>8</a:t>
            </a:r>
            <a:r>
              <a:rPr lang="zh-CN" altLang="en-US">
                <a:solidFill>
                  <a:schemeClr val="tx1"/>
                </a:solidFill>
              </a:rPr>
              <a:t>个字符），返回的函数值是字符数组</a:t>
            </a:r>
            <a:r>
              <a:rPr lang="en-US" altLang="zh-CN">
                <a:solidFill>
                  <a:schemeClr val="tx1"/>
                </a:solidFill>
              </a:rPr>
              <a:t>str</a:t>
            </a:r>
            <a:r>
              <a:rPr lang="zh-CN" altLang="en-US">
                <a:solidFill>
                  <a:schemeClr val="tx1"/>
                </a:solidFill>
              </a:rPr>
              <a:t>的第一个元素的地址。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747146" y="4991886"/>
            <a:ext cx="5298831" cy="522287"/>
            <a:chOff x="10187984" y="4266795"/>
            <a:chExt cx="5298831" cy="522287"/>
          </a:xfrm>
        </p:grpSpPr>
        <p:sp>
          <p:nvSpPr>
            <p:cNvPr id="11" name="MH_Other_1"/>
            <p:cNvSpPr/>
            <p:nvPr>
              <p:custDataLst>
                <p:tags r:id="rId3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2" name="MH_SubTitle_1"/>
            <p:cNvSpPr/>
            <p:nvPr>
              <p:custDataLst>
                <p:tags r:id="rId4"/>
              </p:custDataLst>
            </p:nvPr>
          </p:nvSpPr>
          <p:spPr>
            <a:xfrm>
              <a:off x="10962685" y="4266795"/>
              <a:ext cx="4524130" cy="522287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puts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gets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函数只能输出或输入一个字符串。</a:t>
              </a:r>
            </a:p>
          </p:txBody>
        </p:sp>
        <p:sp>
          <p:nvSpPr>
            <p:cNvPr id="13" name="MH_Other_2"/>
            <p:cNvSpPr/>
            <p:nvPr>
              <p:custDataLst>
                <p:tags r:id="rId5"/>
              </p:custDataLst>
            </p:nvPr>
          </p:nvSpPr>
          <p:spPr>
            <a:xfrm rot="16200000">
              <a:off x="15185190" y="4487457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6403834" y="5846116"/>
            <a:ext cx="4642143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puts(str1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str2); </a:t>
            </a:r>
            <a:r>
              <a:rPr lang="zh-CN" altLang="en-US">
                <a:solidFill>
                  <a:srgbClr val="000000"/>
                </a:solidFill>
              </a:rPr>
              <a:t>或 </a:t>
            </a:r>
            <a:r>
              <a:rPr lang="en-US" altLang="zh-CN">
                <a:solidFill>
                  <a:srgbClr val="000000"/>
                </a:solidFill>
              </a:rPr>
              <a:t>gets(str1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str2);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7146" y="5788322"/>
            <a:ext cx="5429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8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定义一维数组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 dirty="0"/>
              <a:t>类型说明符  数组名</a:t>
            </a:r>
            <a:r>
              <a:rPr lang="en-US" altLang="zh-CN" b="1" dirty="0"/>
              <a:t>[</a:t>
            </a:r>
            <a:r>
              <a:rPr lang="zh-CN" altLang="en-US" b="1" dirty="0"/>
              <a:t>常量表达式</a:t>
            </a:r>
            <a:r>
              <a:rPr lang="en-US" altLang="zh-CN" b="1" dirty="0"/>
              <a:t>]</a:t>
            </a:r>
            <a:endParaRPr lang="zh-CN" altLang="en-US" b="1" dirty="0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405269"/>
            <a:ext cx="3889512" cy="3458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(1) </a:t>
            </a:r>
            <a:r>
              <a:rPr lang="zh-CN" altLang="en-US">
                <a:solidFill>
                  <a:schemeClr val="tx1"/>
                </a:solidFill>
              </a:rPr>
              <a:t>数组名的命名规则和变量名相同，遵循标识符命名规则。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(2) </a:t>
            </a:r>
            <a:r>
              <a:rPr lang="zh-CN" altLang="en-US">
                <a:solidFill>
                  <a:schemeClr val="tx1"/>
                </a:solidFill>
              </a:rPr>
              <a:t>在定义数组时，需要指定数组中元素的个数，方括号中的常量表达式用来表示元素的个数，即数组长度。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(3) </a:t>
            </a:r>
            <a:r>
              <a:rPr lang="zh-CN" altLang="en-US">
                <a:solidFill>
                  <a:schemeClr val="tx1"/>
                </a:solidFill>
              </a:rPr>
              <a:t>常量表达式中可以包括常量和符号常量，不能包含变量。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5413183" y="1450531"/>
            <a:ext cx="1899159" cy="41547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algn="ctr" defTabSz="363538">
              <a:lnSpc>
                <a:spcPct val="120000"/>
              </a:lnSpc>
            </a:pPr>
            <a:r>
              <a:rPr lang="en-US" altLang="zh-CN" b="1" dirty="0" err="1"/>
              <a:t>int</a:t>
            </a:r>
            <a:r>
              <a:rPr lang="en-US" altLang="zh-CN" b="1"/>
              <a:t> a[10];</a:t>
            </a:r>
            <a:endParaRPr lang="en-US" altLang="zh-CN" b="1">
              <a:solidFill>
                <a:srgbClr val="008000"/>
              </a:solidFill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7962181" y="560052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9358"/>
              <a:gd name="adj6" fmla="val -54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整型数组，即数组中的元素均为整型</a:t>
            </a:r>
          </a:p>
        </p:txBody>
      </p:sp>
      <p:sp>
        <p:nvSpPr>
          <p:cNvPr id="28" name="线形标注 2 27"/>
          <p:cNvSpPr/>
          <p:nvPr/>
        </p:nvSpPr>
        <p:spPr>
          <a:xfrm>
            <a:off x="7962181" y="1030191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7928"/>
              <a:gd name="adj6" fmla="val -45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数组名为</a:t>
            </a:r>
            <a:r>
              <a:rPr lang="en-US" altLang="zh-CN" sz="1600"/>
              <a:t>a</a:t>
            </a:r>
            <a:endParaRPr lang="zh-CN" altLang="en-US" sz="1600"/>
          </a:p>
        </p:txBody>
      </p:sp>
      <p:sp>
        <p:nvSpPr>
          <p:cNvPr id="29" name="线形标注 2 28"/>
          <p:cNvSpPr/>
          <p:nvPr/>
        </p:nvSpPr>
        <p:spPr>
          <a:xfrm>
            <a:off x="7962181" y="2103346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4930"/>
              <a:gd name="adj6" fmla="val -37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数组包含</a:t>
            </a:r>
            <a:r>
              <a:rPr lang="en-US" altLang="zh-CN" sz="1600"/>
              <a:t>10</a:t>
            </a:r>
            <a:r>
              <a:rPr lang="zh-CN" altLang="en-US" sz="1600"/>
              <a:t>个整型元素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120310"/>
              </p:ext>
            </p:extLst>
          </p:nvPr>
        </p:nvGraphicFramePr>
        <p:xfrm>
          <a:off x="5798869" y="2590674"/>
          <a:ext cx="5657010" cy="370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5701">
                  <a:extLst>
                    <a:ext uri="{9D8B030D-6E8A-4147-A177-3AD203B41FA5}">
                      <a16:colId xmlns:a16="http://schemas.microsoft.com/office/drawing/2014/main" val="2033316795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2347992465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3981033593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2556556097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821305054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730262748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2351595954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3376203906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3698366222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322185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/>
                        <a:t>a[0]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a[1]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a[2]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a[3]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a[4]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a[5]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a[6]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a[7]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a[8]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a[9]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641823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795903" y="3176501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/>
              <a:t>相当于定义了10个简单的整型变量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8155883" y="3776177"/>
            <a:ext cx="3299996" cy="2087910"/>
            <a:chOff x="10187984" y="4266795"/>
            <a:chExt cx="3299996" cy="2087910"/>
          </a:xfrm>
        </p:grpSpPr>
        <p:sp>
          <p:nvSpPr>
            <p:cNvPr id="31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32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5" y="4266795"/>
              <a:ext cx="2525295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数组元素的</a:t>
              </a:r>
              <a:r>
                <a:rPr lang="zh-CN" altLang="en-US" sz="1600" b="1">
                  <a:solidFill>
                    <a:schemeClr val="accent6"/>
                  </a:solidFill>
                </a:rPr>
                <a:t>下标从</a:t>
              </a:r>
              <a:r>
                <a:rPr lang="en-US" altLang="zh-CN" sz="1600" b="1">
                  <a:solidFill>
                    <a:schemeClr val="accent6"/>
                  </a:solidFill>
                </a:rPr>
                <a:t>0</a:t>
              </a:r>
              <a:r>
                <a:rPr lang="zh-CN" altLang="en-US" sz="1600" b="1">
                  <a:solidFill>
                    <a:schemeClr val="accent6"/>
                  </a:solidFill>
                </a:rPr>
                <a:t>开始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，用“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 a[10];”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定义数组，则最大下标值为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，不存在数组元素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a[10]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3186355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96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字符串连接函数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strcat(</a:t>
            </a:r>
            <a:r>
              <a:rPr lang="zh-CN" altLang="en-US" b="1"/>
              <a:t>字符数组</a:t>
            </a:r>
            <a:r>
              <a:rPr lang="en-US" altLang="zh-CN" b="1"/>
              <a:t>1, </a:t>
            </a:r>
            <a:r>
              <a:rPr lang="zh-CN" altLang="en-US" b="1"/>
              <a:t>字符数组</a:t>
            </a:r>
            <a:r>
              <a:rPr lang="en-US" altLang="zh-CN" b="1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095274"/>
            <a:ext cx="10328241" cy="211937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作用：把两个字符数组中的字符串连接起来，把字符串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接到字符串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的后面，结果放在字符数组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中，函数调用后得到一个函数值</a:t>
            </a:r>
            <a:r>
              <a:rPr lang="en-US" altLang="zh-CN">
                <a:solidFill>
                  <a:schemeClr val="tx1"/>
                </a:solidFill>
              </a:rPr>
              <a:t>——</a:t>
            </a: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的地址。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必须足够大，以便容纳连接后的新字符串。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连接前两个字符串的后面都有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，连接时将字符串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后面的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取消，只在新串最后保留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159565" y="4437781"/>
            <a:ext cx="5285287" cy="1373199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char str1[30]={"People′s Republic of "};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char str2[]={"China"};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printf("%s", strcat(str1, str2));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95382" y="4435254"/>
            <a:ext cx="3851031" cy="4659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输出：</a:t>
            </a:r>
            <a:r>
              <a:rPr lang="en-US" altLang="zh-CN"/>
              <a:t>People's Republic of China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99186"/>
              </p:ext>
            </p:extLst>
          </p:nvPr>
        </p:nvGraphicFramePr>
        <p:xfrm>
          <a:off x="4474434" y="5154340"/>
          <a:ext cx="7013372" cy="131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372">
                  <a:extLst>
                    <a:ext uri="{9D8B030D-6E8A-4147-A177-3AD203B41FA5}">
                      <a16:colId xmlns:a16="http://schemas.microsoft.com/office/drawing/2014/main" val="359388752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2870829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90250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5010492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5194836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421503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716596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659602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98582753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4422661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0675185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1862222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64714847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970801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732401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9401014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4376295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2707942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8650813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854312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889777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011996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6773791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41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86161826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880204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304111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142086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4155007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617987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65229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200"/>
                        <a:t>连接前</a:t>
                      </a:r>
                      <a:endParaRPr lang="en-US" altLang="zh-CN" sz="1200"/>
                    </a:p>
                    <a:p>
                      <a:pPr algn="r"/>
                      <a:r>
                        <a:rPr lang="en-US" altLang="zh-CN" sz="1200"/>
                        <a:t>str1: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'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82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altLang="zh-CN" sz="1200"/>
                    </a:p>
                    <a:p>
                      <a:pPr algn="r"/>
                      <a:r>
                        <a:rPr lang="en-US" altLang="zh-CN" sz="1200"/>
                        <a:t>str2: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a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996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200"/>
                        <a:t>连接后</a:t>
                      </a:r>
                      <a:endParaRPr lang="en-US" altLang="zh-CN" sz="1200"/>
                    </a:p>
                    <a:p>
                      <a:pPr algn="r"/>
                      <a:r>
                        <a:rPr lang="en-US" altLang="zh-CN" sz="1200"/>
                        <a:t>str1: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'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a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5579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956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8972" y="0"/>
            <a:ext cx="5922104" cy="1325563"/>
          </a:xfrm>
        </p:spPr>
        <p:txBody>
          <a:bodyPr/>
          <a:lstStyle/>
          <a:p>
            <a:r>
              <a:rPr lang="zh-CN" altLang="en-US"/>
              <a:t>字符串复制函数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38546" y="109051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strcpy(</a:t>
            </a:r>
            <a:r>
              <a:rPr lang="zh-CN" altLang="en-US" b="1"/>
              <a:t>字符数组</a:t>
            </a:r>
            <a:r>
              <a:rPr lang="en-US" altLang="zh-CN" b="1"/>
              <a:t>1, </a:t>
            </a:r>
            <a:r>
              <a:rPr lang="zh-CN" altLang="en-US" b="1"/>
              <a:t>字符串</a:t>
            </a:r>
            <a:r>
              <a:rPr lang="en-US" altLang="zh-CN" b="1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38545" y="1628345"/>
            <a:ext cx="10265179" cy="509827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作用：将字符串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复制到字符数组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中去。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必须定义得足够大，以便容纳被复制的字符串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。字符数组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的长度不应小于字符串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的长度。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 “</a:t>
            </a: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1”</a:t>
            </a:r>
            <a:r>
              <a:rPr lang="zh-CN" altLang="en-US">
                <a:solidFill>
                  <a:schemeClr val="tx1"/>
                </a:solidFill>
              </a:rPr>
              <a:t>必须写成数组名形式，“字符串</a:t>
            </a:r>
            <a:r>
              <a:rPr lang="en-US" altLang="zh-CN">
                <a:solidFill>
                  <a:schemeClr val="tx1"/>
                </a:solidFill>
              </a:rPr>
              <a:t>2”</a:t>
            </a:r>
            <a:r>
              <a:rPr lang="zh-CN" altLang="en-US">
                <a:solidFill>
                  <a:schemeClr val="tx1"/>
                </a:solidFill>
              </a:rPr>
              <a:t>可以是字符数组名，也可以是一个字符串常量。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若在复制前未对字符数组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初始化或赋值，则其各字节中的内容无法预知，复制时将字符串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和其后的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一起复制到字符数组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中，取代字符数组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中前面的字符，未被取代的字符保持原有内容。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不能用赋值语句将一个字符串常量或字符数组直接给一个字符数组。字符数组名是一个地址常量，它不能改变值，正如数值型数组名不能被赋值一样。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 可以用</a:t>
            </a:r>
            <a:r>
              <a:rPr lang="en-US" altLang="zh-CN">
                <a:solidFill>
                  <a:schemeClr val="tx1"/>
                </a:solidFill>
              </a:rPr>
              <a:t>strncpy</a:t>
            </a:r>
            <a:r>
              <a:rPr lang="zh-CN" altLang="en-US">
                <a:solidFill>
                  <a:schemeClr val="tx1"/>
                </a:solidFill>
              </a:rPr>
              <a:t>函数将字符串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中前面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个字符复制到字符数组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中去。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将</a:t>
            </a:r>
            <a:r>
              <a:rPr lang="en-US" altLang="zh-CN">
                <a:solidFill>
                  <a:schemeClr val="tx1"/>
                </a:solidFill>
              </a:rPr>
              <a:t>str2</a:t>
            </a:r>
            <a:r>
              <a:rPr lang="zh-CN" altLang="en-US">
                <a:solidFill>
                  <a:schemeClr val="tx1"/>
                </a:solidFill>
              </a:rPr>
              <a:t>中最前面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个字符复制到</a:t>
            </a:r>
            <a:r>
              <a:rPr lang="en-US" altLang="zh-CN">
                <a:solidFill>
                  <a:schemeClr val="tx1"/>
                </a:solidFill>
              </a:rPr>
              <a:t>str1</a:t>
            </a:r>
            <a:r>
              <a:rPr lang="zh-CN" altLang="en-US">
                <a:solidFill>
                  <a:schemeClr val="tx1"/>
                </a:solidFill>
              </a:rPr>
              <a:t>中，取代</a:t>
            </a:r>
            <a:r>
              <a:rPr lang="en-US" altLang="zh-CN">
                <a:solidFill>
                  <a:schemeClr val="tx1"/>
                </a:solidFill>
              </a:rPr>
              <a:t>str1</a:t>
            </a:r>
            <a:r>
              <a:rPr lang="zh-CN" altLang="en-US">
                <a:solidFill>
                  <a:schemeClr val="tx1"/>
                </a:solidFill>
              </a:rPr>
              <a:t>中原有的最前面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个字符。但复制的字符个数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不应多于</a:t>
            </a:r>
            <a:r>
              <a:rPr lang="en-US" altLang="zh-CN">
                <a:solidFill>
                  <a:schemeClr val="tx1"/>
                </a:solidFill>
              </a:rPr>
              <a:t>str1</a:t>
            </a:r>
            <a:r>
              <a:rPr lang="zh-CN" altLang="en-US">
                <a:solidFill>
                  <a:schemeClr val="tx1"/>
                </a:solidFill>
              </a:rPr>
              <a:t>中原有的字符（不包括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）。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118437" y="246121"/>
            <a:ext cx="5285287" cy="917413"/>
          </a:xfrm>
          <a:prstGeom prst="roundRect">
            <a:avLst>
              <a:gd name="adj" fmla="val 61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char str1[10], str2[]="China";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strcpy(str1, str2); </a:t>
            </a:r>
            <a:r>
              <a:rPr lang="zh-CN" altLang="en-US">
                <a:solidFill>
                  <a:srgbClr val="000000"/>
                </a:solidFill>
              </a:rPr>
              <a:t>或 </a:t>
            </a:r>
            <a:r>
              <a:rPr lang="en-US" altLang="zh-CN">
                <a:solidFill>
                  <a:srgbClr val="000000"/>
                </a:solidFill>
              </a:rPr>
              <a:t>strcpy(str1, "China");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2596" y="1229161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执行后，str1：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69200"/>
              </p:ext>
            </p:extLst>
          </p:nvPr>
        </p:nvGraphicFramePr>
        <p:xfrm>
          <a:off x="7800114" y="1227653"/>
          <a:ext cx="360361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361">
                  <a:extLst>
                    <a:ext uri="{9D8B030D-6E8A-4147-A177-3AD203B41FA5}">
                      <a16:colId xmlns:a16="http://schemas.microsoft.com/office/drawing/2014/main" val="1508465596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3473677060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1898696398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1822992295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2604962709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1081005807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1443403563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3121062607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491388917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3722390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947418"/>
                  </a:ext>
                </a:extLst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6991076" y="4823784"/>
            <a:ext cx="4412648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str1="China"; str1=str2;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388" y="4765990"/>
            <a:ext cx="542925" cy="552450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8073641" y="5402065"/>
            <a:ext cx="3330083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strncpy(str1, str2, 2);</a:t>
            </a:r>
            <a:endParaRPr lang="en-US" altLang="zh-CN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460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字符串比较函数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strcmp(</a:t>
            </a:r>
            <a:r>
              <a:rPr lang="zh-CN" altLang="en-US" b="1"/>
              <a:t>字符串</a:t>
            </a:r>
            <a:r>
              <a:rPr lang="en-US" altLang="zh-CN" b="1"/>
              <a:t>1, </a:t>
            </a:r>
            <a:r>
              <a:rPr lang="zh-CN" altLang="en-US" b="1"/>
              <a:t>字符串</a:t>
            </a:r>
            <a:r>
              <a:rPr lang="en-US" altLang="zh-CN" b="1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095273"/>
            <a:ext cx="9841337" cy="433705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作用：比较字符串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和字符串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>
                <a:solidFill>
                  <a:schemeClr val="tx1"/>
                </a:solidFill>
              </a:rPr>
              <a:t>字符串比较的</a:t>
            </a:r>
            <a:r>
              <a:rPr lang="zh-CN" altLang="en-US" b="1">
                <a:solidFill>
                  <a:schemeClr val="tx1"/>
                </a:solidFill>
              </a:rPr>
              <a:t>规则</a:t>
            </a:r>
            <a:r>
              <a:rPr lang="zh-CN" altLang="en-US">
                <a:solidFill>
                  <a:schemeClr val="tx1"/>
                </a:solidFill>
              </a:rPr>
              <a:t>是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将两个字符串自左至右逐个字符相比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按</a:t>
            </a:r>
            <a:r>
              <a:rPr lang="en-US" altLang="zh-CN">
                <a:solidFill>
                  <a:schemeClr val="tx1"/>
                </a:solidFill>
              </a:rPr>
              <a:t>ASCII</a:t>
            </a:r>
            <a:r>
              <a:rPr lang="zh-CN" altLang="en-US">
                <a:solidFill>
                  <a:schemeClr val="tx1"/>
                </a:solidFill>
              </a:rPr>
              <a:t>码值大小比较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，直到出现不同的字符或遇到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为止。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(1) </a:t>
            </a:r>
            <a:r>
              <a:rPr lang="zh-CN" altLang="en-US">
                <a:solidFill>
                  <a:schemeClr val="tx1"/>
                </a:solidFill>
              </a:rPr>
              <a:t>如全部字符相同，则认为两个字符串相等；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(2) </a:t>
            </a:r>
            <a:r>
              <a:rPr lang="zh-CN" altLang="en-US">
                <a:solidFill>
                  <a:schemeClr val="tx1"/>
                </a:solidFill>
              </a:rPr>
              <a:t>若出现不相同的字符，则以第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对不相同的字符的比较结果为准。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>
                <a:solidFill>
                  <a:schemeClr val="tx1"/>
                </a:solidFill>
              </a:rPr>
              <a:t>比较的</a:t>
            </a:r>
            <a:r>
              <a:rPr lang="zh-CN" altLang="en-US" b="1">
                <a:solidFill>
                  <a:schemeClr val="tx1"/>
                </a:solidFill>
              </a:rPr>
              <a:t>结果</a:t>
            </a:r>
            <a:r>
              <a:rPr lang="zh-CN" altLang="en-US">
                <a:solidFill>
                  <a:schemeClr val="tx1"/>
                </a:solidFill>
              </a:rPr>
              <a:t>由函数值带回。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(1) </a:t>
            </a:r>
            <a:r>
              <a:rPr lang="zh-CN" altLang="en-US">
                <a:solidFill>
                  <a:schemeClr val="tx1"/>
                </a:solidFill>
              </a:rPr>
              <a:t>如果字符串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与字符串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相同，则函数值为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(2) </a:t>
            </a:r>
            <a:r>
              <a:rPr lang="zh-CN" altLang="en-US">
                <a:solidFill>
                  <a:schemeClr val="tx1"/>
                </a:solidFill>
              </a:rPr>
              <a:t>如果字符串</a:t>
            </a:r>
            <a:r>
              <a:rPr lang="en-US" altLang="zh-CN">
                <a:solidFill>
                  <a:schemeClr val="tx1"/>
                </a:solidFill>
              </a:rPr>
              <a:t>1&gt;</a:t>
            </a:r>
            <a:r>
              <a:rPr lang="zh-CN" altLang="en-US">
                <a:solidFill>
                  <a:schemeClr val="tx1"/>
                </a:solidFill>
              </a:rPr>
              <a:t>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，则函数值为一个正整数。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(3) </a:t>
            </a:r>
            <a:r>
              <a:rPr lang="zh-CN" altLang="en-US">
                <a:solidFill>
                  <a:schemeClr val="tx1"/>
                </a:solidFill>
              </a:rPr>
              <a:t>如果字符串</a:t>
            </a:r>
            <a:r>
              <a:rPr lang="en-US" altLang="zh-CN">
                <a:solidFill>
                  <a:schemeClr val="tx1"/>
                </a:solidFill>
              </a:rPr>
              <a:t>1&lt;</a:t>
            </a:r>
            <a:r>
              <a:rPr lang="zh-CN" altLang="en-US">
                <a:solidFill>
                  <a:schemeClr val="tx1"/>
                </a:solidFill>
              </a:rPr>
              <a:t>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，则函数值为一个负整数。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15616" y="636403"/>
            <a:ext cx="5285287" cy="1222214"/>
          </a:xfrm>
          <a:prstGeom prst="roundRect">
            <a:avLst>
              <a:gd name="adj" fmla="val 52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strcmp(str1, str2);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strcmp("China", "Korea");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strcmp(str1, "Beijing");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256770" y="4518922"/>
            <a:ext cx="4744132" cy="1892388"/>
            <a:chOff x="10187984" y="4266795"/>
            <a:chExt cx="4744132" cy="1892388"/>
          </a:xfrm>
        </p:grpSpPr>
        <p:sp>
          <p:nvSpPr>
            <p:cNvPr id="10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1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5" y="4266795"/>
              <a:ext cx="3956967" cy="1892388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对两个字符串比较不能直接用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str1&gt;str2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进行比较，因为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str1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str2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代表地址而不代表数组中全部元素，而只能用 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(strcmp(str1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str2)&gt;0)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实现，系统分别找到两个字符数组的第一个元素，然后顺序比较数组中各个元素的值。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4630491" y="585755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9645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测字符串长度的函数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strlen(</a:t>
            </a:r>
            <a:r>
              <a:rPr lang="zh-CN" altLang="en-US" b="1"/>
              <a:t>字符数组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207674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作用：测试字符串长度的函数。函数的值为字符串中的实际长度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不包括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在内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47147" y="1457924"/>
            <a:ext cx="5285287" cy="2714095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#include &lt;stdio.h&gt;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#include &lt;string.h&gt;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int main()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{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char str[10]="China";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printf("%d,%d\n",</a:t>
            </a:r>
            <a:r>
              <a:rPr lang="en-US" altLang="zh-CN">
                <a:solidFill>
                  <a:schemeClr val="accent6"/>
                </a:solidFill>
              </a:rPr>
              <a:t>strlen(str)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>
                <a:solidFill>
                  <a:schemeClr val="accent6"/>
                </a:solidFill>
              </a:rPr>
              <a:t>strlen("China")</a:t>
            </a:r>
            <a:r>
              <a:rPr lang="en-US" altLang="zh-CN">
                <a:solidFill>
                  <a:srgbClr val="000000"/>
                </a:solidFill>
              </a:rPr>
              <a:t>);	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}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234" y="4529108"/>
            <a:ext cx="35052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83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转换为大小写的函数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strlwr(</a:t>
            </a:r>
            <a:r>
              <a:rPr lang="zh-CN" altLang="en-US" b="1"/>
              <a:t>字符串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97374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作用：将字符串中大写字母换成小写字母。</a:t>
            </a:r>
          </a:p>
        </p:txBody>
      </p:sp>
      <p:sp>
        <p:nvSpPr>
          <p:cNvPr id="9" name="矩形 8"/>
          <p:cNvSpPr/>
          <p:nvPr/>
        </p:nvSpPr>
        <p:spPr>
          <a:xfrm>
            <a:off x="6688007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strupr(</a:t>
            </a:r>
            <a:r>
              <a:rPr lang="zh-CN" altLang="en-US" b="1"/>
              <a:t>字符串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10" name="MH_Desc_1"/>
          <p:cNvSpPr/>
          <p:nvPr>
            <p:custDataLst>
              <p:tags r:id="rId2"/>
            </p:custDataLst>
          </p:nvPr>
        </p:nvSpPr>
        <p:spPr>
          <a:xfrm>
            <a:off x="6688007" y="2095274"/>
            <a:ext cx="3889512" cy="97374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作用：将字符串中小写字母换成大写字母。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59566" y="3478398"/>
            <a:ext cx="9417953" cy="1892388"/>
            <a:chOff x="10187984" y="4266795"/>
            <a:chExt cx="9417953" cy="1892388"/>
          </a:xfrm>
        </p:grpSpPr>
        <p:sp>
          <p:nvSpPr>
            <p:cNvPr id="12" name="MH_Other_1"/>
            <p:cNvSpPr/>
            <p:nvPr>
              <p:custDataLst>
                <p:tags r:id="rId3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4"/>
              </p:custDataLst>
            </p:nvPr>
          </p:nvSpPr>
          <p:spPr>
            <a:xfrm>
              <a:off x="10962685" y="4266795"/>
              <a:ext cx="8643252" cy="1892388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以上介绍了常用的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种字符串处理函数，它们属于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库函数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。库函数并非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语言本身的组成部分，而是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语言编译系统为方便用户使用而提供的公共函数。不同的编译系统提供的函数数量和函数名、函数功能都不尽相同，使用时要小心，必要时查一下库函数手册。</a:t>
              </a: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在使用字符串处理函数时，应当在程序文件的开头用</a:t>
              </a:r>
              <a:r>
                <a:rPr lang="en-US" altLang="zh-CN" sz="1600" b="1">
                  <a:solidFill>
                    <a:schemeClr val="accent1"/>
                  </a:solidFill>
                </a:rPr>
                <a:t>#include &lt;string.h&gt;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把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string.h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文件包含到本文件中。</a:t>
              </a:r>
            </a:p>
          </p:txBody>
        </p:sp>
        <p:sp>
          <p:nvSpPr>
            <p:cNvPr id="14" name="MH_Other_2"/>
            <p:cNvSpPr/>
            <p:nvPr>
              <p:custDataLst>
                <p:tags r:id="rId5"/>
              </p:custDataLst>
            </p:nvPr>
          </p:nvSpPr>
          <p:spPr>
            <a:xfrm rot="16200000">
              <a:off x="19304312" y="585755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4197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821" y="29919"/>
            <a:ext cx="10922342" cy="1464547"/>
          </a:xfrm>
        </p:spPr>
        <p:txBody>
          <a:bodyPr/>
          <a:lstStyle/>
          <a:p>
            <a:r>
              <a:rPr lang="zh-CN" altLang="en-US"/>
              <a:t>字符数组应用举例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248" y="1147395"/>
            <a:ext cx="5973037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6.8】</a:t>
            </a:r>
            <a:r>
              <a:rPr lang="zh-CN" altLang="en-US" sz="2000">
                <a:solidFill>
                  <a:schemeClr val="accent1"/>
                </a:solidFill>
              </a:rPr>
              <a:t>输入一行字符，统计其中有多少个单词，单词之间用空格分隔开。</a:t>
            </a:r>
          </a:p>
        </p:txBody>
      </p:sp>
      <p:sp>
        <p:nvSpPr>
          <p:cNvPr id="27" name="MH_Desc_1"/>
          <p:cNvSpPr/>
          <p:nvPr>
            <p:custDataLst>
              <p:tags r:id="rId1"/>
            </p:custDataLst>
          </p:nvPr>
        </p:nvSpPr>
        <p:spPr>
          <a:xfrm>
            <a:off x="399393" y="1993398"/>
            <a:ext cx="6747757" cy="201804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string</a:t>
            </a:r>
            <a:r>
              <a:rPr lang="zh-CN" altLang="en-US">
                <a:solidFill>
                  <a:schemeClr val="tx1"/>
                </a:solidFill>
              </a:rPr>
              <a:t>：用于存放字符串。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i</a:t>
            </a:r>
            <a:r>
              <a:rPr lang="zh-CN" altLang="en-US">
                <a:solidFill>
                  <a:schemeClr val="tx1"/>
                </a:solidFill>
              </a:rPr>
              <a:t>：计数器，用于遍历字符串中的每个字符。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word</a:t>
            </a:r>
            <a:r>
              <a:rPr lang="zh-CN" altLang="en-US">
                <a:solidFill>
                  <a:schemeClr val="tx1"/>
                </a:solidFill>
              </a:rPr>
              <a:t>：用于判断是否开始了一个新单词的标志。若</a:t>
            </a:r>
            <a:r>
              <a:rPr lang="en-US" altLang="zh-CN">
                <a:solidFill>
                  <a:schemeClr val="tx1"/>
                </a:solidFill>
              </a:rPr>
              <a:t>word=0</a:t>
            </a:r>
            <a:r>
              <a:rPr lang="zh-CN" altLang="en-US">
                <a:solidFill>
                  <a:schemeClr val="tx1"/>
                </a:solidFill>
              </a:rPr>
              <a:t>表示未出现新单词，如出现了新单词，就把</a:t>
            </a:r>
            <a:r>
              <a:rPr lang="en-US" altLang="zh-CN">
                <a:solidFill>
                  <a:schemeClr val="tx1"/>
                </a:solidFill>
              </a:rPr>
              <a:t>word</a:t>
            </a:r>
            <a:r>
              <a:rPr lang="zh-CN" altLang="en-US">
                <a:solidFill>
                  <a:schemeClr val="tx1"/>
                </a:solidFill>
              </a:rPr>
              <a:t>置成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num</a:t>
            </a:r>
            <a:r>
              <a:rPr lang="zh-CN" altLang="en-US">
                <a:solidFill>
                  <a:schemeClr val="tx1"/>
                </a:solidFill>
              </a:rPr>
              <a:t>：用于统计单词数。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22979" y="2030383"/>
            <a:ext cx="125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c</a:t>
            </a:r>
            <a:r>
              <a:rPr lang="zh-CN" altLang="en-US" sz="1400"/>
              <a:t>等于空格</a:t>
            </a:r>
            <a:r>
              <a:rPr lang="en-US" altLang="zh-CN" sz="1400"/>
              <a:t>?</a:t>
            </a:r>
            <a:endParaRPr lang="zh-CN" altLang="en-US" sz="1400"/>
          </a:p>
        </p:txBody>
      </p:sp>
      <p:sp>
        <p:nvSpPr>
          <p:cNvPr id="29" name="圆角矩形 28"/>
          <p:cNvSpPr/>
          <p:nvPr/>
        </p:nvSpPr>
        <p:spPr>
          <a:xfrm>
            <a:off x="399393" y="4100356"/>
            <a:ext cx="11445765" cy="248962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216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string[81];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i,num=0,word=0;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c;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gets(string);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输入一个字符串给字符数组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for(i=0;(c=string[i])!='\0';i++) 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只要字符不是</a:t>
            </a:r>
            <a:r>
              <a:rPr lang="en-US" altLang="zh-CN" sz="1400">
                <a:solidFill>
                  <a:srgbClr val="008000"/>
                </a:solidFill>
              </a:rPr>
              <a:t>'\0'</a:t>
            </a:r>
            <a:r>
              <a:rPr lang="zh-CN" altLang="en-US" sz="1400">
                <a:solidFill>
                  <a:srgbClr val="008000"/>
                </a:solidFill>
              </a:rPr>
              <a:t>就循环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if(c==' ') word=0;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若是空格字符，使</a:t>
            </a:r>
            <a:r>
              <a:rPr lang="en-US" altLang="zh-CN" sz="1400">
                <a:solidFill>
                  <a:srgbClr val="008000"/>
                </a:solidFill>
              </a:rPr>
              <a:t>word</a:t>
            </a:r>
            <a:r>
              <a:rPr lang="zh-CN" altLang="en-US" sz="1400">
                <a:solidFill>
                  <a:srgbClr val="008000"/>
                </a:solidFill>
              </a:rPr>
              <a:t>置</a:t>
            </a:r>
            <a:r>
              <a:rPr lang="en-US" altLang="zh-CN" sz="1400">
                <a:solidFill>
                  <a:srgbClr val="008000"/>
                </a:solidFill>
              </a:rPr>
              <a:t>0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else if(word==0)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如果不是空格字符且</a:t>
            </a:r>
            <a:r>
              <a:rPr lang="en-US" altLang="zh-CN" sz="1400">
                <a:solidFill>
                  <a:srgbClr val="008000"/>
                </a:solidFill>
              </a:rPr>
              <a:t>word</a:t>
            </a:r>
            <a:r>
              <a:rPr lang="zh-CN" altLang="en-US" sz="1400">
                <a:solidFill>
                  <a:srgbClr val="008000"/>
                </a:solidFill>
              </a:rPr>
              <a:t>原值为</a:t>
            </a:r>
            <a:r>
              <a:rPr lang="en-US" altLang="zh-CN" sz="1400">
                <a:solidFill>
                  <a:srgbClr val="008000"/>
                </a:solidFill>
              </a:rPr>
              <a:t>0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{	word=1;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使</a:t>
            </a:r>
            <a:r>
              <a:rPr lang="en-US" altLang="zh-CN" sz="1400">
                <a:solidFill>
                  <a:srgbClr val="008000"/>
                </a:solidFill>
              </a:rPr>
              <a:t>word</a:t>
            </a:r>
            <a:r>
              <a:rPr lang="zh-CN" altLang="en-US" sz="1400">
                <a:solidFill>
                  <a:srgbClr val="008000"/>
                </a:solidFill>
              </a:rPr>
              <a:t>置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	num++; 		</a:t>
            </a:r>
            <a:r>
              <a:rPr lang="en-US" altLang="zh-CN" sz="1400">
                <a:solidFill>
                  <a:srgbClr val="008000"/>
                </a:solidFill>
              </a:rPr>
              <a:t>//num</a:t>
            </a:r>
            <a:r>
              <a:rPr lang="zh-CN" altLang="en-US" sz="1400">
                <a:solidFill>
                  <a:srgbClr val="008000"/>
                </a:solidFill>
              </a:rPr>
              <a:t>累加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  <a:r>
              <a:rPr lang="zh-CN" altLang="en-US" sz="1400">
                <a:solidFill>
                  <a:srgbClr val="008000"/>
                </a:solidFill>
              </a:rPr>
              <a:t>，表示增加一个单词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printf("There are %d words in this line.\n",num);	  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输出单词数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772297" y="4100356"/>
            <a:ext cx="0" cy="248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5616618" y="4504168"/>
            <a:ext cx="325496" cy="260107"/>
            <a:chOff x="5926033" y="1926699"/>
            <a:chExt cx="325496" cy="260107"/>
          </a:xfrm>
        </p:grpSpPr>
        <p:sp>
          <p:nvSpPr>
            <p:cNvPr id="32" name="MH_Other_2"/>
            <p:cNvSpPr/>
            <p:nvPr>
              <p:custDataLst>
                <p:tags r:id="rId8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3" name="MH_Other_3"/>
            <p:cNvSpPr/>
            <p:nvPr>
              <p:custDataLst>
                <p:tags r:id="rId9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4" name="MH_Other_4"/>
            <p:cNvSpPr/>
            <p:nvPr>
              <p:custDataLst>
                <p:tags r:id="rId10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5" name="MH_Other_5"/>
            <p:cNvSpPr/>
            <p:nvPr>
              <p:custDataLst>
                <p:tags r:id="rId11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6" name="MH_Other_6"/>
            <p:cNvSpPr/>
            <p:nvPr>
              <p:custDataLst>
                <p:tags r:id="rId12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7" name="MH_Other_7"/>
            <p:cNvSpPr/>
            <p:nvPr>
              <p:custDataLst>
                <p:tags r:id="rId13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11963" y="5876678"/>
            <a:ext cx="325496" cy="260106"/>
            <a:chOff x="5926033" y="5434781"/>
            <a:chExt cx="325496" cy="260106"/>
          </a:xfrm>
        </p:grpSpPr>
        <p:sp>
          <p:nvSpPr>
            <p:cNvPr id="39" name="MH_Other_8"/>
            <p:cNvSpPr/>
            <p:nvPr>
              <p:custDataLst>
                <p:tags r:id="rId2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0" name="MH_Other_9"/>
            <p:cNvSpPr/>
            <p:nvPr>
              <p:custDataLst>
                <p:tags r:id="rId3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1" name="MH_Other_10"/>
            <p:cNvSpPr/>
            <p:nvPr>
              <p:custDataLst>
                <p:tags r:id="rId4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2" name="MH_Other_11"/>
            <p:cNvSpPr/>
            <p:nvPr>
              <p:custDataLst>
                <p:tags r:id="rId5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3" name="MH_Other_12"/>
            <p:cNvSpPr/>
            <p:nvPr>
              <p:custDataLst>
                <p:tags r:id="rId6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4" name="MH_Other_13"/>
            <p:cNvSpPr/>
            <p:nvPr>
              <p:custDataLst>
                <p:tags r:id="rId7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96998" y="5761310"/>
            <a:ext cx="3495675" cy="828675"/>
          </a:xfrm>
          <a:prstGeom prst="rect">
            <a:avLst/>
          </a:prstGeom>
        </p:spPr>
      </p:pic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174722"/>
              </p:ext>
            </p:extLst>
          </p:nvPr>
        </p:nvGraphicFramePr>
        <p:xfrm>
          <a:off x="7651532" y="1146323"/>
          <a:ext cx="4193626" cy="2651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3087">
                  <a:extLst>
                    <a:ext uri="{9D8B030D-6E8A-4147-A177-3AD203B41FA5}">
                      <a16:colId xmlns:a16="http://schemas.microsoft.com/office/drawing/2014/main" val="1627250164"/>
                    </a:ext>
                  </a:extLst>
                </a:gridCol>
                <a:gridCol w="1543725">
                  <a:extLst>
                    <a:ext uri="{9D8B030D-6E8A-4147-A177-3AD203B41FA5}">
                      <a16:colId xmlns:a16="http://schemas.microsoft.com/office/drawing/2014/main" val="81599492"/>
                    </a:ext>
                  </a:extLst>
                </a:gridCol>
                <a:gridCol w="1215578">
                  <a:extLst>
                    <a:ext uri="{9D8B030D-6E8A-4147-A177-3AD203B41FA5}">
                      <a16:colId xmlns:a16="http://schemas.microsoft.com/office/drawing/2014/main" val="3754875169"/>
                    </a:ext>
                  </a:extLst>
                </a:gridCol>
                <a:gridCol w="881236">
                  <a:extLst>
                    <a:ext uri="{9D8B030D-6E8A-4147-A177-3AD203B41FA5}">
                      <a16:colId xmlns:a16="http://schemas.microsoft.com/office/drawing/2014/main" val="4116121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/>
                        <a:t>输入一个字符串给</a:t>
                      </a:r>
                      <a:r>
                        <a:rPr lang="en-US" altLang="zh-CN" sz="1400"/>
                        <a:t>string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375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i=0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100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/>
                        <a:t>当</a:t>
                      </a:r>
                      <a:r>
                        <a:rPr lang="en-US" altLang="zh-CN" sz="1400"/>
                        <a:t>((c=string[i])</a:t>
                      </a:r>
                      <a:r>
                        <a:rPr lang="zh-CN" altLang="en-US" sz="1400"/>
                        <a:t>≠</a:t>
                      </a:r>
                      <a:r>
                        <a:rPr lang="en-US" altLang="zh-CN" sz="1400"/>
                        <a:t>'\0')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09891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BE9E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5816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word=0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B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975781"/>
                  </a:ext>
                </a:extLst>
              </a:tr>
              <a:tr h="1334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word=1</a:t>
                      </a:r>
                    </a:p>
                    <a:p>
                      <a:r>
                        <a:rPr lang="en-US" altLang="zh-CN" sz="1400"/>
                        <a:t>num=num+1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1089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i=i+1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2668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输出：</a:t>
                      </a:r>
                      <a:r>
                        <a:rPr lang="en-US" altLang="zh-CN" sz="1400"/>
                        <a:t>num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196203"/>
                  </a:ext>
                </a:extLst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9122979" y="2030383"/>
            <a:ext cx="125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c</a:t>
            </a:r>
            <a:r>
              <a:rPr lang="zh-CN" altLang="en-US" sz="1400"/>
              <a:t>等于空格</a:t>
            </a:r>
            <a:r>
              <a:rPr lang="en-US" altLang="zh-CN" sz="1400"/>
              <a:t>?</a:t>
            </a:r>
            <a:endParaRPr lang="zh-CN" altLang="en-US" sz="1400"/>
          </a:p>
        </p:txBody>
      </p:sp>
      <p:sp>
        <p:nvSpPr>
          <p:cNvPr id="46" name="文本框 45"/>
          <p:cNvSpPr txBox="1"/>
          <p:nvPr/>
        </p:nvSpPr>
        <p:spPr>
          <a:xfrm>
            <a:off x="10249478" y="2313655"/>
            <a:ext cx="125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word</a:t>
            </a:r>
            <a:r>
              <a:rPr lang="zh-CN" altLang="en-US" sz="1400"/>
              <a:t>等于</a:t>
            </a:r>
            <a:r>
              <a:rPr lang="en-US" altLang="zh-CN" sz="1400"/>
              <a:t>0?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324621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821" y="29919"/>
            <a:ext cx="10922342" cy="1464547"/>
          </a:xfrm>
        </p:spPr>
        <p:txBody>
          <a:bodyPr/>
          <a:lstStyle/>
          <a:p>
            <a:r>
              <a:rPr lang="zh-CN" altLang="en-US"/>
              <a:t>字符数组应用举例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248" y="1147395"/>
            <a:ext cx="5973037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6.9】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3</a:t>
            </a:r>
            <a:r>
              <a:rPr lang="zh-CN" altLang="en-US" sz="2000">
                <a:solidFill>
                  <a:schemeClr val="accent1"/>
                </a:solidFill>
              </a:rPr>
              <a:t>个字符串</a:t>
            </a:r>
            <a:r>
              <a:rPr lang="en-US" altLang="zh-CN" sz="2000">
                <a:solidFill>
                  <a:schemeClr val="accent1"/>
                </a:solidFill>
              </a:rPr>
              <a:t>,</a:t>
            </a:r>
            <a:r>
              <a:rPr lang="zh-CN" altLang="en-US" sz="2000">
                <a:solidFill>
                  <a:schemeClr val="accent1"/>
                </a:solidFill>
              </a:rPr>
              <a:t>要求找出其中“最大”者。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25821" y="2675956"/>
            <a:ext cx="11445765" cy="267881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216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>
                <a:solidFill>
                  <a:schemeClr val="accent6"/>
                </a:solidFill>
              </a:rPr>
              <a:t>#include&lt;string.h&gt;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str[3][20];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定义二维字符数组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char string[20];	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定义一维字符数组，作为交换字符串时的临时字符数组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for(i=0;i&lt;3;i++)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gets(str[i]);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读入</a:t>
            </a:r>
            <a:r>
              <a:rPr lang="en-US" altLang="zh-CN" sz="1400">
                <a:solidFill>
                  <a:srgbClr val="008000"/>
                </a:solidFill>
              </a:rPr>
              <a:t>3</a:t>
            </a:r>
            <a:r>
              <a:rPr lang="zh-CN" altLang="en-US" sz="1400">
                <a:solidFill>
                  <a:srgbClr val="008000"/>
                </a:solidFill>
              </a:rPr>
              <a:t>个字符串，分别给</a:t>
            </a:r>
            <a:r>
              <a:rPr lang="en-US" altLang="zh-CN" sz="1400">
                <a:solidFill>
                  <a:srgbClr val="008000"/>
                </a:solidFill>
              </a:rPr>
              <a:t>str[0],str[1],str[2]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if(</a:t>
            </a:r>
            <a:r>
              <a:rPr lang="en-US" altLang="zh-CN" sz="1400">
                <a:solidFill>
                  <a:schemeClr val="accent6"/>
                </a:solidFill>
              </a:rPr>
              <a:t>strcmp(str[0],str[1])&gt;0</a:t>
            </a:r>
            <a:r>
              <a:rPr lang="en-US" altLang="zh-CN" sz="1400"/>
              <a:t>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</a:t>
            </a:r>
            <a:r>
              <a:rPr lang="en-US" altLang="zh-CN" sz="1400">
                <a:solidFill>
                  <a:srgbClr val="008000"/>
                </a:solidFill>
              </a:rPr>
              <a:t>str[0]</a:t>
            </a:r>
            <a:r>
              <a:rPr lang="zh-CN" altLang="en-US" sz="1400">
                <a:solidFill>
                  <a:srgbClr val="008000"/>
                </a:solidFill>
              </a:rPr>
              <a:t>大于</a:t>
            </a:r>
            <a:r>
              <a:rPr lang="en-US" altLang="zh-CN" sz="1400">
                <a:solidFill>
                  <a:srgbClr val="008000"/>
                </a:solidFill>
              </a:rPr>
              <a:t>str[1]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</a:t>
            </a:r>
            <a:r>
              <a:rPr lang="en-US" altLang="zh-CN" sz="1400">
                <a:solidFill>
                  <a:schemeClr val="accent6"/>
                </a:solidFill>
              </a:rPr>
              <a:t>strcpy(string,str[0]);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把</a:t>
            </a:r>
            <a:r>
              <a:rPr lang="en-US" altLang="zh-CN" sz="1400">
                <a:solidFill>
                  <a:srgbClr val="008000"/>
                </a:solidFill>
              </a:rPr>
              <a:t>str[0]</a:t>
            </a:r>
            <a:r>
              <a:rPr lang="zh-CN" altLang="en-US" sz="140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else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</a:t>
            </a:r>
            <a:r>
              <a:rPr lang="en-US" altLang="zh-CN" sz="1400">
                <a:solidFill>
                  <a:srgbClr val="008000"/>
                </a:solidFill>
              </a:rPr>
              <a:t>str[0]</a:t>
            </a:r>
            <a:r>
              <a:rPr lang="zh-CN" altLang="en-US" sz="1400">
                <a:solidFill>
                  <a:srgbClr val="008000"/>
                </a:solidFill>
              </a:rPr>
              <a:t>小于等于</a:t>
            </a:r>
            <a:r>
              <a:rPr lang="en-US" altLang="zh-CN" sz="1400">
                <a:solidFill>
                  <a:srgbClr val="008000"/>
                </a:solidFill>
              </a:rPr>
              <a:t>str[1]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</a:t>
            </a:r>
            <a:r>
              <a:rPr lang="en-US" altLang="zh-CN" sz="1400">
                <a:solidFill>
                  <a:schemeClr val="accent6"/>
                </a:solidFill>
              </a:rPr>
              <a:t>strcpy(string,str[1]);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把</a:t>
            </a:r>
            <a:r>
              <a:rPr lang="en-US" altLang="zh-CN" sz="1400">
                <a:solidFill>
                  <a:srgbClr val="008000"/>
                </a:solidFill>
              </a:rPr>
              <a:t>str[1]</a:t>
            </a:r>
            <a:r>
              <a:rPr lang="zh-CN" altLang="en-US" sz="140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400">
                <a:solidFill>
                  <a:srgbClr val="008000"/>
                </a:solidFill>
              </a:rPr>
              <a:t>string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if(</a:t>
            </a:r>
            <a:r>
              <a:rPr lang="en-US" altLang="zh-CN" sz="1400">
                <a:solidFill>
                  <a:schemeClr val="accent6"/>
                </a:solidFill>
              </a:rPr>
              <a:t>strcmp(str[2],string)&gt;0</a:t>
            </a:r>
            <a:r>
              <a:rPr lang="en-US" altLang="zh-CN" sz="1400"/>
              <a:t>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</a:t>
            </a:r>
            <a:r>
              <a:rPr lang="en-US" altLang="zh-CN" sz="1400">
                <a:solidFill>
                  <a:srgbClr val="008000"/>
                </a:solidFill>
              </a:rPr>
              <a:t>str[2]</a:t>
            </a:r>
            <a:r>
              <a:rPr lang="zh-CN" altLang="en-US" sz="1400">
                <a:solidFill>
                  <a:srgbClr val="008000"/>
                </a:solidFill>
              </a:rPr>
              <a:t>大于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</a:t>
            </a:r>
            <a:r>
              <a:rPr lang="en-US" altLang="zh-CN" sz="1400">
                <a:solidFill>
                  <a:schemeClr val="accent6"/>
                </a:solidFill>
              </a:rPr>
              <a:t>strcpy(string,str[2]);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把</a:t>
            </a:r>
            <a:r>
              <a:rPr lang="en-US" altLang="zh-CN" sz="1400">
                <a:solidFill>
                  <a:srgbClr val="008000"/>
                </a:solidFill>
              </a:rPr>
              <a:t>str[2]</a:t>
            </a:r>
            <a:r>
              <a:rPr lang="zh-CN" altLang="en-US" sz="140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printf("\nthe largest string is:\n%s\n",string);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698725" y="2675956"/>
            <a:ext cx="0" cy="267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5543046" y="3079768"/>
            <a:ext cx="325496" cy="260107"/>
            <a:chOff x="5926033" y="1926699"/>
            <a:chExt cx="325496" cy="260107"/>
          </a:xfrm>
        </p:grpSpPr>
        <p:sp>
          <p:nvSpPr>
            <p:cNvPr id="32" name="MH_Other_2"/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3" name="MH_Other_3"/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4" name="MH_Other_4"/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5" name="MH_Other_5"/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6" name="MH_Other_6"/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7" name="MH_Other_7"/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538391" y="4452278"/>
            <a:ext cx="325496" cy="260106"/>
            <a:chOff x="5926033" y="5434781"/>
            <a:chExt cx="325496" cy="260106"/>
          </a:xfrm>
        </p:grpSpPr>
        <p:sp>
          <p:nvSpPr>
            <p:cNvPr id="39" name="MH_Other_8"/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0" name="MH_Other_9"/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1" name="MH_Other_10"/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2" name="MH_Other_11"/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3" name="MH_Other_12"/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4" name="MH_Other_13"/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857363"/>
              </p:ext>
            </p:extLst>
          </p:nvPr>
        </p:nvGraphicFramePr>
        <p:xfrm>
          <a:off x="252248" y="1681117"/>
          <a:ext cx="6951892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192">
                  <a:extLst>
                    <a:ext uri="{9D8B030D-6E8A-4147-A177-3AD203B41FA5}">
                      <a16:colId xmlns:a16="http://schemas.microsoft.com/office/drawing/2014/main" val="969344739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62521629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975520133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305012915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420009949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36092495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433857140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480688504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912921942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835101978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207664106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590237542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99280714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75692377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3149853920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969456910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861184607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352912933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347844916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593729444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862695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str[0]: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l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l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d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481166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str[1]: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79045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str[2]: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m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e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r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91379245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622818"/>
              </p:ext>
            </p:extLst>
          </p:nvPr>
        </p:nvGraphicFramePr>
        <p:xfrm>
          <a:off x="7546428" y="317371"/>
          <a:ext cx="4225158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2579">
                  <a:extLst>
                    <a:ext uri="{9D8B030D-6E8A-4147-A177-3AD203B41FA5}">
                      <a16:colId xmlns:a16="http://schemas.microsoft.com/office/drawing/2014/main" val="3663328456"/>
                    </a:ext>
                  </a:extLst>
                </a:gridCol>
                <a:gridCol w="2112579">
                  <a:extLst>
                    <a:ext uri="{9D8B030D-6E8A-4147-A177-3AD203B41FA5}">
                      <a16:colId xmlns:a16="http://schemas.microsoft.com/office/drawing/2014/main" val="28347963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读入</a:t>
                      </a:r>
                      <a:r>
                        <a:rPr lang="en-US" altLang="zh-CN" sz="1400"/>
                        <a:t>3</a:t>
                      </a:r>
                      <a:r>
                        <a:rPr lang="zh-CN" altLang="en-US" sz="1400"/>
                        <a:t>个字符串给</a:t>
                      </a:r>
                      <a:r>
                        <a:rPr lang="en-US" altLang="zh-CN" sz="1400"/>
                        <a:t>str[0],str[1],str[2]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6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/>
                        <a:t>Y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84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str[0]=&gt;string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str[1]=&gt;string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26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/>
                        <a:t>Y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34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str[2]=&gt;string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1370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string</a:t>
                      </a:r>
                      <a:r>
                        <a:rPr lang="zh-CN" altLang="en-US" sz="1400"/>
                        <a:t>中的字符串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0051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082848" y="638776"/>
            <a:ext cx="126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str[0]&gt;str[1]</a:t>
            </a:r>
            <a:endParaRPr lang="zh-CN" altLang="en-US" sz="1400"/>
          </a:p>
        </p:txBody>
      </p:sp>
      <p:sp>
        <p:nvSpPr>
          <p:cNvPr id="46" name="文本框 45"/>
          <p:cNvSpPr txBox="1"/>
          <p:nvPr/>
        </p:nvSpPr>
        <p:spPr>
          <a:xfrm>
            <a:off x="9082848" y="1429891"/>
            <a:ext cx="126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str[2]&gt;string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66884" y="5279194"/>
            <a:ext cx="3467100" cy="1447800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325821" y="5435211"/>
            <a:ext cx="7661271" cy="1291783"/>
            <a:chOff x="8050696" y="5019261"/>
            <a:chExt cx="7661271" cy="129178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8" name="剪去单角的矩形 47"/>
            <p:cNvSpPr/>
            <p:nvPr/>
          </p:nvSpPr>
          <p:spPr>
            <a:xfrm>
              <a:off x="8050696" y="5019261"/>
              <a:ext cx="7661271" cy="1291783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0" name="文本框 49"/>
            <p:cNvSpPr txBox="1"/>
            <p:nvPr/>
          </p:nvSpPr>
          <p:spPr>
            <a:xfrm>
              <a:off x="8388004" y="5054496"/>
              <a:ext cx="7176820" cy="112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(1) </a:t>
              </a:r>
              <a:r>
                <a:rPr lang="zh-CN" altLang="en-US" sz="1400">
                  <a:solidFill>
                    <a:schemeClr val="bg1"/>
                  </a:solidFill>
                </a:rPr>
                <a:t>流程图和程序注释中的“大于”是指两个字符串的比较中的“大于”。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(2) str[0]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>
                  <a:solidFill>
                    <a:schemeClr val="bg1"/>
                  </a:solidFill>
                </a:rPr>
                <a:t>str[1]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>
                  <a:solidFill>
                    <a:schemeClr val="bg1"/>
                  </a:solidFill>
                </a:rPr>
                <a:t>str[2]</a:t>
              </a:r>
              <a:r>
                <a:rPr lang="zh-CN" altLang="en-US" sz="1400">
                  <a:solidFill>
                    <a:schemeClr val="bg1"/>
                  </a:solidFill>
                </a:rPr>
                <a:t>和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是一维字符数组，其中可以存放一个字符串。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(3) strcpy</a:t>
              </a:r>
              <a:r>
                <a:rPr lang="zh-CN" altLang="en-US" sz="1400">
                  <a:solidFill>
                    <a:schemeClr val="bg1"/>
                  </a:solidFill>
                </a:rPr>
                <a:t>函数在将</a:t>
              </a:r>
              <a:r>
                <a:rPr lang="en-US" altLang="zh-CN" sz="1400">
                  <a:solidFill>
                    <a:schemeClr val="bg1"/>
                  </a:solidFill>
                </a:rPr>
                <a:t>str[0]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>
                  <a:solidFill>
                    <a:schemeClr val="bg1"/>
                  </a:solidFill>
                </a:rPr>
                <a:t>str[1]</a:t>
              </a:r>
              <a:r>
                <a:rPr lang="zh-CN" altLang="en-US" sz="1400">
                  <a:solidFill>
                    <a:schemeClr val="bg1"/>
                  </a:solidFill>
                </a:rPr>
                <a:t>或</a:t>
              </a:r>
              <a:r>
                <a:rPr lang="en-US" altLang="zh-CN" sz="1400">
                  <a:solidFill>
                    <a:schemeClr val="bg1"/>
                  </a:solidFill>
                </a:rPr>
                <a:t>str[2]</a:t>
              </a:r>
              <a:r>
                <a:rPr lang="zh-CN" altLang="en-US" sz="1400">
                  <a:solidFill>
                    <a:schemeClr val="bg1"/>
                  </a:solidFill>
                </a:rPr>
                <a:t>复制到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时，最后都有一个</a:t>
              </a:r>
              <a:r>
                <a:rPr lang="en-US" altLang="zh-CN" sz="1400">
                  <a:solidFill>
                    <a:schemeClr val="bg1"/>
                  </a:solidFill>
                </a:rPr>
                <a:t>′\0′</a:t>
              </a:r>
              <a:r>
                <a:rPr lang="zh-CN" altLang="en-US" sz="1400">
                  <a:solidFill>
                    <a:schemeClr val="bg1"/>
                  </a:solidFill>
                </a:rPr>
                <a:t>。因此，最后用</a:t>
              </a:r>
              <a:r>
                <a:rPr lang="en-US" altLang="zh-CN" sz="1400">
                  <a:solidFill>
                    <a:schemeClr val="bg1"/>
                  </a:solidFill>
                </a:rPr>
                <a:t>%s</a:t>
              </a:r>
              <a:r>
                <a:rPr lang="zh-CN" altLang="en-US" sz="1400">
                  <a:solidFill>
                    <a:schemeClr val="bg1"/>
                  </a:solidFill>
                </a:rPr>
                <a:t>格式输出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时，遇到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中第一个</a:t>
              </a:r>
              <a:r>
                <a:rPr lang="en-US" altLang="zh-CN" sz="1400">
                  <a:solidFill>
                    <a:schemeClr val="bg1"/>
                  </a:solidFill>
                </a:rPr>
                <a:t>′\0′</a:t>
              </a:r>
              <a:r>
                <a:rPr lang="zh-CN" altLang="en-US" sz="1400">
                  <a:solidFill>
                    <a:schemeClr val="bg1"/>
                  </a:solidFill>
                </a:rPr>
                <a:t>即结束输出，并不是把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中的全部字符输出。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23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引用一维数组元素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/>
              <a:t>数组名</a:t>
            </a:r>
            <a:r>
              <a:rPr lang="en-US" altLang="zh-CN" b="1"/>
              <a:t>[</a:t>
            </a:r>
            <a:r>
              <a:rPr lang="zh-CN" altLang="en-US" b="1"/>
              <a:t>下标</a:t>
            </a:r>
            <a:r>
              <a:rPr lang="en-US" altLang="zh-CN" b="1"/>
              <a:t>]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405269"/>
            <a:ext cx="3889512" cy="3458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 只能引用数组元素而不能一次整体调用整个数组全部元素的值。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数组元素与一个简单变量的地位和作用相似。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“下标”可以是整型常量或整型表达式。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90622" y="1457923"/>
            <a:ext cx="6060147" cy="4406163"/>
            <a:chOff x="10187984" y="4266794"/>
            <a:chExt cx="6060147" cy="4406163"/>
          </a:xfrm>
        </p:grpSpPr>
        <p:sp>
          <p:nvSpPr>
            <p:cNvPr id="12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4" y="4266794"/>
              <a:ext cx="5285447" cy="4406163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定义数组时用到的“数组名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常量表达式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” 和引用数组元素时用的“数组名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下标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”形式相同，但含义不同。</a:t>
              </a:r>
            </a:p>
          </p:txBody>
        </p:sp>
        <p:sp>
          <p:nvSpPr>
            <p:cNvPr id="14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5946506" y="8371332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6685472" y="2405269"/>
            <a:ext cx="4727275" cy="1787169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前面有</a:t>
            </a:r>
            <a:r>
              <a:rPr lang="en-US" altLang="zh-CN" sz="1600">
                <a:solidFill>
                  <a:srgbClr val="008000"/>
                </a:solidFill>
              </a:rPr>
              <a:t>int,</a:t>
            </a:r>
            <a:r>
              <a:rPr lang="zh-CN" altLang="en-US" sz="1600">
                <a:solidFill>
                  <a:srgbClr val="008000"/>
                </a:solidFill>
              </a:rPr>
              <a:t>这是定义数组</a:t>
            </a:r>
            <a:r>
              <a:rPr lang="en-US" altLang="zh-CN" sz="1600">
                <a:solidFill>
                  <a:srgbClr val="008000"/>
                </a:solidFill>
              </a:rPr>
              <a:t>,</a:t>
            </a:r>
            <a:r>
              <a:rPr lang="zh-CN" altLang="en-US" sz="1600">
                <a:solidFill>
                  <a:srgbClr val="008000"/>
                </a:solidFill>
              </a:rPr>
              <a:t>指定数组包含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  <a:r>
              <a:rPr lang="zh-CN" altLang="en-US" sz="1600">
                <a:solidFill>
                  <a:srgbClr val="008000"/>
                </a:solidFill>
              </a:rPr>
              <a:t>个元素</a:t>
            </a:r>
          </a:p>
          <a:p>
            <a:pPr defTabSz="363538">
              <a:lnSpc>
                <a:spcPct val="120000"/>
              </a:lnSpc>
            </a:pPr>
            <a:endParaRPr lang="zh-CN" altLang="en-US" sz="1600"/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t=a[6];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这里的</a:t>
            </a:r>
            <a:r>
              <a:rPr lang="en-US" altLang="zh-CN" sz="1600">
                <a:solidFill>
                  <a:srgbClr val="008000"/>
                </a:solidFill>
              </a:rPr>
              <a:t>a[6]</a:t>
            </a:r>
            <a:r>
              <a:rPr lang="zh-CN" altLang="en-US" sz="1600">
                <a:solidFill>
                  <a:srgbClr val="008000"/>
                </a:solidFill>
              </a:rPr>
              <a:t>表示引用</a:t>
            </a:r>
            <a:r>
              <a:rPr lang="en-US" altLang="zh-CN" sz="1600">
                <a:solidFill>
                  <a:srgbClr val="008000"/>
                </a:solidFill>
              </a:rPr>
              <a:t>a</a:t>
            </a:r>
            <a:r>
              <a:rPr lang="zh-CN" altLang="en-US" sz="1600">
                <a:solidFill>
                  <a:srgbClr val="008000"/>
                </a:solidFill>
              </a:rPr>
              <a:t>数组中序号为</a:t>
            </a:r>
            <a:r>
              <a:rPr lang="en-US" altLang="zh-CN" sz="1600">
                <a:solidFill>
                  <a:srgbClr val="008000"/>
                </a:solidFill>
              </a:rPr>
              <a:t>6</a:t>
            </a:r>
            <a:r>
              <a:rPr lang="zh-CN" altLang="en-US" sz="1600">
                <a:solidFill>
                  <a:srgbClr val="008000"/>
                </a:solidFill>
              </a:rPr>
              <a:t>的元素</a:t>
            </a:r>
            <a:endParaRPr lang="en-US" altLang="zh-CN" sz="16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引用一维数组元素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0578"/>
            <a:ext cx="10171226" cy="66390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6.1】</a:t>
            </a:r>
            <a:r>
              <a:rPr lang="zh-CN" altLang="en-US" sz="2000">
                <a:solidFill>
                  <a:schemeClr val="accent1"/>
                </a:solidFill>
              </a:rPr>
              <a:t>对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个数组元素依次赋值为</a:t>
            </a:r>
            <a:r>
              <a:rPr lang="en-US" altLang="zh-CN" sz="2000">
                <a:solidFill>
                  <a:schemeClr val="accent1"/>
                </a:solidFill>
              </a:rPr>
              <a:t>0,1,2,3,4,5,6,7,8,9</a:t>
            </a:r>
            <a:r>
              <a:rPr lang="zh-CN" altLang="en-US" sz="2000">
                <a:solidFill>
                  <a:schemeClr val="accent1"/>
                </a:solidFill>
              </a:rPr>
              <a:t>，要求按逆序输出。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83189" y="2048179"/>
            <a:ext cx="4791446" cy="3075912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int </a:t>
            </a:r>
            <a:r>
              <a:rPr lang="en-US" altLang="zh-CN" sz="1400" dirty="0" err="1"/>
              <a:t>i,a</a:t>
            </a:r>
            <a:r>
              <a:rPr lang="en-US" altLang="zh-CN" sz="1400" dirty="0"/>
              <a:t>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&lt;=9;i++)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对数组元素</a:t>
            </a:r>
            <a:r>
              <a:rPr lang="en-US" altLang="zh-CN" sz="1400" dirty="0">
                <a:solidFill>
                  <a:srgbClr val="008000"/>
                </a:solidFill>
              </a:rPr>
              <a:t>a[0]~a[9]</a:t>
            </a:r>
            <a:r>
              <a:rPr lang="zh-CN" altLang="en-US" sz="1400" dirty="0">
                <a:solidFill>
                  <a:srgbClr val="008000"/>
                </a:solidFill>
              </a:rPr>
              <a:t>赋值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]=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=9;i&gt;=0;i--)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a[9]~a[0]</a:t>
            </a:r>
            <a:r>
              <a:rPr lang="zh-CN" altLang="en-US" sz="1400" dirty="0">
                <a:solidFill>
                  <a:srgbClr val="008000"/>
                </a:solidFill>
              </a:rPr>
              <a:t>共</a:t>
            </a:r>
            <a:r>
              <a:rPr lang="en-US" altLang="zh-CN" sz="1400" dirty="0">
                <a:solidFill>
                  <a:srgbClr val="008000"/>
                </a:solidFill>
              </a:rPr>
              <a:t>10</a:t>
            </a:r>
            <a:r>
              <a:rPr lang="zh-CN" altLang="en-US" sz="1400" dirty="0">
                <a:solidFill>
                  <a:srgbClr val="008000"/>
                </a:solidFill>
              </a:rPr>
              <a:t>个数组元素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("%d ",a[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378912" y="4096095"/>
            <a:ext cx="6051168" cy="1476569"/>
            <a:chOff x="8050697" y="5019261"/>
            <a:chExt cx="6051168" cy="147656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6051168" cy="1476569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55699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第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个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循环使</a:t>
              </a:r>
              <a:r>
                <a:rPr lang="en-US" altLang="zh-CN" sz="1400">
                  <a:solidFill>
                    <a:schemeClr val="bg1"/>
                  </a:solidFill>
                </a:rPr>
                <a:t>a[0]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a[9]</a:t>
              </a:r>
              <a:r>
                <a:rPr lang="zh-CN" altLang="en-US" sz="1400">
                  <a:solidFill>
                    <a:schemeClr val="bg1"/>
                  </a:solidFill>
                </a:rPr>
                <a:t>的值为</a:t>
              </a:r>
              <a:r>
                <a:rPr lang="en-US" altLang="zh-CN" sz="1400">
                  <a:solidFill>
                    <a:schemeClr val="bg1"/>
                  </a:solidFill>
                </a:rPr>
                <a:t>0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9</a:t>
              </a:r>
              <a:r>
                <a:rPr lang="zh-CN" altLang="en-US" sz="1400">
                  <a:solidFill>
                    <a:schemeClr val="bg1"/>
                  </a:solidFill>
                </a:rPr>
                <a:t>。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第</a:t>
              </a:r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r>
                <a:rPr lang="zh-CN" altLang="en-US" sz="1400">
                  <a:solidFill>
                    <a:schemeClr val="bg1"/>
                  </a:solidFill>
                </a:rPr>
                <a:t>个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循环按</a:t>
              </a:r>
              <a:r>
                <a:rPr lang="en-US" altLang="zh-CN" sz="1400">
                  <a:solidFill>
                    <a:schemeClr val="bg1"/>
                  </a:solidFill>
                </a:rPr>
                <a:t>a[9]~a[0]</a:t>
              </a:r>
              <a:r>
                <a:rPr lang="zh-CN" altLang="en-US" sz="1400">
                  <a:solidFill>
                    <a:schemeClr val="bg1"/>
                  </a:solidFill>
                </a:rPr>
                <a:t>的顺序输出各元素的值。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515" y="2050505"/>
            <a:ext cx="3467100" cy="809625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592401"/>
              </p:ext>
            </p:extLst>
          </p:nvPr>
        </p:nvGraphicFramePr>
        <p:xfrm>
          <a:off x="3853433" y="4486107"/>
          <a:ext cx="4401990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0199">
                  <a:extLst>
                    <a:ext uri="{9D8B030D-6E8A-4147-A177-3AD203B41FA5}">
                      <a16:colId xmlns:a16="http://schemas.microsoft.com/office/drawing/2014/main" val="2033316795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347992465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981033593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556556097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821305054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730262748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351595954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376203906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698366222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22185101"/>
                    </a:ext>
                  </a:extLst>
                </a:gridCol>
              </a:tblGrid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a[0]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a[1]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a[2]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a[3]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a[4]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a[5]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a[6]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a[7]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a[8]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a[9]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3641823"/>
                  </a:ext>
                </a:extLst>
              </a:tr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776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46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一维数组的初始化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1794294"/>
            <a:ext cx="9675211" cy="427870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defRPr/>
            </a:pPr>
            <a:r>
              <a:rPr lang="en-US" altLang="zh-CN" sz="1600">
                <a:solidFill>
                  <a:schemeClr val="tx1"/>
                </a:solidFill>
              </a:rPr>
              <a:t>(1) </a:t>
            </a:r>
            <a:r>
              <a:rPr lang="zh-CN" altLang="en-US" sz="1600">
                <a:solidFill>
                  <a:schemeClr val="tx1"/>
                </a:solidFill>
              </a:rPr>
              <a:t>在定义数组时对全部数组元素赋予初值。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>
                <a:solidFill>
                  <a:schemeClr val="tx1"/>
                </a:solidFill>
              </a:rPr>
              <a:t>将数组中各元素的初值顺序放在一对花括号内，数据间用逗号分隔。花括号内的数据就称为“</a:t>
            </a:r>
            <a:r>
              <a:rPr lang="zh-CN" altLang="en-US" sz="1600" b="1">
                <a:solidFill>
                  <a:schemeClr val="tx1"/>
                </a:solidFill>
              </a:rPr>
              <a:t>初始化列表</a:t>
            </a:r>
            <a:r>
              <a:rPr lang="zh-CN" altLang="en-US" sz="1600">
                <a:solidFill>
                  <a:schemeClr val="tx1"/>
                </a:solidFill>
              </a:rPr>
              <a:t>”。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(2) </a:t>
            </a:r>
            <a:r>
              <a:rPr lang="zh-CN" altLang="en-US" sz="1600">
                <a:solidFill>
                  <a:schemeClr val="tx1"/>
                </a:solidFill>
              </a:rPr>
              <a:t>可以只给数组中的一部分元素赋值。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>
                <a:solidFill>
                  <a:schemeClr val="tx1"/>
                </a:solidFill>
              </a:rPr>
              <a:t>定义</a:t>
            </a:r>
            <a:r>
              <a:rPr lang="en-US" altLang="zh-CN" sz="1600">
                <a:solidFill>
                  <a:schemeClr val="tx1"/>
                </a:solidFill>
              </a:rPr>
              <a:t>a</a:t>
            </a:r>
            <a:r>
              <a:rPr lang="zh-CN" altLang="en-US" sz="1600">
                <a:solidFill>
                  <a:schemeClr val="tx1"/>
                </a:solidFill>
              </a:rPr>
              <a:t>数组有</a:t>
            </a:r>
            <a:r>
              <a:rPr lang="en-US" altLang="zh-CN" sz="1600">
                <a:solidFill>
                  <a:schemeClr val="tx1"/>
                </a:solidFill>
              </a:rPr>
              <a:t>10</a:t>
            </a:r>
            <a:r>
              <a:rPr lang="zh-CN" altLang="en-US" sz="1600">
                <a:solidFill>
                  <a:schemeClr val="tx1"/>
                </a:solidFill>
              </a:rPr>
              <a:t>个元素，但花括号内只提供</a:t>
            </a:r>
            <a:r>
              <a:rPr lang="en-US" altLang="zh-CN" sz="1600">
                <a:solidFill>
                  <a:schemeClr val="tx1"/>
                </a:solidFill>
              </a:rPr>
              <a:t>5</a:t>
            </a:r>
            <a:r>
              <a:rPr lang="zh-CN" altLang="en-US" sz="1600">
                <a:solidFill>
                  <a:schemeClr val="tx1"/>
                </a:solidFill>
              </a:rPr>
              <a:t>个初值，这表示只给前面</a:t>
            </a:r>
            <a:r>
              <a:rPr lang="en-US" altLang="zh-CN" sz="1600">
                <a:solidFill>
                  <a:schemeClr val="tx1"/>
                </a:solidFill>
              </a:rPr>
              <a:t>5</a:t>
            </a:r>
            <a:r>
              <a:rPr lang="zh-CN" altLang="en-US" sz="1600">
                <a:solidFill>
                  <a:schemeClr val="tx1"/>
                </a:solidFill>
              </a:rPr>
              <a:t>个元素赋初值，系统自动给后</a:t>
            </a:r>
            <a:r>
              <a:rPr lang="en-US" altLang="zh-CN" sz="1600">
                <a:solidFill>
                  <a:schemeClr val="tx1"/>
                </a:solidFill>
              </a:rPr>
              <a:t>5</a:t>
            </a:r>
            <a:r>
              <a:rPr lang="zh-CN" altLang="en-US" sz="1600">
                <a:solidFill>
                  <a:schemeClr val="tx1"/>
                </a:solidFill>
              </a:rPr>
              <a:t>个元素赋初值为</a:t>
            </a:r>
            <a:r>
              <a:rPr lang="en-US" altLang="zh-CN" sz="1600">
                <a:solidFill>
                  <a:schemeClr val="tx1"/>
                </a:solidFill>
              </a:rPr>
              <a:t>0</a:t>
            </a:r>
            <a:r>
              <a:rPr lang="zh-CN" altLang="en-US" sz="160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(3) </a:t>
            </a:r>
            <a:r>
              <a:rPr lang="zh-CN" altLang="en-US" sz="1600">
                <a:solidFill>
                  <a:schemeClr val="tx1"/>
                </a:solidFill>
              </a:rPr>
              <a:t>给数组中全部元素赋初值为</a:t>
            </a:r>
            <a:r>
              <a:rPr lang="en-US" altLang="zh-CN" sz="1600">
                <a:solidFill>
                  <a:schemeClr val="tx1"/>
                </a:solidFill>
              </a:rPr>
              <a:t>0</a:t>
            </a:r>
            <a:r>
              <a:rPr lang="zh-CN" altLang="en-US" sz="1600">
                <a:solidFill>
                  <a:schemeClr val="tx1"/>
                </a:solidFill>
              </a:rPr>
              <a:t>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(4) </a:t>
            </a:r>
            <a:r>
              <a:rPr lang="zh-CN" altLang="en-US" sz="1600">
                <a:solidFill>
                  <a:schemeClr val="tx1"/>
                </a:solidFill>
              </a:rPr>
              <a:t>在对全部数组元素赋初值时，由于数据的个数已经确定，因此可以不指定数组长度。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>
                <a:solidFill>
                  <a:schemeClr val="tx1"/>
                </a:solidFill>
              </a:rPr>
              <a:t>但是，如果数组长度与提供初值的个数不相同，则方括号中的数组长度不能省略。</a:t>
            </a:r>
          </a:p>
        </p:txBody>
      </p:sp>
      <p:sp>
        <p:nvSpPr>
          <p:cNvPr id="3" name="矩形 2"/>
          <p:cNvSpPr/>
          <p:nvPr/>
        </p:nvSpPr>
        <p:spPr>
          <a:xfrm>
            <a:off x="1089992" y="1333880"/>
            <a:ext cx="8890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为了使程序简洁，常在定义数组的同时给各数组元素赋值，这称为数组的</a:t>
            </a:r>
            <a:r>
              <a:rPr lang="zh-CN" altLang="en-US" b="1">
                <a:solidFill>
                  <a:schemeClr val="accent1"/>
                </a:solidFill>
              </a:rPr>
              <a:t>初始化</a:t>
            </a:r>
            <a:r>
              <a:rPr lang="zh-CN" altLang="en-US"/>
              <a:t>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518250" y="2173192"/>
            <a:ext cx="3157268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a[10]={0,1,2,3,4,5,6,7,8,9};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518250" y="3233967"/>
            <a:ext cx="3157268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a[10]={0,1,2,3,4};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518250" y="4549027"/>
            <a:ext cx="326941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a[10]={0, 0, 0, 0, 0, 0, 0, 0, 0, 0};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633049" y="4549026"/>
            <a:ext cx="5201727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a[10]={0};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未赋值的部分元素自动设定为</a:t>
            </a:r>
            <a:r>
              <a:rPr lang="en-US" altLang="zh-CN" sz="16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34310" y="4568821"/>
            <a:ext cx="5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或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518250" y="5317052"/>
            <a:ext cx="326941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a[5]={1,2,3,4,5};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633049" y="5317051"/>
            <a:ext cx="285534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 ]={1,2,3,4,5};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34310" y="5336846"/>
            <a:ext cx="5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276909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6.2】</a:t>
            </a:r>
            <a:r>
              <a:rPr lang="zh-CN" altLang="en-US" sz="2000">
                <a:solidFill>
                  <a:schemeClr val="accent1"/>
                </a:solidFill>
              </a:rPr>
              <a:t>用数组来处理求</a:t>
            </a:r>
            <a:r>
              <a:rPr lang="en-US" altLang="zh-CN" sz="2000">
                <a:solidFill>
                  <a:schemeClr val="accent1"/>
                </a:solidFill>
              </a:rPr>
              <a:t>Fibonacci</a:t>
            </a:r>
            <a:r>
              <a:rPr lang="zh-CN" altLang="en-US" sz="2000">
                <a:solidFill>
                  <a:schemeClr val="accent1"/>
                </a:solidFill>
              </a:rPr>
              <a:t>数列问题。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57309" y="1768415"/>
            <a:ext cx="5866185" cy="414067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f[20]={1,1};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对最前面两个元素</a:t>
            </a:r>
            <a:r>
              <a:rPr lang="en-US" altLang="zh-CN" sz="1400">
                <a:solidFill>
                  <a:srgbClr val="008000"/>
                </a:solidFill>
              </a:rPr>
              <a:t>f[0]</a:t>
            </a:r>
            <a:r>
              <a:rPr lang="zh-CN" altLang="en-US" sz="1400">
                <a:solidFill>
                  <a:srgbClr val="008000"/>
                </a:solidFill>
              </a:rPr>
              <a:t>和</a:t>
            </a:r>
            <a:r>
              <a:rPr lang="en-US" altLang="zh-CN" sz="1400">
                <a:solidFill>
                  <a:srgbClr val="008000"/>
                </a:solidFill>
              </a:rPr>
              <a:t>f[1]</a:t>
            </a:r>
            <a:r>
              <a:rPr lang="zh-CN" altLang="en-US" sz="1400">
                <a:solidFill>
                  <a:srgbClr val="008000"/>
                </a:solidFill>
              </a:rPr>
              <a:t>赋初值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for(i=2;i&lt;20;i++)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f[i]=f[i-2]+f[i-1];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先后求出</a:t>
            </a:r>
            <a:r>
              <a:rPr lang="en-US" altLang="zh-CN" sz="1400">
                <a:solidFill>
                  <a:srgbClr val="008000"/>
                </a:solidFill>
              </a:rPr>
              <a:t>f[2]~f[19]</a:t>
            </a:r>
            <a:r>
              <a:rPr lang="zh-CN" altLang="en-US" sz="1400">
                <a:solidFill>
                  <a:srgbClr val="008000"/>
                </a:solidFill>
              </a:rPr>
              <a:t>的值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for(i=0;i&lt;20;i++)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 if(i%5==0) printf("\n"); 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控制每输出</a:t>
            </a:r>
            <a:r>
              <a:rPr lang="en-US" altLang="zh-CN" sz="1400">
                <a:solidFill>
                  <a:srgbClr val="008000"/>
                </a:solidFill>
              </a:rPr>
              <a:t>5</a:t>
            </a:r>
            <a:r>
              <a:rPr lang="zh-CN" altLang="en-US" sz="1400">
                <a:solidFill>
                  <a:srgbClr val="008000"/>
                </a:solidFill>
              </a:rPr>
              <a:t>个数后换行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 </a:t>
            </a:r>
            <a:r>
              <a:rPr lang="en-US" altLang="zh-CN" sz="1400"/>
              <a:t>printf("%12d",f[i]);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输出一个数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812" y="4700532"/>
            <a:ext cx="49244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1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表格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36896"/>
              </p:ext>
            </p:extLst>
          </p:nvPr>
        </p:nvGraphicFramePr>
        <p:xfrm>
          <a:off x="8626884" y="1887112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020108"/>
              </p:ext>
            </p:extLst>
          </p:nvPr>
        </p:nvGraphicFramePr>
        <p:xfrm>
          <a:off x="6914764" y="1881780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128238"/>
              </p:ext>
            </p:extLst>
          </p:nvPr>
        </p:nvGraphicFramePr>
        <p:xfrm>
          <a:off x="5024182" y="1870706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31168"/>
              </p:ext>
            </p:extLst>
          </p:nvPr>
        </p:nvGraphicFramePr>
        <p:xfrm>
          <a:off x="3151726" y="1855020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077229"/>
              </p:ext>
            </p:extLst>
          </p:nvPr>
        </p:nvGraphicFramePr>
        <p:xfrm>
          <a:off x="1453910" y="1832996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dirty="0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6.3】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个地区的面积，要求对它们按由小到大的顺序排列。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055958" y="227157"/>
            <a:ext cx="3824287" cy="1014414"/>
            <a:chOff x="2571751" y="2435225"/>
            <a:chExt cx="3824287" cy="1014414"/>
          </a:xfrm>
        </p:grpSpPr>
        <p:sp>
          <p:nvSpPr>
            <p:cNvPr id="7" name="MH_Other_1"/>
            <p:cNvSpPr/>
            <p:nvPr>
              <p:custDataLst>
                <p:tags r:id="rId1"/>
              </p:custDataLst>
            </p:nvPr>
          </p:nvSpPr>
          <p:spPr>
            <a:xfrm rot="21098730">
              <a:off x="3252788" y="2625726"/>
              <a:ext cx="3143250" cy="823913"/>
            </a:xfrm>
            <a:prstGeom prst="roundRect">
              <a:avLst>
                <a:gd name="adj" fmla="val 24179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508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MH_Text_1"/>
            <p:cNvSpPr/>
            <p:nvPr>
              <p:custDataLst>
                <p:tags r:id="rId2"/>
              </p:custDataLst>
            </p:nvPr>
          </p:nvSpPr>
          <p:spPr>
            <a:xfrm rot="21098730">
              <a:off x="3375025" y="2706689"/>
              <a:ext cx="2897188" cy="661987"/>
            </a:xfrm>
            <a:prstGeom prst="roundRect">
              <a:avLst>
                <a:gd name="adj" fmla="val 241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>
                  <a:solidFill>
                    <a:srgbClr val="FEFEFD"/>
                  </a:solidFill>
                </a:rPr>
                <a:t>起泡排序法</a:t>
              </a:r>
              <a:endParaRPr lang="zh-CN" altLang="en-US" sz="2400" b="1" dirty="0">
                <a:solidFill>
                  <a:srgbClr val="FEFEFD"/>
                </a:solidFill>
              </a:endParaRPr>
            </a:p>
          </p:txBody>
        </p:sp>
        <p:sp>
          <p:nvSpPr>
            <p:cNvPr id="9" name="MH_Other_2"/>
            <p:cNvSpPr/>
            <p:nvPr>
              <p:custDataLst>
                <p:tags r:id="rId3"/>
              </p:custDataLst>
            </p:nvPr>
          </p:nvSpPr>
          <p:spPr>
            <a:xfrm rot="20641342">
              <a:off x="3300413" y="2435225"/>
              <a:ext cx="1111250" cy="660400"/>
            </a:xfrm>
            <a:prstGeom prst="roundRect">
              <a:avLst>
                <a:gd name="adj" fmla="val 2417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5400" dist="12700" dir="60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SubTitle_1"/>
            <p:cNvSpPr/>
            <p:nvPr>
              <p:custDataLst>
                <p:tags r:id="rId4"/>
              </p:custDataLst>
            </p:nvPr>
          </p:nvSpPr>
          <p:spPr>
            <a:xfrm rot="20641342">
              <a:off x="3352800" y="2498726"/>
              <a:ext cx="1004888" cy="536575"/>
            </a:xfrm>
            <a:prstGeom prst="roundRect">
              <a:avLst>
                <a:gd name="adj" fmla="val 18193"/>
              </a:avLst>
            </a:prstGeom>
            <a:solidFill>
              <a:srgbClr val="FE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108000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</a:rPr>
                <a:t>算法</a:t>
              </a:r>
            </a:p>
          </p:txBody>
        </p:sp>
        <p:sp>
          <p:nvSpPr>
            <p:cNvPr id="11" name="MH_Other_4"/>
            <p:cNvSpPr/>
            <p:nvPr>
              <p:custDataLst>
                <p:tags r:id="rId5"/>
              </p:custDataLst>
            </p:nvPr>
          </p:nvSpPr>
          <p:spPr>
            <a:xfrm>
              <a:off x="3433896" y="2776031"/>
              <a:ext cx="161474" cy="161474"/>
            </a:xfrm>
            <a:prstGeom prst="ellipse">
              <a:avLst/>
            </a:prstGeom>
            <a:solidFill>
              <a:srgbClr val="FFFFFF"/>
            </a:solidFill>
            <a:ln w="3175">
              <a:noFill/>
            </a:ln>
            <a:effectLst>
              <a:innerShdw blurRad="76200">
                <a:prstClr val="black">
                  <a:alpha val="6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MH_Other_5"/>
            <p:cNvSpPr/>
            <p:nvPr>
              <p:custDataLst>
                <p:tags r:id="rId6"/>
              </p:custDataLst>
            </p:nvPr>
          </p:nvSpPr>
          <p:spPr>
            <a:xfrm>
              <a:off x="2571751" y="2724151"/>
              <a:ext cx="1012825" cy="398463"/>
            </a:xfrm>
            <a:custGeom>
              <a:avLst/>
              <a:gdLst>
                <a:gd name="connsiteX0" fmla="*/ 788369 w 788369"/>
                <a:gd name="connsiteY0" fmla="*/ 59760 h 293210"/>
                <a:gd name="connsiteX1" fmla="*/ 507382 w 788369"/>
                <a:gd name="connsiteY1" fmla="*/ 228 h 293210"/>
                <a:gd name="connsiteX2" fmla="*/ 78757 w 788369"/>
                <a:gd name="connsiteY2" fmla="*/ 43091 h 293210"/>
                <a:gd name="connsiteX3" fmla="*/ 4938 w 788369"/>
                <a:gd name="connsiteY3" fmla="*/ 135960 h 293210"/>
                <a:gd name="connsiteX4" fmla="*/ 145432 w 788369"/>
                <a:gd name="connsiteY4" fmla="*/ 281216 h 293210"/>
                <a:gd name="connsiteX5" fmla="*/ 290688 w 788369"/>
                <a:gd name="connsiteY5" fmla="*/ 264547 h 293210"/>
                <a:gd name="connsiteX6" fmla="*/ 759794 w 788369"/>
                <a:gd name="connsiteY6" fmla="*/ 102622 h 293210"/>
                <a:gd name="connsiteX0" fmla="*/ 788369 w 797894"/>
                <a:gd name="connsiteY0" fmla="*/ 59760 h 294208"/>
                <a:gd name="connsiteX1" fmla="*/ 507382 w 797894"/>
                <a:gd name="connsiteY1" fmla="*/ 228 h 294208"/>
                <a:gd name="connsiteX2" fmla="*/ 78757 w 797894"/>
                <a:gd name="connsiteY2" fmla="*/ 43091 h 294208"/>
                <a:gd name="connsiteX3" fmla="*/ 4938 w 797894"/>
                <a:gd name="connsiteY3" fmla="*/ 135960 h 294208"/>
                <a:gd name="connsiteX4" fmla="*/ 145432 w 797894"/>
                <a:gd name="connsiteY4" fmla="*/ 281216 h 294208"/>
                <a:gd name="connsiteX5" fmla="*/ 290688 w 797894"/>
                <a:gd name="connsiteY5" fmla="*/ 264547 h 294208"/>
                <a:gd name="connsiteX6" fmla="*/ 797894 w 797894"/>
                <a:gd name="connsiteY6" fmla="*/ 81191 h 294208"/>
                <a:gd name="connsiteX0" fmla="*/ 786197 w 795722"/>
                <a:gd name="connsiteY0" fmla="*/ 64810 h 299258"/>
                <a:gd name="connsiteX1" fmla="*/ 505210 w 795722"/>
                <a:gd name="connsiteY1" fmla="*/ 5278 h 299258"/>
                <a:gd name="connsiteX2" fmla="*/ 87773 w 795722"/>
                <a:gd name="connsiteY2" fmla="*/ 18304 h 299258"/>
                <a:gd name="connsiteX3" fmla="*/ 2766 w 795722"/>
                <a:gd name="connsiteY3" fmla="*/ 141010 h 299258"/>
                <a:gd name="connsiteX4" fmla="*/ 143260 w 795722"/>
                <a:gd name="connsiteY4" fmla="*/ 286266 h 299258"/>
                <a:gd name="connsiteX5" fmla="*/ 288516 w 795722"/>
                <a:gd name="connsiteY5" fmla="*/ 269597 h 299258"/>
                <a:gd name="connsiteX6" fmla="*/ 795722 w 795722"/>
                <a:gd name="connsiteY6" fmla="*/ 86241 h 299258"/>
                <a:gd name="connsiteX0" fmla="*/ 786145 w 795670"/>
                <a:gd name="connsiteY0" fmla="*/ 83807 h 318255"/>
                <a:gd name="connsiteX1" fmla="*/ 501428 w 795670"/>
                <a:gd name="connsiteY1" fmla="*/ 1898 h 318255"/>
                <a:gd name="connsiteX2" fmla="*/ 87721 w 795670"/>
                <a:gd name="connsiteY2" fmla="*/ 37301 h 318255"/>
                <a:gd name="connsiteX3" fmla="*/ 2714 w 795670"/>
                <a:gd name="connsiteY3" fmla="*/ 160007 h 318255"/>
                <a:gd name="connsiteX4" fmla="*/ 143208 w 795670"/>
                <a:gd name="connsiteY4" fmla="*/ 305263 h 318255"/>
                <a:gd name="connsiteX5" fmla="*/ 288464 w 795670"/>
                <a:gd name="connsiteY5" fmla="*/ 288594 h 318255"/>
                <a:gd name="connsiteX6" fmla="*/ 795670 w 795670"/>
                <a:gd name="connsiteY6" fmla="*/ 105238 h 318255"/>
                <a:gd name="connsiteX0" fmla="*/ 785693 w 795218"/>
                <a:gd name="connsiteY0" fmla="*/ 83807 h 313376"/>
                <a:gd name="connsiteX1" fmla="*/ 500976 w 795218"/>
                <a:gd name="connsiteY1" fmla="*/ 1898 h 313376"/>
                <a:gd name="connsiteX2" fmla="*/ 87269 w 795218"/>
                <a:gd name="connsiteY2" fmla="*/ 37301 h 313376"/>
                <a:gd name="connsiteX3" fmla="*/ 2262 w 795218"/>
                <a:gd name="connsiteY3" fmla="*/ 160007 h 313376"/>
                <a:gd name="connsiteX4" fmla="*/ 135297 w 795218"/>
                <a:gd name="connsiteY4" fmla="*/ 297804 h 313376"/>
                <a:gd name="connsiteX5" fmla="*/ 288012 w 795218"/>
                <a:gd name="connsiteY5" fmla="*/ 288594 h 313376"/>
                <a:gd name="connsiteX6" fmla="*/ 795218 w 795218"/>
                <a:gd name="connsiteY6" fmla="*/ 105238 h 31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218" h="313376">
                  <a:moveTo>
                    <a:pt x="785693" y="83807"/>
                  </a:moveTo>
                  <a:cubicBezTo>
                    <a:pt x="704334" y="55430"/>
                    <a:pt x="617380" y="9649"/>
                    <a:pt x="500976" y="1898"/>
                  </a:cubicBezTo>
                  <a:cubicBezTo>
                    <a:pt x="384572" y="-5853"/>
                    <a:pt x="170388" y="10950"/>
                    <a:pt x="87269" y="37301"/>
                  </a:cubicBezTo>
                  <a:cubicBezTo>
                    <a:pt x="4150" y="63652"/>
                    <a:pt x="-5743" y="116590"/>
                    <a:pt x="2262" y="160007"/>
                  </a:cubicBezTo>
                  <a:cubicBezTo>
                    <a:pt x="10267" y="203424"/>
                    <a:pt x="87672" y="276373"/>
                    <a:pt x="135297" y="297804"/>
                  </a:cubicBezTo>
                  <a:cubicBezTo>
                    <a:pt x="182922" y="319235"/>
                    <a:pt x="178025" y="320688"/>
                    <a:pt x="288012" y="288594"/>
                  </a:cubicBezTo>
                  <a:cubicBezTo>
                    <a:pt x="397999" y="256500"/>
                    <a:pt x="611862" y="171317"/>
                    <a:pt x="795218" y="105238"/>
                  </a:cubicBezTo>
                </a:path>
              </a:pathLst>
            </a:custGeom>
            <a:noFill/>
            <a:ln w="19050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89" name="Text Box 79"/>
          <p:cNvSpPr txBox="1">
            <a:spLocks noChangeArrowheads="1"/>
          </p:cNvSpPr>
          <p:nvPr/>
        </p:nvSpPr>
        <p:spPr bwMode="auto">
          <a:xfrm>
            <a:off x="1903841" y="1904436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0" name="Text Box 80"/>
          <p:cNvSpPr txBox="1">
            <a:spLocks noChangeArrowheads="1"/>
          </p:cNvSpPr>
          <p:nvPr/>
        </p:nvSpPr>
        <p:spPr bwMode="auto">
          <a:xfrm>
            <a:off x="1903841" y="2555945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8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1" name="Text Box 81"/>
          <p:cNvSpPr txBox="1">
            <a:spLocks noChangeArrowheads="1"/>
          </p:cNvSpPr>
          <p:nvPr/>
        </p:nvSpPr>
        <p:spPr bwMode="auto">
          <a:xfrm>
            <a:off x="1903841" y="3225096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5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2" name="Text Box 82"/>
          <p:cNvSpPr txBox="1">
            <a:spLocks noChangeArrowheads="1"/>
          </p:cNvSpPr>
          <p:nvPr/>
        </p:nvSpPr>
        <p:spPr bwMode="auto">
          <a:xfrm>
            <a:off x="1903841" y="3865632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4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3" name="Text Box 83"/>
          <p:cNvSpPr txBox="1">
            <a:spLocks noChangeArrowheads="1"/>
          </p:cNvSpPr>
          <p:nvPr/>
        </p:nvSpPr>
        <p:spPr bwMode="auto">
          <a:xfrm>
            <a:off x="1903841" y="4519364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2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4" name="Text Box 84"/>
          <p:cNvSpPr txBox="1">
            <a:spLocks noChangeArrowheads="1"/>
          </p:cNvSpPr>
          <p:nvPr/>
        </p:nvSpPr>
        <p:spPr bwMode="auto">
          <a:xfrm>
            <a:off x="1903841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0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01" name="Text Box 91"/>
          <p:cNvSpPr txBox="1">
            <a:spLocks noChangeArrowheads="1"/>
          </p:cNvSpPr>
          <p:nvPr/>
        </p:nvSpPr>
        <p:spPr bwMode="auto">
          <a:xfrm>
            <a:off x="3601657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02" name="Text Box 92"/>
          <p:cNvSpPr txBox="1">
            <a:spLocks noChangeArrowheads="1"/>
          </p:cNvSpPr>
          <p:nvPr/>
        </p:nvSpPr>
        <p:spPr bwMode="auto">
          <a:xfrm>
            <a:off x="3601657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03" name="Text Box 93"/>
          <p:cNvSpPr txBox="1">
            <a:spLocks noChangeArrowheads="1"/>
          </p:cNvSpPr>
          <p:nvPr/>
        </p:nvSpPr>
        <p:spPr bwMode="auto">
          <a:xfrm>
            <a:off x="3601657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04" name="Text Box 94"/>
          <p:cNvSpPr txBox="1">
            <a:spLocks noChangeArrowheads="1"/>
          </p:cNvSpPr>
          <p:nvPr/>
        </p:nvSpPr>
        <p:spPr bwMode="auto">
          <a:xfrm>
            <a:off x="3601657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05" name="Text Box 95"/>
          <p:cNvSpPr txBox="1">
            <a:spLocks noChangeArrowheads="1"/>
          </p:cNvSpPr>
          <p:nvPr/>
        </p:nvSpPr>
        <p:spPr bwMode="auto">
          <a:xfrm>
            <a:off x="3601657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06" name="Text Box 96"/>
          <p:cNvSpPr txBox="1">
            <a:spLocks noChangeArrowheads="1"/>
          </p:cNvSpPr>
          <p:nvPr/>
        </p:nvSpPr>
        <p:spPr bwMode="auto">
          <a:xfrm>
            <a:off x="3601657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13" name="Text Box 103"/>
          <p:cNvSpPr txBox="1">
            <a:spLocks noChangeArrowheads="1"/>
          </p:cNvSpPr>
          <p:nvPr/>
        </p:nvSpPr>
        <p:spPr bwMode="auto">
          <a:xfrm>
            <a:off x="5474113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14" name="Text Box 104"/>
          <p:cNvSpPr txBox="1">
            <a:spLocks noChangeArrowheads="1"/>
          </p:cNvSpPr>
          <p:nvPr/>
        </p:nvSpPr>
        <p:spPr bwMode="auto">
          <a:xfrm>
            <a:off x="5474113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15" name="Text Box 105"/>
          <p:cNvSpPr txBox="1">
            <a:spLocks noChangeArrowheads="1"/>
          </p:cNvSpPr>
          <p:nvPr/>
        </p:nvSpPr>
        <p:spPr bwMode="auto">
          <a:xfrm>
            <a:off x="5474113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16" name="Text Box 106"/>
          <p:cNvSpPr txBox="1">
            <a:spLocks noChangeArrowheads="1"/>
          </p:cNvSpPr>
          <p:nvPr/>
        </p:nvSpPr>
        <p:spPr bwMode="auto">
          <a:xfrm>
            <a:off x="5474113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17" name="Text Box 107"/>
          <p:cNvSpPr txBox="1">
            <a:spLocks noChangeArrowheads="1"/>
          </p:cNvSpPr>
          <p:nvPr/>
        </p:nvSpPr>
        <p:spPr bwMode="auto">
          <a:xfrm>
            <a:off x="5474113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18" name="Text Box 108"/>
          <p:cNvSpPr txBox="1">
            <a:spLocks noChangeArrowheads="1"/>
          </p:cNvSpPr>
          <p:nvPr/>
        </p:nvSpPr>
        <p:spPr bwMode="auto">
          <a:xfrm>
            <a:off x="5474113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25" name="Text Box 115"/>
          <p:cNvSpPr txBox="1">
            <a:spLocks noChangeArrowheads="1"/>
          </p:cNvSpPr>
          <p:nvPr/>
        </p:nvSpPr>
        <p:spPr bwMode="auto">
          <a:xfrm>
            <a:off x="7364695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26" name="Text Box 116"/>
          <p:cNvSpPr txBox="1">
            <a:spLocks noChangeArrowheads="1"/>
          </p:cNvSpPr>
          <p:nvPr/>
        </p:nvSpPr>
        <p:spPr bwMode="auto">
          <a:xfrm>
            <a:off x="7364695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27" name="Text Box 117"/>
          <p:cNvSpPr txBox="1">
            <a:spLocks noChangeArrowheads="1"/>
          </p:cNvSpPr>
          <p:nvPr/>
        </p:nvSpPr>
        <p:spPr bwMode="auto">
          <a:xfrm>
            <a:off x="7364695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28" name="Text Box 118"/>
          <p:cNvSpPr txBox="1">
            <a:spLocks noChangeArrowheads="1"/>
          </p:cNvSpPr>
          <p:nvPr/>
        </p:nvSpPr>
        <p:spPr bwMode="auto">
          <a:xfrm>
            <a:off x="7364695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29" name="Text Box 119"/>
          <p:cNvSpPr txBox="1">
            <a:spLocks noChangeArrowheads="1"/>
          </p:cNvSpPr>
          <p:nvPr/>
        </p:nvSpPr>
        <p:spPr bwMode="auto">
          <a:xfrm>
            <a:off x="7364695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30" name="Text Box 120"/>
          <p:cNvSpPr txBox="1">
            <a:spLocks noChangeArrowheads="1"/>
          </p:cNvSpPr>
          <p:nvPr/>
        </p:nvSpPr>
        <p:spPr bwMode="auto">
          <a:xfrm>
            <a:off x="7364695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37" name="Text Box 127"/>
          <p:cNvSpPr txBox="1">
            <a:spLocks noChangeArrowheads="1"/>
          </p:cNvSpPr>
          <p:nvPr/>
        </p:nvSpPr>
        <p:spPr bwMode="auto">
          <a:xfrm>
            <a:off x="9076815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38" name="Text Box 128"/>
          <p:cNvSpPr txBox="1">
            <a:spLocks noChangeArrowheads="1"/>
          </p:cNvSpPr>
          <p:nvPr/>
        </p:nvSpPr>
        <p:spPr bwMode="auto">
          <a:xfrm>
            <a:off x="9076815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39" name="Text Box 129"/>
          <p:cNvSpPr txBox="1">
            <a:spLocks noChangeArrowheads="1"/>
          </p:cNvSpPr>
          <p:nvPr/>
        </p:nvSpPr>
        <p:spPr bwMode="auto">
          <a:xfrm>
            <a:off x="9076815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40" name="Text Box 130"/>
          <p:cNvSpPr txBox="1">
            <a:spLocks noChangeArrowheads="1"/>
          </p:cNvSpPr>
          <p:nvPr/>
        </p:nvSpPr>
        <p:spPr bwMode="auto">
          <a:xfrm>
            <a:off x="9076815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41" name="Text Box 131"/>
          <p:cNvSpPr txBox="1">
            <a:spLocks noChangeArrowheads="1"/>
          </p:cNvSpPr>
          <p:nvPr/>
        </p:nvSpPr>
        <p:spPr bwMode="auto">
          <a:xfrm>
            <a:off x="9076815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42" name="Text Box 132"/>
          <p:cNvSpPr txBox="1">
            <a:spLocks noChangeArrowheads="1"/>
          </p:cNvSpPr>
          <p:nvPr/>
        </p:nvSpPr>
        <p:spPr bwMode="auto">
          <a:xfrm>
            <a:off x="9076815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43" name="Text Box 133"/>
          <p:cNvSpPr txBox="1">
            <a:spLocks noChangeArrowheads="1"/>
          </p:cNvSpPr>
          <p:nvPr/>
        </p:nvSpPr>
        <p:spPr bwMode="auto">
          <a:xfrm>
            <a:off x="1490422" y="6049133"/>
            <a:ext cx="13668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Arial" charset="0"/>
                <a:ea typeface="宋体" charset="-122"/>
              </a:rPr>
              <a:t>第一趟</a:t>
            </a:r>
          </a:p>
        </p:txBody>
      </p:sp>
      <p:sp>
        <p:nvSpPr>
          <p:cNvPr id="144" name="Text Box 134"/>
          <p:cNvSpPr txBox="1">
            <a:spLocks noChangeArrowheads="1"/>
          </p:cNvSpPr>
          <p:nvPr/>
        </p:nvSpPr>
        <p:spPr bwMode="auto">
          <a:xfrm>
            <a:off x="3188239" y="6073051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第二趟</a:t>
            </a:r>
          </a:p>
        </p:txBody>
      </p:sp>
      <p:sp>
        <p:nvSpPr>
          <p:cNvPr id="145" name="Text Box 135"/>
          <p:cNvSpPr txBox="1">
            <a:spLocks noChangeArrowheads="1"/>
          </p:cNvSpPr>
          <p:nvPr/>
        </p:nvSpPr>
        <p:spPr bwMode="auto">
          <a:xfrm>
            <a:off x="5060695" y="6081148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第三趟</a:t>
            </a:r>
          </a:p>
        </p:txBody>
      </p:sp>
      <p:sp>
        <p:nvSpPr>
          <p:cNvPr id="146" name="Text Box 136"/>
          <p:cNvSpPr txBox="1">
            <a:spLocks noChangeArrowheads="1"/>
          </p:cNvSpPr>
          <p:nvPr/>
        </p:nvSpPr>
        <p:spPr bwMode="auto">
          <a:xfrm>
            <a:off x="6951276" y="6081148"/>
            <a:ext cx="13668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第四趟</a:t>
            </a:r>
          </a:p>
        </p:txBody>
      </p:sp>
      <p:sp>
        <p:nvSpPr>
          <p:cNvPr id="147" name="Text Box 137"/>
          <p:cNvSpPr txBox="1">
            <a:spLocks noChangeArrowheads="1"/>
          </p:cNvSpPr>
          <p:nvPr/>
        </p:nvSpPr>
        <p:spPr bwMode="auto">
          <a:xfrm>
            <a:off x="8663397" y="6081148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第五趟</a:t>
            </a:r>
          </a:p>
        </p:txBody>
      </p:sp>
      <p:sp>
        <p:nvSpPr>
          <p:cNvPr id="148" name="Rectangle 138"/>
          <p:cNvSpPr>
            <a:spLocks noChangeArrowheads="1"/>
          </p:cNvSpPr>
          <p:nvPr/>
        </p:nvSpPr>
        <p:spPr bwMode="auto">
          <a:xfrm>
            <a:off x="3002749" y="1672465"/>
            <a:ext cx="7308850" cy="50976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49" name="Rectangle 139"/>
          <p:cNvSpPr>
            <a:spLocks noChangeArrowheads="1"/>
          </p:cNvSpPr>
          <p:nvPr/>
        </p:nvSpPr>
        <p:spPr bwMode="auto">
          <a:xfrm>
            <a:off x="4679062" y="1624048"/>
            <a:ext cx="5292725" cy="49952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50" name="Rectangle 140"/>
          <p:cNvSpPr>
            <a:spLocks noChangeArrowheads="1"/>
          </p:cNvSpPr>
          <p:nvPr/>
        </p:nvSpPr>
        <p:spPr bwMode="auto">
          <a:xfrm>
            <a:off x="6756953" y="1690915"/>
            <a:ext cx="3419475" cy="50114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51" name="Rectangle 141"/>
          <p:cNvSpPr>
            <a:spLocks noChangeArrowheads="1"/>
          </p:cNvSpPr>
          <p:nvPr/>
        </p:nvSpPr>
        <p:spPr bwMode="auto">
          <a:xfrm>
            <a:off x="8631567" y="1689980"/>
            <a:ext cx="1835150" cy="50123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03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936 L 0.00382 0.4006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55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5723E-6 L 1.38778E-17 -0.0811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40069 L 0.00382 0.4843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93064E-6 L -2.5E-6 -0.0813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936 L 0.00382 0.4006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55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5723E-6 L 1.38778E-17 -0.0811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89" grpId="1"/>
      <p:bldP spid="89" grpId="2"/>
      <p:bldP spid="89" grpId="3"/>
      <p:bldP spid="89" grpId="4"/>
      <p:bldP spid="90" grpId="0"/>
      <p:bldP spid="91" grpId="0"/>
      <p:bldP spid="92" grpId="0"/>
      <p:bldP spid="93" grpId="0"/>
      <p:bldP spid="94" grpId="0"/>
      <p:bldP spid="101" grpId="0"/>
      <p:bldP spid="101" grpId="1"/>
      <p:bldP spid="101" grpId="2"/>
      <p:bldP spid="101" grpId="3"/>
      <p:bldP spid="102" grpId="0"/>
      <p:bldP spid="103" grpId="0"/>
      <p:bldP spid="104" grpId="0"/>
      <p:bldP spid="105" grpId="0"/>
      <p:bldP spid="113" grpId="0"/>
      <p:bldP spid="113" grpId="1"/>
      <p:bldP spid="113" grpId="2"/>
      <p:bldP spid="114" grpId="0"/>
      <p:bldP spid="115" grpId="0"/>
      <p:bldP spid="116" grpId="0"/>
      <p:bldP spid="125" grpId="0"/>
      <p:bldP spid="125" grpId="1"/>
      <p:bldP spid="126" grpId="0"/>
      <p:bldP spid="127" grpId="0"/>
      <p:bldP spid="137" grpId="0"/>
      <p:bldP spid="138" grpId="0"/>
      <p:bldP spid="148" grpId="0" animBg="1"/>
      <p:bldP spid="149" grpId="0" animBg="1"/>
      <p:bldP spid="150" grpId="0" animBg="1"/>
      <p:bldP spid="1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6.3】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个地区的面积，要求对它们按由小到大的顺序排列。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57308" y="1656367"/>
            <a:ext cx="5866185" cy="496881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i,j,t;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printf("input 10 numbers 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 (i=0;i&lt;10;i++)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scanf("%d",&amp;a[i]);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for(j=0;j&lt;9;j++)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进行</a:t>
            </a:r>
            <a:r>
              <a:rPr lang="en-US" altLang="zh-CN" sz="1400">
                <a:solidFill>
                  <a:srgbClr val="008000"/>
                </a:solidFill>
              </a:rPr>
              <a:t>9</a:t>
            </a:r>
            <a:r>
              <a:rPr lang="zh-CN" altLang="en-US" sz="1400">
                <a:solidFill>
                  <a:srgbClr val="008000"/>
                </a:solidFill>
              </a:rPr>
              <a:t>次循环，实现</a:t>
            </a:r>
            <a:r>
              <a:rPr lang="en-US" altLang="zh-CN" sz="1400">
                <a:solidFill>
                  <a:srgbClr val="008000"/>
                </a:solidFill>
              </a:rPr>
              <a:t>9</a:t>
            </a:r>
            <a:r>
              <a:rPr lang="zh-CN" altLang="en-US" sz="1400">
                <a:solidFill>
                  <a:srgbClr val="008000"/>
                </a:solidFill>
              </a:rPr>
              <a:t>趟比较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for(i=0;i&lt;9-j;i++)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在每一趟中进行</a:t>
            </a:r>
            <a:r>
              <a:rPr lang="en-US" altLang="zh-CN" sz="1400">
                <a:solidFill>
                  <a:srgbClr val="008000"/>
                </a:solidFill>
              </a:rPr>
              <a:t>9-j</a:t>
            </a:r>
            <a:r>
              <a:rPr lang="zh-CN" altLang="en-US" sz="1400">
                <a:solidFill>
                  <a:srgbClr val="008000"/>
                </a:solidFill>
              </a:rPr>
              <a:t>次比较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	</a:t>
            </a:r>
            <a:r>
              <a:rPr lang="en-US" altLang="zh-CN" sz="1400"/>
              <a:t>if(a[i]&gt;a[i+1])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相邻两个数比较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		</a:t>
            </a:r>
            <a:r>
              <a:rPr lang="en-US" altLang="zh-CN" sz="1400"/>
              <a:t>{t=a[i];a[i]=a[i+1];a[i+1]=t;}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printf("the sorted numbers 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for(i=0;i&lt;10;i++)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printf("%d ",a[i]);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512404"/>
              </p:ext>
            </p:extLst>
          </p:nvPr>
        </p:nvGraphicFramePr>
        <p:xfrm>
          <a:off x="7673812" y="1768415"/>
          <a:ext cx="2724032" cy="237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92">
                  <a:extLst>
                    <a:ext uri="{9D8B030D-6E8A-4147-A177-3AD203B41FA5}">
                      <a16:colId xmlns:a16="http://schemas.microsoft.com/office/drawing/2014/main" val="4002803548"/>
                    </a:ext>
                  </a:extLst>
                </a:gridCol>
                <a:gridCol w="396815">
                  <a:extLst>
                    <a:ext uri="{9D8B030D-6E8A-4147-A177-3AD203B41FA5}">
                      <a16:colId xmlns:a16="http://schemas.microsoft.com/office/drawing/2014/main" val="2142708071"/>
                    </a:ext>
                  </a:extLst>
                </a:gridCol>
                <a:gridCol w="1078302">
                  <a:extLst>
                    <a:ext uri="{9D8B030D-6E8A-4147-A177-3AD203B41FA5}">
                      <a16:colId xmlns:a16="http://schemas.microsoft.com/office/drawing/2014/main" val="2244673732"/>
                    </a:ext>
                  </a:extLst>
                </a:gridCol>
                <a:gridCol w="822523">
                  <a:extLst>
                    <a:ext uri="{9D8B030D-6E8A-4147-A177-3AD203B41FA5}">
                      <a16:colId xmlns:a16="http://schemas.microsoft.com/office/drawing/2014/main" val="98491902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输入</a:t>
                      </a:r>
                      <a:r>
                        <a:rPr lang="en-US" altLang="zh-CN" sz="1400"/>
                        <a:t>10</a:t>
                      </a:r>
                      <a:r>
                        <a:rPr lang="zh-CN" altLang="en-US" sz="1400"/>
                        <a:t>个数给</a:t>
                      </a:r>
                      <a:r>
                        <a:rPr lang="en-US" altLang="zh-CN" sz="1400"/>
                        <a:t>a[0]~a[9]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1737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j</a:t>
                      </a:r>
                      <a:r>
                        <a:rPr lang="zh-CN" altLang="en-US" sz="1400"/>
                        <a:t>由</a:t>
                      </a:r>
                      <a:r>
                        <a:rPr lang="en-US" altLang="zh-CN" sz="1400"/>
                        <a:t>0</a:t>
                      </a:r>
                      <a:r>
                        <a:rPr lang="zh-CN" altLang="en-US" sz="1400"/>
                        <a:t>变到</a:t>
                      </a:r>
                      <a:r>
                        <a:rPr lang="en-US" altLang="zh-CN" sz="1400"/>
                        <a:t>8</a:t>
                      </a:r>
                      <a:r>
                        <a:rPr lang="zh-CN" altLang="en-US" sz="1400"/>
                        <a:t>共执行</a:t>
                      </a:r>
                      <a:r>
                        <a:rPr lang="en-US" altLang="zh-CN" sz="1400"/>
                        <a:t>9</a:t>
                      </a:r>
                      <a:r>
                        <a:rPr lang="zh-CN" altLang="en-US" sz="1400"/>
                        <a:t>次循环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1910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进行</a:t>
                      </a:r>
                      <a:r>
                        <a:rPr lang="en-US" altLang="zh-CN" sz="1400"/>
                        <a:t>9-j</a:t>
                      </a:r>
                      <a:r>
                        <a:rPr lang="zh-CN" altLang="en-US" sz="1400"/>
                        <a:t>次比较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2074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150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a[i]</a:t>
                      </a:r>
                      <a:r>
                        <a:rPr lang="zh-CN" altLang="en-US" sz="1400"/>
                        <a:t>与</a:t>
                      </a:r>
                      <a:r>
                        <a:rPr lang="en-US" altLang="zh-CN" sz="1400"/>
                        <a:t>a[i+1]</a:t>
                      </a:r>
                      <a:r>
                        <a:rPr lang="zh-CN" altLang="en-US" sz="1400"/>
                        <a:t>交换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9756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输出</a:t>
                      </a:r>
                      <a:r>
                        <a:rPr lang="en-US" altLang="zh-CN" sz="1400" dirty="0"/>
                        <a:t>a[0]~a[9]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22235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962845" y="2843836"/>
            <a:ext cx="106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]&gt;a[i+1]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753" y="4717751"/>
            <a:ext cx="34861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7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Text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Sub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12346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12346"/>
  <p:tag name="MH_LIBRARY" val="GRAPHIC"/>
  <p:tag name="MH_TYPE" val="Sub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Text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SubTitle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3657</TotalTime>
  <Words>5185</Words>
  <Application>Microsoft Office PowerPoint</Application>
  <PresentationFormat>宽屏</PresentationFormat>
  <Paragraphs>947</Paragraphs>
  <Slides>36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等线</vt:lpstr>
      <vt:lpstr>等线 Light</vt:lpstr>
      <vt:lpstr>华文隶书</vt:lpstr>
      <vt:lpstr>华文中宋</vt:lpstr>
      <vt:lpstr>宋体</vt:lpstr>
      <vt:lpstr>微软雅黑</vt:lpstr>
      <vt:lpstr>Arial</vt:lpstr>
      <vt:lpstr>Baskerville Old Face</vt:lpstr>
      <vt:lpstr>Calibri</vt:lpstr>
      <vt:lpstr>Cambria Math</vt:lpstr>
      <vt:lpstr>Microsoft New Tai Lue</vt:lpstr>
      <vt:lpstr>Office 主题​​</vt:lpstr>
      <vt:lpstr>PowerPoint 演示文稿</vt:lpstr>
      <vt:lpstr>为什么需要数组</vt:lpstr>
      <vt:lpstr>定义一维数组</vt:lpstr>
      <vt:lpstr>引用一维数组元素</vt:lpstr>
      <vt:lpstr>引用一维数组元素</vt:lpstr>
      <vt:lpstr>一维数组的初始化</vt:lpstr>
      <vt:lpstr>一维数组程序举例</vt:lpstr>
      <vt:lpstr>一维数组程序举例</vt:lpstr>
      <vt:lpstr>一维数组程序举例</vt:lpstr>
      <vt:lpstr>定义和引用二维数组</vt:lpstr>
      <vt:lpstr>定义二维数组</vt:lpstr>
      <vt:lpstr>二维数组的存储</vt:lpstr>
      <vt:lpstr>多维数组</vt:lpstr>
      <vt:lpstr>引用二维数组元素</vt:lpstr>
      <vt:lpstr>二维数组的初始化</vt:lpstr>
      <vt:lpstr>二维数组程序举例</vt:lpstr>
      <vt:lpstr>二维数组程序举例【第二课]</vt:lpstr>
      <vt:lpstr>字符数组</vt:lpstr>
      <vt:lpstr>定义字符数组</vt:lpstr>
      <vt:lpstr>字符数组的初始化</vt:lpstr>
      <vt:lpstr>引用字符数组中的元素</vt:lpstr>
      <vt:lpstr>字符串和字符串结束标志</vt:lpstr>
      <vt:lpstr>字符串和字符串结束标志</vt:lpstr>
      <vt:lpstr>字符数组的输入输出</vt:lpstr>
      <vt:lpstr>字符数组的输入输出</vt:lpstr>
      <vt:lpstr>字符数组的输入输出</vt:lpstr>
      <vt:lpstr>使用字符串处理函数</vt:lpstr>
      <vt:lpstr>输出字符串的函数</vt:lpstr>
      <vt:lpstr>输入字符串的函数</vt:lpstr>
      <vt:lpstr>字符串连接函数</vt:lpstr>
      <vt:lpstr>字符串复制函数</vt:lpstr>
      <vt:lpstr>字符串比较函数</vt:lpstr>
      <vt:lpstr>测字符串长度的函数</vt:lpstr>
      <vt:lpstr>转换为大小写的函数</vt:lpstr>
      <vt:lpstr>字符数组应用举例</vt:lpstr>
      <vt:lpstr>字符数组应用举例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Administrator</cp:lastModifiedBy>
  <cp:revision>275</cp:revision>
  <dcterms:created xsi:type="dcterms:W3CDTF">2017-08-03T06:51:45Z</dcterms:created>
  <dcterms:modified xsi:type="dcterms:W3CDTF">2021-11-10T09:13:44Z</dcterms:modified>
</cp:coreProperties>
</file>