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7" r:id="rId2"/>
    <p:sldId id="268" r:id="rId3"/>
    <p:sldId id="269" r:id="rId4"/>
    <p:sldId id="257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58" r:id="rId14"/>
    <p:sldId id="259" r:id="rId15"/>
    <p:sldId id="260" r:id="rId16"/>
    <p:sldId id="261" r:id="rId17"/>
    <p:sldId id="262" r:id="rId18"/>
    <p:sldId id="263" r:id="rId19"/>
    <p:sldId id="278" r:id="rId20"/>
    <p:sldId id="264" r:id="rId21"/>
    <p:sldId id="279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>
        <p:scale>
          <a:sx n="100" d="100"/>
          <a:sy n="100" d="100"/>
        </p:scale>
        <p:origin x="243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F732-C945-4641-9B3B-4E3FD9CCB79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4B684-2060-4C1F-98A6-B2CD395D8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AB1720-D468-43DD-84D3-D79C3BCCAF8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1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5BA35A-EC42-45DA-BBA5-B3DE53E48DE3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3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C4BF60-0B1A-4056-A549-3FBAE3E5053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5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445FCB-2F26-4B79-B8F0-D703A33BF558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3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5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3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5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9F7F-4784-4AA3-8CFE-004644C17D18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91FB-8818-4AD7-B3E9-F30E00413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1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278764"/>
            <a:ext cx="7886700" cy="50247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Follow the </a:t>
            </a:r>
            <a:r>
              <a:rPr lang="en-US" dirty="0" smtClean="0"/>
              <a:t>Import and Export Wizard </a:t>
            </a:r>
          </a:p>
          <a:p>
            <a:pPr marL="0" indent="0">
              <a:buNone/>
            </a:pPr>
            <a:r>
              <a:rPr lang="en-US" dirty="0" smtClean="0"/>
              <a:t>Choose “</a:t>
            </a:r>
            <a:r>
              <a:rPr lang="en-US" dirty="0" smtClean="0">
                <a:solidFill>
                  <a:srgbClr val="FF0000"/>
                </a:solidFill>
              </a:rPr>
              <a:t>Flat File Source</a:t>
            </a:r>
            <a:r>
              <a:rPr lang="en-US" dirty="0" smtClean="0"/>
              <a:t>” </a:t>
            </a:r>
            <a:r>
              <a:rPr lang="en-US" dirty="0"/>
              <a:t>as the type of data source,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SQL Server Native Client 11.0</a:t>
            </a:r>
            <a:r>
              <a:rPr lang="en-US" dirty="0"/>
              <a:t>” as the type of your Destination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82" y="1058191"/>
            <a:ext cx="4860272" cy="2486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20" y="4230206"/>
            <a:ext cx="4560234" cy="26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Import the cc_data.csv into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personal database.</a:t>
            </a:r>
          </a:p>
          <a:p>
            <a:r>
              <a:rPr lang="en-US" dirty="0" smtClean="0"/>
              <a:t>Copy the source file to your desktop and import the copied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Query Language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08" y="3197604"/>
            <a:ext cx="4457143" cy="980952"/>
          </a:xfrm>
          <a:prstGeom prst="rect">
            <a:avLst/>
          </a:prstGeom>
        </p:spPr>
      </p:pic>
      <p:sp>
        <p:nvSpPr>
          <p:cNvPr id="5" name="Notched Right Arrow 4"/>
          <p:cNvSpPr/>
          <p:nvPr/>
        </p:nvSpPr>
        <p:spPr>
          <a:xfrm rot="3796050">
            <a:off x="2922271" y="3083303"/>
            <a:ext cx="472440" cy="2286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Form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i="1" dirty="0" smtClean="0">
                <a:solidFill>
                  <a:srgbClr val="0070C0"/>
                </a:solidFill>
              </a:rPr>
              <a:t>attribute1, attributes2, …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i="1" dirty="0" smtClean="0">
                <a:solidFill>
                  <a:srgbClr val="0070C0"/>
                </a:solidFill>
              </a:rPr>
              <a:t>table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 smtClean="0">
                <a:solidFill>
                  <a:srgbClr val="0070C0"/>
                </a:solidFill>
              </a:rPr>
              <a:t>condition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Get all </a:t>
            </a:r>
            <a:r>
              <a:rPr lang="en-US" dirty="0" smtClean="0">
                <a:solidFill>
                  <a:srgbClr val="FF0000"/>
                </a:solidFill>
              </a:rPr>
              <a:t>spending records before 1/10/2014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>
                <a:solidFill>
                  <a:srgbClr val="FF0000"/>
                </a:solidFill>
              </a:rPr>
              <a:t>table_name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smtClean="0"/>
              <a:t>timestamp </a:t>
            </a:r>
            <a:r>
              <a:rPr lang="en-US" dirty="0" smtClean="0"/>
              <a:t>&lt; </a:t>
            </a:r>
            <a:r>
              <a:rPr lang="en-US" dirty="0" smtClean="0"/>
              <a:t>'2011-01-01 0:0:0.0'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SQL Match Criteria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The WHERE clause match criteria may include</a:t>
            </a:r>
          </a:p>
          <a:p>
            <a:pPr lvl="1" eaLnBrk="1" hangingPunct="1"/>
            <a:r>
              <a:rPr lang="en-US" altLang="en-US" dirty="0" smtClean="0"/>
              <a:t>Equals “=“</a:t>
            </a:r>
          </a:p>
          <a:p>
            <a:pPr lvl="1" eaLnBrk="1" hangingPunct="1"/>
            <a:r>
              <a:rPr lang="en-US" altLang="en-US" dirty="0" smtClean="0"/>
              <a:t>Not Equals “&lt;&gt;”</a:t>
            </a:r>
          </a:p>
          <a:p>
            <a:pPr lvl="1" eaLnBrk="1" hangingPunct="1"/>
            <a:r>
              <a:rPr lang="en-US" altLang="en-US" dirty="0" smtClean="0"/>
              <a:t>Greater than “&gt;”</a:t>
            </a:r>
          </a:p>
          <a:p>
            <a:pPr lvl="1" eaLnBrk="1" hangingPunct="1"/>
            <a:r>
              <a:rPr lang="en-US" altLang="en-US" dirty="0" smtClean="0"/>
              <a:t>Less than “&lt;“</a:t>
            </a:r>
          </a:p>
          <a:p>
            <a:pPr lvl="1" eaLnBrk="1" hangingPunct="1"/>
            <a:r>
              <a:rPr lang="en-US" altLang="en-US" dirty="0" smtClean="0"/>
              <a:t>Greater than or Equal to “&gt;=“</a:t>
            </a:r>
          </a:p>
          <a:p>
            <a:pPr lvl="1" eaLnBrk="1" hangingPunct="1"/>
            <a:r>
              <a:rPr lang="en-US" altLang="en-US" dirty="0" smtClean="0"/>
              <a:t>Less than or Equal to “&lt;=“</a:t>
            </a:r>
          </a:p>
          <a:p>
            <a:r>
              <a:rPr lang="en-US" altLang="en-US" dirty="0"/>
              <a:t>Multiple matching criteria may be specified using</a:t>
            </a:r>
          </a:p>
          <a:p>
            <a:pPr lvl="1"/>
            <a:r>
              <a:rPr lang="en-US" altLang="en-US" dirty="0"/>
              <a:t>AND</a:t>
            </a:r>
          </a:p>
          <a:p>
            <a:pPr lvl="2"/>
            <a:r>
              <a:rPr lang="en-US" altLang="en-US" dirty="0"/>
              <a:t>Representing an intersection of the data sets</a:t>
            </a:r>
          </a:p>
          <a:p>
            <a:pPr lvl="1"/>
            <a:r>
              <a:rPr lang="en-US" altLang="en-US" dirty="0"/>
              <a:t>OR</a:t>
            </a:r>
          </a:p>
          <a:p>
            <a:pPr lvl="2"/>
            <a:r>
              <a:rPr lang="en-US" altLang="en-US" dirty="0"/>
              <a:t>Representing a union of the data sets</a:t>
            </a:r>
          </a:p>
          <a:p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4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Query Result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i="1" dirty="0" err="1" smtClean="0">
                <a:solidFill>
                  <a:srgbClr val="0070C0"/>
                </a:solidFill>
              </a:rPr>
              <a:t>attri</a:t>
            </a:r>
            <a:r>
              <a:rPr lang="en-US" i="1" dirty="0" smtClean="0">
                <a:solidFill>
                  <a:srgbClr val="0070C0"/>
                </a:solidFill>
              </a:rPr>
              <a:t>, …  </a:t>
            </a:r>
            <a:r>
              <a:rPr lang="en-US" dirty="0" smtClean="0"/>
              <a:t>into </a:t>
            </a:r>
            <a:r>
              <a:rPr lang="en-US" i="1" dirty="0" err="1" smtClean="0">
                <a:solidFill>
                  <a:srgbClr val="0070C0"/>
                </a:solidFill>
              </a:rPr>
              <a:t>Table_name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the number of records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count(*) </a:t>
            </a:r>
          </a:p>
          <a:p>
            <a:pPr marL="0" indent="0">
              <a:buNone/>
            </a:pPr>
            <a:r>
              <a:rPr lang="en-US" dirty="0" smtClean="0"/>
              <a:t>From table</a:t>
            </a:r>
          </a:p>
          <a:p>
            <a:pPr marL="0" indent="0">
              <a:buNone/>
            </a:pPr>
            <a:r>
              <a:rPr lang="en-US" dirty="0" smtClean="0"/>
              <a:t>Where condition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subgroup count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aggregation_condition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SQL: Wildcard Searches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LIKE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Multiple character wildcard character is a percent sign (%)</a:t>
            </a:r>
          </a:p>
          <a:p>
            <a:pPr lvl="1" eaLnBrk="1" hangingPunct="1"/>
            <a:r>
              <a:rPr lang="en-US" altLang="en-US" dirty="0" smtClean="0"/>
              <a:t>Single character wildcard character is an underscore (_)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 smtClean="0"/>
          </a:p>
          <a:p>
            <a:pPr lvl="1">
              <a:buNone/>
            </a:pPr>
            <a:r>
              <a:rPr lang="en-US" altLang="en-US" sz="2000" b="1" dirty="0" smtClean="0">
                <a:solidFill>
                  <a:srgbClr val="66FF3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smtClean="0"/>
              <a:t>Select </a:t>
            </a:r>
            <a:r>
              <a:rPr lang="en-US" altLang="en-US" dirty="0"/>
              <a:t>	*</a:t>
            </a:r>
          </a:p>
          <a:p>
            <a:pPr lvl="2">
              <a:buNone/>
            </a:pPr>
            <a:r>
              <a:rPr lang="en-US" altLang="en-US" sz="2400" dirty="0"/>
              <a:t>FROM     </a:t>
            </a:r>
            <a:r>
              <a:rPr lang="en-US" altLang="en-US" sz="2400" dirty="0" err="1"/>
              <a:t>emp</a:t>
            </a:r>
            <a:r>
              <a:rPr lang="en-US" altLang="en-US" sz="2400" dirty="0"/>
              <a:t> </a:t>
            </a:r>
          </a:p>
          <a:p>
            <a:pPr lvl="2">
              <a:buNone/>
            </a:pPr>
            <a:r>
              <a:rPr lang="en-US" altLang="en-US" sz="2400" dirty="0"/>
              <a:t>WHERE   </a:t>
            </a:r>
            <a:r>
              <a:rPr lang="en-US" altLang="en-US" sz="2400" dirty="0" smtClean="0"/>
              <a:t>Display LIKE ‘f%';</a:t>
            </a:r>
            <a:endParaRPr lang="en-US" altLang="en-US" sz="2400" dirty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2150" y="228600"/>
            <a:ext cx="853705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SQL: </a:t>
            </a:r>
            <a:r>
              <a:rPr lang="en-US" altLang="en-US" sz="3600" dirty="0" smtClean="0"/>
              <a:t>Sorting the Results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84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ORDER BY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+mj-lt"/>
                <a:ea typeface="+mj-ea"/>
                <a:cs typeface="+mj-cs"/>
              </a:rPr>
              <a:t>SELECT 	</a:t>
            </a:r>
            <a:r>
              <a:rPr lang="en-US" altLang="en-US" dirty="0" err="1" smtClean="0">
                <a:latin typeface="+mj-lt"/>
                <a:ea typeface="+mj-ea"/>
                <a:cs typeface="+mj-cs"/>
              </a:rPr>
              <a:t>LastName</a:t>
            </a:r>
            <a:r>
              <a:rPr lang="en-US" altLang="en-US" dirty="0" smtClean="0">
                <a:latin typeface="+mj-lt"/>
                <a:ea typeface="+mj-ea"/>
                <a:cs typeface="+mj-cs"/>
              </a:rPr>
              <a:t>, </a:t>
            </a:r>
            <a:r>
              <a:rPr lang="en-US" altLang="en-US" dirty="0" err="1" smtClean="0">
                <a:latin typeface="+mj-lt"/>
                <a:ea typeface="+mj-ea"/>
                <a:cs typeface="+mj-cs"/>
              </a:rPr>
              <a:t>FirstName</a:t>
            </a:r>
            <a:r>
              <a:rPr lang="en-US" altLang="en-US" dirty="0" smtClean="0">
                <a:latin typeface="+mj-lt"/>
                <a:ea typeface="+mj-ea"/>
                <a:cs typeface="+mj-cs"/>
              </a:rPr>
              <a:t>, Count</a:t>
            </a:r>
            <a:r>
              <a:rPr lang="en-US" altLang="en-US" dirty="0">
                <a:latin typeface="+mj-lt"/>
                <a:ea typeface="+mj-ea"/>
                <a:cs typeface="+mj-cs"/>
              </a:rPr>
              <a:t>(*) as </a:t>
            </a:r>
            <a:r>
              <a:rPr lang="en-US" altLang="en-US" dirty="0" err="1" smtClean="0">
                <a:latin typeface="+mj-lt"/>
                <a:ea typeface="+mj-ea"/>
                <a:cs typeface="+mj-cs"/>
              </a:rPr>
              <a:t>ShoppingTimes</a:t>
            </a:r>
            <a:endParaRPr lang="en-US" altLang="en-US" dirty="0" smtClean="0">
              <a:latin typeface="+mj-lt"/>
              <a:ea typeface="+mj-ea"/>
              <a:cs typeface="+mj-cs"/>
            </a:endParaRPr>
          </a:p>
          <a:p>
            <a:pPr lvl="2" eaLnBrk="1" hangingPunct="1">
              <a:buFontTx/>
              <a:buNone/>
            </a:pPr>
            <a:r>
              <a:rPr lang="en-US" altLang="en-US" dirty="0" smtClean="0">
                <a:latin typeface="+mj-lt"/>
                <a:ea typeface="+mj-ea"/>
                <a:cs typeface="+mj-cs"/>
              </a:rPr>
              <a:t>FROM </a:t>
            </a:r>
            <a:r>
              <a:rPr lang="en-US" altLang="en-US" dirty="0">
                <a:latin typeface="+mj-lt"/>
                <a:ea typeface="+mj-ea"/>
                <a:cs typeface="+mj-cs"/>
              </a:rPr>
              <a:t>	</a:t>
            </a:r>
            <a:r>
              <a:rPr lang="en-US" altLang="en-US" dirty="0" err="1" smtClean="0">
                <a:latin typeface="+mj-lt"/>
                <a:ea typeface="+mj-ea"/>
                <a:cs typeface="+mj-cs"/>
              </a:rPr>
              <a:t>cc_data</a:t>
            </a:r>
            <a:endParaRPr lang="en-US" altLang="en-US" dirty="0">
              <a:latin typeface="+mj-lt"/>
              <a:ea typeface="+mj-ea"/>
              <a:cs typeface="+mj-cs"/>
            </a:endParaRP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+mj-lt"/>
                <a:ea typeface="+mj-ea"/>
                <a:cs typeface="+mj-cs"/>
              </a:rPr>
              <a:t>GROUP BY	</a:t>
            </a:r>
            <a:r>
              <a:rPr lang="en-US" altLang="en-US" dirty="0" err="1" smtClean="0">
                <a:latin typeface="+mj-lt"/>
                <a:ea typeface="+mj-ea"/>
                <a:cs typeface="+mj-cs"/>
              </a:rPr>
              <a:t>LastName</a:t>
            </a:r>
            <a:r>
              <a:rPr lang="en-US" altLang="en-US" dirty="0" smtClean="0">
                <a:latin typeface="+mj-lt"/>
                <a:ea typeface="+mj-ea"/>
                <a:cs typeface="+mj-cs"/>
              </a:rPr>
              <a:t>, </a:t>
            </a:r>
            <a:r>
              <a:rPr lang="en-US" altLang="en-US" dirty="0" err="1" smtClean="0">
                <a:latin typeface="+mj-lt"/>
                <a:ea typeface="+mj-ea"/>
                <a:cs typeface="+mj-cs"/>
              </a:rPr>
              <a:t>FirstName</a:t>
            </a:r>
            <a:endParaRPr lang="en-US" altLang="en-US" dirty="0">
              <a:latin typeface="+mj-lt"/>
              <a:ea typeface="+mj-ea"/>
              <a:cs typeface="+mj-cs"/>
            </a:endParaRP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+mj-lt"/>
                <a:ea typeface="+mj-ea"/>
                <a:cs typeface="+mj-cs"/>
              </a:rPr>
              <a:t>ORDER BY 	</a:t>
            </a:r>
            <a:r>
              <a:rPr lang="en-US" altLang="en-US" dirty="0" err="1" smtClean="0">
                <a:latin typeface="+mj-lt"/>
                <a:ea typeface="+mj-ea"/>
                <a:cs typeface="+mj-cs"/>
              </a:rPr>
              <a:t>ShoppingTimes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34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amount of Spending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Involved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Web server</a:t>
            </a:r>
          </a:p>
          <a:p>
            <a:pPr lvl="2"/>
            <a:r>
              <a:rPr lang="en-US" dirty="0" smtClean="0"/>
              <a:t>Web pages, JS files, and data</a:t>
            </a:r>
          </a:p>
          <a:p>
            <a:pPr lvl="1"/>
            <a:r>
              <a:rPr lang="en-US" dirty="0" smtClean="0"/>
              <a:t>Database server (if necessary)</a:t>
            </a:r>
          </a:p>
          <a:p>
            <a:pPr lvl="2"/>
            <a:r>
              <a:rPr lang="en-US" dirty="0" smtClean="0"/>
              <a:t>Data</a:t>
            </a:r>
          </a:p>
          <a:p>
            <a:r>
              <a:rPr lang="en-US" dirty="0" smtClean="0"/>
              <a:t>Web server </a:t>
            </a:r>
          </a:p>
          <a:p>
            <a:pPr lvl="1"/>
            <a:r>
              <a:rPr lang="en-US" dirty="0" smtClean="0"/>
              <a:t>Team web space URL: </a:t>
            </a:r>
          </a:p>
          <a:p>
            <a:pPr lvl="2"/>
            <a:r>
              <a:rPr lang="en-US" dirty="0"/>
              <a:t>http://teams.up.ist.psu.edu/ist402sp17/section2/Team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....</a:t>
            </a:r>
          </a:p>
          <a:p>
            <a:pPr lvl="1"/>
            <a:r>
              <a:rPr lang="en-US" dirty="0" smtClean="0"/>
              <a:t>Each team member can access the folder and files under it.</a:t>
            </a:r>
          </a:p>
          <a:p>
            <a:pPr lvl="2"/>
            <a:r>
              <a:rPr lang="en-US" dirty="0" smtClean="0"/>
              <a:t>Be careful when you modify a document.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8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52" y="347870"/>
            <a:ext cx="7391400" cy="1219200"/>
          </a:xfrm>
        </p:spPr>
        <p:txBody>
          <a:bodyPr/>
          <a:lstStyle/>
          <a:p>
            <a:r>
              <a:rPr lang="en-US" altLang="en-US" sz="4000" dirty="0" smtClean="0"/>
              <a:t>Join Example: </a:t>
            </a:r>
            <a:br>
              <a:rPr lang="en-US" altLang="en-US" sz="4000" dirty="0" smtClean="0"/>
            </a:br>
            <a:r>
              <a:rPr lang="en-US" altLang="en-US" sz="4000" dirty="0" smtClean="0"/>
              <a:t>Combine More Tables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9538" y="1938338"/>
            <a:ext cx="8982076" cy="4006850"/>
          </a:xfrm>
        </p:spPr>
        <p:txBody>
          <a:bodyPr>
            <a:normAutofit/>
          </a:bodyPr>
          <a:lstStyle/>
          <a:p>
            <a:pPr lvl="2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SELECT  </a:t>
            </a:r>
            <a:r>
              <a:rPr lang="en-US" altLang="en-US" i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attribut1, …</a:t>
            </a:r>
            <a:endParaRPr lang="en-US" altLang="en-US" dirty="0" smtClean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FROM    </a:t>
            </a:r>
            <a:r>
              <a:rPr lang="en-US" altLang="en-US" i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Table1, Tabe2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WHERE   </a:t>
            </a:r>
            <a:r>
              <a:rPr lang="en-US" altLang="en-US" i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Table1.JoinAttr = Table2.JoinAttr</a:t>
            </a:r>
          </a:p>
          <a:p>
            <a:pPr lvl="2">
              <a:buFontTx/>
              <a:buNone/>
            </a:pPr>
            <a:endParaRPr lang="en-US" altLang="en-US" b="1" i="1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endParaRPr lang="en-US" altLang="en-US" b="1" i="1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400" b="1" dirty="0" smtClean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endParaRPr lang="en-US" altLang="en-US" dirty="0" smtClean="0"/>
          </a:p>
          <a:p>
            <a:pPr lvl="2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93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Whether a Person Driving a Car when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2330450"/>
            <a:ext cx="7886700" cy="4351338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5715" y="1799274"/>
            <a:ext cx="6634359" cy="4208238"/>
            <a:chOff x="2386101" y="1690689"/>
            <a:chExt cx="6634359" cy="42082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101" y="1690689"/>
              <a:ext cx="6634359" cy="4208238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4122420" y="2431733"/>
              <a:ext cx="1036320" cy="214312"/>
              <a:chOff x="4122420" y="2431733"/>
              <a:chExt cx="1036320" cy="21431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122420" y="2541270"/>
                <a:ext cx="10363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033010" y="2541270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5033010" y="2436496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200525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279582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898232" y="2431733"/>
                <a:ext cx="111442" cy="2095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flipH="1">
              <a:off x="6470244" y="2431733"/>
              <a:ext cx="1036320" cy="214312"/>
              <a:chOff x="4122420" y="2431733"/>
              <a:chExt cx="1036320" cy="21431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4122420" y="2541270"/>
                <a:ext cx="10363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033010" y="2541270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033010" y="2436496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200525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279582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898232" y="2431733"/>
                <a:ext cx="111442" cy="2095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973354" y="4793933"/>
              <a:ext cx="1238726" cy="214312"/>
              <a:chOff x="4122420" y="2431733"/>
              <a:chExt cx="1036320" cy="21431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122420" y="2541270"/>
                <a:ext cx="10363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33010" y="2541270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033010" y="2436496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200525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279582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4898232" y="2431733"/>
                <a:ext cx="111442" cy="2095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rot="16200000">
              <a:off x="2836903" y="4135635"/>
              <a:ext cx="84939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3258828" y="4393531"/>
              <a:ext cx="780" cy="2047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 rot="16200000">
              <a:off x="3211167" y="3774012"/>
              <a:ext cx="91340" cy="2095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6200000">
              <a:off x="3211167" y="4284552"/>
              <a:ext cx="91340" cy="2095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6200000">
              <a:off x="3258828" y="3662011"/>
              <a:ext cx="780" cy="2047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694" y="5964403"/>
            <a:ext cx="1338449" cy="29161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2225991" y="3657635"/>
            <a:ext cx="1793559" cy="14851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112894" y="3662453"/>
            <a:ext cx="144781" cy="240196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247900" y="2401349"/>
            <a:ext cx="1594152" cy="2177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0101" y="2936504"/>
            <a:ext cx="9589273" cy="4351338"/>
          </a:xfrm>
        </p:spPr>
        <p:txBody>
          <a:bodyPr/>
          <a:lstStyle/>
          <a:p>
            <a:pPr lvl="2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Select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FirstName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LastName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ShopIDreceiver.Display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From  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employee, spending as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sp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, GPS as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gp</a:t>
            </a:r>
            <a:endParaRPr lang="en-US" altLang="en-US" b="1" dirty="0" smtClean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Where 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employeeID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spenderID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and </a:t>
            </a:r>
          </a:p>
          <a:p>
            <a:pPr lvl="2"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     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assigneCardID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CarID</a:t>
            </a:r>
            <a:r>
              <a:rPr lang="en-US" alt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and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sp.time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gp.time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67215" y="284799"/>
            <a:ext cx="5757485" cy="3239451"/>
            <a:chOff x="1367215" y="284799"/>
            <a:chExt cx="6634359" cy="4456744"/>
          </a:xfrm>
        </p:grpSpPr>
        <p:grpSp>
          <p:nvGrpSpPr>
            <p:cNvPr id="9" name="Group 8"/>
            <p:cNvGrpSpPr/>
            <p:nvPr/>
          </p:nvGrpSpPr>
          <p:grpSpPr>
            <a:xfrm>
              <a:off x="1367215" y="284799"/>
              <a:ext cx="6634359" cy="4208238"/>
              <a:chOff x="2386101" y="1690689"/>
              <a:chExt cx="6634359" cy="420823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86101" y="1690689"/>
                <a:ext cx="6634359" cy="4208238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4122420" y="2431733"/>
                <a:ext cx="1036320" cy="214312"/>
                <a:chOff x="4122420" y="2431733"/>
                <a:chExt cx="1036320" cy="21431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122420" y="2541270"/>
                  <a:ext cx="10363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033010" y="2541270"/>
                  <a:ext cx="125730" cy="10477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5033010" y="2436496"/>
                  <a:ext cx="125730" cy="10477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200525" y="2436496"/>
                  <a:ext cx="952" cy="20478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279582" y="2436496"/>
                  <a:ext cx="952" cy="20478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4898232" y="2431733"/>
                  <a:ext cx="111442" cy="2095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 flipH="1">
                <a:off x="6470244" y="2431733"/>
                <a:ext cx="1036320" cy="214312"/>
                <a:chOff x="4122420" y="2431733"/>
                <a:chExt cx="1036320" cy="214312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122420" y="2541270"/>
                  <a:ext cx="10363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033010" y="2541270"/>
                  <a:ext cx="125730" cy="10477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5033010" y="2436496"/>
                  <a:ext cx="125730" cy="10477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00525" y="2436496"/>
                  <a:ext cx="952" cy="20478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279582" y="2436496"/>
                  <a:ext cx="952" cy="20478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/>
                <p:cNvSpPr/>
                <p:nvPr/>
              </p:nvSpPr>
              <p:spPr>
                <a:xfrm>
                  <a:off x="4898232" y="2431733"/>
                  <a:ext cx="111442" cy="2095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973354" y="4793933"/>
                <a:ext cx="1238726" cy="214312"/>
                <a:chOff x="4122420" y="2431733"/>
                <a:chExt cx="1036320" cy="214312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122420" y="2541270"/>
                  <a:ext cx="10363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033010" y="2541270"/>
                  <a:ext cx="125730" cy="10477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5033010" y="2436496"/>
                  <a:ext cx="125730" cy="10477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200525" y="2436496"/>
                  <a:ext cx="952" cy="20478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279582" y="2436496"/>
                  <a:ext cx="952" cy="20478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4898232" y="2431733"/>
                  <a:ext cx="111442" cy="20955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Connector 13"/>
              <p:cNvCxnSpPr/>
              <p:nvPr/>
            </p:nvCxnSpPr>
            <p:spPr>
              <a:xfrm rot="16200000">
                <a:off x="2836903" y="4135635"/>
                <a:ext cx="84939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6200000">
                <a:off x="3258828" y="4393531"/>
                <a:ext cx="780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 rot="16200000">
                <a:off x="3211167" y="3774012"/>
                <a:ext cx="91340" cy="2095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rot="16200000">
                <a:off x="3211167" y="4284552"/>
                <a:ext cx="91340" cy="2095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rot="16200000">
                <a:off x="3258828" y="3662011"/>
                <a:ext cx="780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3194" y="4449928"/>
              <a:ext cx="1338449" cy="291615"/>
            </a:xfrm>
            <a:prstGeom prst="rect">
              <a:avLst/>
            </a:prstGeom>
          </p:spPr>
        </p:pic>
        <p:cxnSp>
          <p:nvCxnSpPr>
            <p:cNvPr id="38" name="Straight Arrow Connector 37"/>
            <p:cNvCxnSpPr/>
            <p:nvPr/>
          </p:nvCxnSpPr>
          <p:spPr>
            <a:xfrm>
              <a:off x="2797491" y="2143160"/>
              <a:ext cx="1793559" cy="148518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684394" y="2147978"/>
              <a:ext cx="144781" cy="240196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2819400" y="886874"/>
              <a:ext cx="1594152" cy="21775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0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dirty="0"/>
              <a:t>Server</a:t>
            </a:r>
          </a:p>
          <a:p>
            <a:pPr lvl="1"/>
            <a:r>
              <a:rPr lang="en-US" dirty="0"/>
              <a:t>Help manage data and respond dynamic queries </a:t>
            </a:r>
          </a:p>
          <a:p>
            <a:r>
              <a:rPr lang="en-US" dirty="0" smtClean="0"/>
              <a:t>Why is Python insufficient?</a:t>
            </a:r>
          </a:p>
          <a:p>
            <a:pPr lvl="1"/>
            <a:r>
              <a:rPr lang="en-US" dirty="0" smtClean="0"/>
              <a:t>Python is good if you know what data users may need</a:t>
            </a:r>
          </a:p>
          <a:p>
            <a:r>
              <a:rPr lang="en-US" dirty="0" smtClean="0"/>
              <a:t>Database server is better if user info and needs are more dynamic and </a:t>
            </a:r>
            <a:r>
              <a:rPr lang="en-US" dirty="0" err="1" smtClean="0"/>
              <a:t>unpredicatable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Team database</a:t>
            </a:r>
          </a:p>
          <a:p>
            <a:pPr lvl="1"/>
            <a:r>
              <a:rPr lang="en-US" dirty="0" smtClean="0"/>
              <a:t>IST402SP17002</a:t>
            </a:r>
            <a:r>
              <a:rPr lang="en-US" dirty="0" smtClean="0">
                <a:solidFill>
                  <a:srgbClr val="FF0000"/>
                </a:solidFill>
              </a:rPr>
              <a:t>01  </a:t>
            </a:r>
            <a:r>
              <a:rPr lang="en-US" dirty="0" smtClean="0"/>
              <a:t>– IST402SP17002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9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64269"/>
            <a:ext cx="7772400" cy="2387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dirty="0" smtClean="0"/>
              <a:t>Revisit to </a:t>
            </a:r>
            <a:br>
              <a:rPr lang="en-US" altLang="en-US" sz="4800" dirty="0" smtClean="0"/>
            </a:br>
            <a:r>
              <a:rPr lang="en-US" altLang="en-US" sz="4800" dirty="0" smtClean="0"/>
              <a:t>Relational Database and SQL</a:t>
            </a:r>
            <a:endParaRPr lang="en-US" alt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3963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relational database includes tables that are connected through keys (primary key </a:t>
            </a:r>
            <a:r>
              <a:rPr lang="en-US" dirty="0" smtClean="0">
                <a:sym typeface="Wingdings" panose="05000000000000000000" pitchFamily="2" charset="2"/>
              </a:rPr>
              <a:t> foreign key).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Table: a set of unique records (rows) with multiple attributes (columns)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Each table is an entity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Primary key: the attribute(s) used to identify a record in a table.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Foreign key: the attribute(s) in a table used as the primary key in another table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Primary-foreign key pair defines a relationship between two entities.</a:t>
            </a:r>
          </a:p>
        </p:txBody>
      </p:sp>
    </p:spTree>
    <p:extLst>
      <p:ext uri="{BB962C8B-B14F-4D97-AF65-F5344CB8AC3E}">
        <p14:creationId xmlns:p14="http://schemas.microsoft.com/office/powerpoint/2010/main" val="299186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 2 entities and relationships</a:t>
            </a:r>
          </a:p>
          <a:p>
            <a:r>
              <a:rPr lang="en-US" dirty="0" smtClean="0"/>
              <a:t>Data sets we have</a:t>
            </a:r>
          </a:p>
          <a:p>
            <a:pPr lvl="1"/>
            <a:r>
              <a:rPr lang="en-US" dirty="0" smtClean="0"/>
              <a:t>Car-assignments</a:t>
            </a:r>
          </a:p>
          <a:p>
            <a:pPr lvl="1"/>
            <a:r>
              <a:rPr lang="en-US" dirty="0" smtClean="0"/>
              <a:t>Credit card spending records</a:t>
            </a:r>
          </a:p>
          <a:p>
            <a:pPr lvl="1"/>
            <a:r>
              <a:rPr lang="en-US" dirty="0" smtClean="0"/>
              <a:t>Shopper card spending records</a:t>
            </a:r>
          </a:p>
          <a:p>
            <a:pPr lvl="1"/>
            <a:r>
              <a:rPr lang="en-US" dirty="0" smtClean="0"/>
              <a:t>GPS records</a:t>
            </a:r>
          </a:p>
          <a:p>
            <a:r>
              <a:rPr lang="en-US" dirty="0" smtClean="0"/>
              <a:t>What entities do we have here?</a:t>
            </a:r>
          </a:p>
          <a:p>
            <a:pPr lvl="1"/>
            <a:r>
              <a:rPr lang="en-US" dirty="0" smtClean="0"/>
              <a:t>Their relationships?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employee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spending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car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386101" y="1690689"/>
            <a:ext cx="6634359" cy="4208238"/>
            <a:chOff x="2386101" y="1690689"/>
            <a:chExt cx="6634359" cy="42082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101" y="1690689"/>
              <a:ext cx="6634359" cy="4208238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122420" y="2431733"/>
              <a:ext cx="1036320" cy="214312"/>
              <a:chOff x="4122420" y="2431733"/>
              <a:chExt cx="1036320" cy="214312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122420" y="2541270"/>
                <a:ext cx="10363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033010" y="2541270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033010" y="2436496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200525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279582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4898232" y="2431733"/>
                <a:ext cx="111442" cy="2095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flipH="1">
              <a:off x="6470244" y="2431733"/>
              <a:ext cx="1036320" cy="214312"/>
              <a:chOff x="4122420" y="2431733"/>
              <a:chExt cx="1036320" cy="21431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4122420" y="2541270"/>
                <a:ext cx="10363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033010" y="2541270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5033010" y="2436496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0525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279582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4898232" y="2431733"/>
                <a:ext cx="111442" cy="2095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973354" y="4793933"/>
              <a:ext cx="1238726" cy="214312"/>
              <a:chOff x="4122420" y="2431733"/>
              <a:chExt cx="1036320" cy="214312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4122420" y="2541270"/>
                <a:ext cx="10363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033010" y="2541270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5033010" y="2436496"/>
                <a:ext cx="125730" cy="10477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200525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279582" y="2436496"/>
                <a:ext cx="952" cy="2047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4898232" y="2431733"/>
                <a:ext cx="111442" cy="20955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rot="16200000">
              <a:off x="2836903" y="4135635"/>
              <a:ext cx="84939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3258828" y="4393531"/>
              <a:ext cx="780" cy="2047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16200000">
              <a:off x="3211167" y="3774012"/>
              <a:ext cx="91340" cy="2095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6200000">
              <a:off x="3211167" y="4284552"/>
              <a:ext cx="91340" cy="2095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>
              <a:off x="3258828" y="3662011"/>
              <a:ext cx="780" cy="2047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44532" y="365126"/>
            <a:ext cx="8699468" cy="610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5789547"/>
            <a:ext cx="1338449" cy="2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 into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369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 </a:t>
            </a:r>
            <a:r>
              <a:rPr lang="en-US" dirty="0">
                <a:solidFill>
                  <a:srgbClr val="FF0000"/>
                </a:solidFill>
              </a:rPr>
              <a:t>SQL Server 2014 Management Studio</a:t>
            </a:r>
          </a:p>
          <a:p>
            <a:pPr marL="0" indent="0">
              <a:buNone/>
            </a:pPr>
            <a:r>
              <a:rPr lang="en-US" dirty="0" smtClean="0"/>
              <a:t>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Log on the Database Server </a:t>
            </a:r>
            <a:r>
              <a:rPr lang="en-US" dirty="0" err="1" smtClean="0">
                <a:solidFill>
                  <a:srgbClr val="FF0000"/>
                </a:solidFill>
              </a:rPr>
              <a:t>upsql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050" y="3352041"/>
            <a:ext cx="4271710" cy="3266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85" y="2487292"/>
            <a:ext cx="2228715" cy="4370708"/>
          </a:xfrm>
          <a:prstGeom prst="rect">
            <a:avLst/>
          </a:prstGeom>
        </p:spPr>
      </p:pic>
      <p:sp>
        <p:nvSpPr>
          <p:cNvPr id="7" name="Notched Right Arrow 6"/>
          <p:cNvSpPr/>
          <p:nvPr/>
        </p:nvSpPr>
        <p:spPr>
          <a:xfrm>
            <a:off x="392429" y="4351020"/>
            <a:ext cx="472440" cy="2286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>
            <a:off x="5124449" y="4672646"/>
            <a:ext cx="472440" cy="228600"/>
          </a:xfrm>
          <a:prstGeom prst="notch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393064"/>
            <a:ext cx="7886700" cy="6038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Locate your database and right-click to find the </a:t>
            </a:r>
            <a:r>
              <a:rPr lang="en-US" dirty="0" smtClean="0">
                <a:solidFill>
                  <a:srgbClr val="FF0000"/>
                </a:solidFill>
              </a:rPr>
              <a:t>Import-Data</a:t>
            </a:r>
            <a:r>
              <a:rPr lang="en-US" dirty="0" smtClean="0"/>
              <a:t>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0" y="1394459"/>
            <a:ext cx="5542877" cy="35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517</Words>
  <Application>Microsoft Office PowerPoint</Application>
  <PresentationFormat>On-screen Show (4:3)</PresentationFormat>
  <Paragraphs>148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SQL</vt:lpstr>
      <vt:lpstr>Technologies Involved in Project</vt:lpstr>
      <vt:lpstr>Database Server</vt:lpstr>
      <vt:lpstr>Revisit to  Relational Database and SQL</vt:lpstr>
      <vt:lpstr>Relational Model</vt:lpstr>
      <vt:lpstr>Example</vt:lpstr>
      <vt:lpstr>PowerPoint Presentation</vt:lpstr>
      <vt:lpstr>Import Data into Database</vt:lpstr>
      <vt:lpstr>PowerPoint Presentation</vt:lpstr>
      <vt:lpstr>PowerPoint Presentation</vt:lpstr>
      <vt:lpstr>Exercise: Import the cc_data.csv into your database</vt:lpstr>
      <vt:lpstr>SQL</vt:lpstr>
      <vt:lpstr>Basic Form of SQL</vt:lpstr>
      <vt:lpstr>SQL Match Criteria</vt:lpstr>
      <vt:lpstr>Save Query Result </vt:lpstr>
      <vt:lpstr>Count function</vt:lpstr>
      <vt:lpstr>SQL: Wildcard Searches</vt:lpstr>
      <vt:lpstr>SQL: Sorting the Results</vt:lpstr>
      <vt:lpstr>Find the amount of Spending</vt:lpstr>
      <vt:lpstr>Join Example:  Combine More Tables</vt:lpstr>
      <vt:lpstr>Find out Whether a Person Driving a Car when Shopping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Zhang</dc:creator>
  <cp:lastModifiedBy>Luke Zhang</cp:lastModifiedBy>
  <cp:revision>11</cp:revision>
  <dcterms:created xsi:type="dcterms:W3CDTF">2017-03-13T16:45:21Z</dcterms:created>
  <dcterms:modified xsi:type="dcterms:W3CDTF">2017-03-13T18:26:03Z</dcterms:modified>
</cp:coreProperties>
</file>