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62" r:id="rId4"/>
    <p:sldId id="264" r:id="rId5"/>
    <p:sldId id="265" r:id="rId6"/>
    <p:sldId id="267" r:id="rId7"/>
    <p:sldId id="263" r:id="rId8"/>
    <p:sldId id="268" r:id="rId9"/>
    <p:sldId id="270" r:id="rId10"/>
    <p:sldId id="269" r:id="rId11"/>
    <p:sldId id="271" r:id="rId12"/>
    <p:sldId id="256" r:id="rId13"/>
    <p:sldId id="257" r:id="rId14"/>
    <p:sldId id="259" r:id="rId15"/>
    <p:sldId id="260" r:id="rId16"/>
    <p:sldId id="25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CC00"/>
    <a:srgbClr val="9900CC"/>
    <a:srgbClr val="FF9900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C386-6D3B-3C8F-ABD9-403F2B3C0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D77C9-F55E-1D5E-5A39-18B4114F3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4FC03-45CC-C023-4653-67D7590F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B934-B697-733D-9434-0449D255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6D8F8-3047-C902-C015-036E56D5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6BFB-21AF-C73D-915F-D6141872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134E4-C1CA-53F3-FA55-4F14B1460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01EAE-08BB-8A1A-69D3-42EFF97F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B0AC-99BB-EC1A-6D57-FFEBE967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C5A4C-CC09-ADAA-7D9F-2E851239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EAA6B-8959-2A23-D5B5-6C45E4251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B18EF-70FE-508F-CDFB-21F83F059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9D8B-B879-5600-0364-FFCB22DB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8842-BB0D-BB6D-1FC1-97FAFC1D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B2B7A-D6D2-B8FA-E3F9-1AA53BA9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33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351C-0786-BA5B-DB9D-A3C91FBC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65950-A03A-0DCA-C20F-891E3D26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1047-9D87-D45B-27F6-5B09FFD7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61A73-A16A-E6BC-093C-11DB66A1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2271-0374-3201-FD8D-C4F368BA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4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E1FB-A441-79C7-B395-B43C400B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A1C6A-7389-2131-812B-759401BF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260F0-55E5-0AF3-D364-3EE11E0C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DFC7-83C9-0AE3-6036-E45B5388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6716-77E2-892A-0281-4B9BF972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27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65F0-731F-B24E-26CA-DCA9A7E5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B42A-102E-150A-C6A4-3517FBDE4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A229-1CDB-BF29-AE75-187A4310C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40AB2-DA63-0F8D-74D7-BD19386D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22FFD-F56C-924F-80A3-1BEE150E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350CC-6C6D-80EE-F95B-3B86F528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3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DFC8-6B7F-4331-92BB-94E6CF33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4F76C-1C4E-EB7F-899B-17DB78D2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245B0-D404-DB68-4A90-B5FA78A29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13C1F-3BCB-06E1-8DE3-4472C6C3F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EAF8C-EF9D-D640-42D8-A2B75CDBC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BB2C4-D666-4C63-7C3D-59699DFB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CD573-F77E-3B9F-423C-6FA55A03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2ABE3-B7DD-B9FF-23EA-391DCAAF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63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B2FC-7BD5-33B3-EBBF-955A185A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9B8B4-512E-D233-E9CB-D2F28BDA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137D4-2A21-6D7B-C36D-9436C2A8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DEAF7-5816-EC1D-C5E2-A24AF5F6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3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2EB63-8999-9974-ED38-DCB0BC39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AC8CD-CF66-8299-A8A0-B4B72084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03EE1-C6A8-452F-2B36-593F24AB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00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43B8-FFAF-7F57-CE4C-75DEF124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672C-7015-F92A-B846-509FD06B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D16AB-D11E-10F8-B260-FE9315F4B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84443-E127-F0AB-1102-B6204AFB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7B429-144F-EBE3-AFE9-9E0DB6FC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299B7-3266-9BA7-45D2-F20C3A85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73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6E7A-6CDA-0E9A-C1FB-9761FB8B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17269-EA66-311A-628D-C76E3EFB7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C3386-D77E-1BE6-96D1-3F618E37F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EB372-4F43-3BC4-8CE7-19166880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489E8-5B2F-A9B6-A498-4F94382A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CCDBC-09DF-D603-BB00-47CD04D8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2B39A-D617-D1DC-3D28-1B61DD11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7BA3-AC51-ABA7-3AB5-B495E7030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3C7C3-4E22-DD3E-B046-B86F60DD0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8F551-BABE-4EF2-A01E-B9C38E1E7096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4634-171A-440A-3052-AF6BD45D1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5E0C-980B-6164-CEE1-88C2E1A11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40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9633-D262-9ED7-0EA3-545CC5FD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Ethereum Blockchain</a:t>
            </a:r>
            <a:endParaRPr lang="en-I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050E5-6D8E-6383-C94B-424C398E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Founder: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Vitalik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Buterin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: Ether (ETH)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03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E6E8-3C9B-BB31-A0FD-B0DCED1E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Ethereum Architecture</a:t>
            </a:r>
            <a:endParaRPr lang="en-I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B9EE-A748-1ABD-54AE-42DBFD341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419"/>
            <a:ext cx="10515600" cy="5060544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7442E0-C6CF-EEC2-A8A7-48CEAAA7FA40}"/>
              </a:ext>
            </a:extLst>
          </p:cNvPr>
          <p:cNvSpPr/>
          <p:nvPr/>
        </p:nvSpPr>
        <p:spPr>
          <a:xfrm>
            <a:off x="1892595" y="5401340"/>
            <a:ext cx="2519917" cy="5954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0: Consensus Layer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D04FD0-10C6-5A11-769A-0E272D838C2E}"/>
              </a:ext>
            </a:extLst>
          </p:cNvPr>
          <p:cNvSpPr/>
          <p:nvPr/>
        </p:nvSpPr>
        <p:spPr>
          <a:xfrm>
            <a:off x="1917399" y="4735019"/>
            <a:ext cx="2519917" cy="595423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1: Economic Layer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ACF165-521D-22DE-F3E9-B9E03EEEEE00}"/>
              </a:ext>
            </a:extLst>
          </p:cNvPr>
          <p:cNvSpPr/>
          <p:nvPr/>
        </p:nvSpPr>
        <p:spPr>
          <a:xfrm>
            <a:off x="1931570" y="4068696"/>
            <a:ext cx="2519917" cy="59542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2: Blockchain Services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DD962E-2CD9-BBA8-6FF0-134EF66DD96C}"/>
              </a:ext>
            </a:extLst>
          </p:cNvPr>
          <p:cNvSpPr/>
          <p:nvPr/>
        </p:nvSpPr>
        <p:spPr>
          <a:xfrm>
            <a:off x="1931570" y="3428972"/>
            <a:ext cx="2519917" cy="5954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3: Interoperability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F739A4-9D87-50B3-D11B-9527CF56E3D6}"/>
              </a:ext>
            </a:extLst>
          </p:cNvPr>
          <p:cNvSpPr/>
          <p:nvPr/>
        </p:nvSpPr>
        <p:spPr>
          <a:xfrm>
            <a:off x="1931570" y="2755545"/>
            <a:ext cx="2519917" cy="595423"/>
          </a:xfrm>
          <a:prstGeom prst="roundRect">
            <a:avLst/>
          </a:prstGeom>
          <a:solidFill>
            <a:srgbClr val="00CC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4: Browser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4A4D1E-4134-BD40-50CF-3C1504E7A098}"/>
              </a:ext>
            </a:extLst>
          </p:cNvPr>
          <p:cNvSpPr/>
          <p:nvPr/>
        </p:nvSpPr>
        <p:spPr>
          <a:xfrm>
            <a:off x="1945759" y="2091447"/>
            <a:ext cx="2519917" cy="595423"/>
          </a:xfrm>
          <a:prstGeom prst="roundRect">
            <a:avLst/>
          </a:prstGeom>
          <a:solidFill>
            <a:srgbClr val="FF99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5: DApps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695E18-4CD1-F211-52F0-769E2C6B34A9}"/>
              </a:ext>
            </a:extLst>
          </p:cNvPr>
          <p:cNvCxnSpPr/>
          <p:nvPr/>
        </p:nvCxnSpPr>
        <p:spPr>
          <a:xfrm>
            <a:off x="4550735" y="4366407"/>
            <a:ext cx="10100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ABB0A4-2810-FECF-441A-980ACD5DD4C9}"/>
              </a:ext>
            </a:extLst>
          </p:cNvPr>
          <p:cNvSpPr txBox="1"/>
          <p:nvPr/>
        </p:nvSpPr>
        <p:spPr>
          <a:xfrm flipH="1">
            <a:off x="5660076" y="4181741"/>
            <a:ext cx="384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Contracts, Time Stamping, IPFS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A87D8F-29D3-5F99-2F13-AB56CE260169}"/>
              </a:ext>
            </a:extLst>
          </p:cNvPr>
          <p:cNvCxnSpPr/>
          <p:nvPr/>
        </p:nvCxnSpPr>
        <p:spPr>
          <a:xfrm>
            <a:off x="4575539" y="5029183"/>
            <a:ext cx="10100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63E94A-C075-FF00-939D-8853B2B442B3}"/>
              </a:ext>
            </a:extLst>
          </p:cNvPr>
          <p:cNvSpPr txBox="1"/>
          <p:nvPr/>
        </p:nvSpPr>
        <p:spPr>
          <a:xfrm flipH="1">
            <a:off x="5653136" y="4816871"/>
            <a:ext cx="384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Tokens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055CE-6428-D2FB-0DA6-775009584BCF}"/>
              </a:ext>
            </a:extLst>
          </p:cNvPr>
          <p:cNvSpPr txBox="1"/>
          <p:nvPr/>
        </p:nvSpPr>
        <p:spPr>
          <a:xfrm flipH="1">
            <a:off x="5660076" y="2868590"/>
            <a:ext cx="384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Maelstorm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Omni Wallet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5AB4F4-337B-6C6B-F395-DCC023D6995E}"/>
              </a:ext>
            </a:extLst>
          </p:cNvPr>
          <p:cNvCxnSpPr/>
          <p:nvPr/>
        </p:nvCxnSpPr>
        <p:spPr>
          <a:xfrm>
            <a:off x="4550734" y="3053256"/>
            <a:ext cx="10100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16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724D0D-96F8-70A9-E530-48772974E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207070"/>
              </p:ext>
            </p:extLst>
          </p:nvPr>
        </p:nvGraphicFramePr>
        <p:xfrm>
          <a:off x="572386" y="368964"/>
          <a:ext cx="1051559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9562868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2014704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27108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Bitcoin</a:t>
                      </a:r>
                      <a:endParaRPr lang="en-IN" sz="20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</a:t>
                      </a:r>
                      <a:endParaRPr lang="en-IN" sz="20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72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Founder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Satoshi Nakamoto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Vitalik</a:t>
                      </a:r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Buterin</a:t>
                      </a:r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57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Cryptocurrency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software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7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 date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January, 2009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July, 2015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49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Scripting language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Turing incomplete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Turing complete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66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Coin release method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mining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Through ICO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89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block time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1appro. 10 min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Approx. 15 seconds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20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model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UTXO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60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Coin symbol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BTC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95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Tokens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available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 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97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Monetary policy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Hardcoded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hardcoded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46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Emission rate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Halving policy followed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Occasional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8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Backward compatibility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available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94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 limitation 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1MB per block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limit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3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Currency mining limit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million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limit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40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8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1B4129-CA7A-BC04-B606-8F7A511C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8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Ethereum Test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DC8E38-DFB4-E75B-6386-6910D28DB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4217"/>
            <a:ext cx="10515600" cy="523274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can be divided into three types, based on the requirements and usage.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Mainnet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nets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mainnet</a:t>
            </a:r>
            <a:endParaRPr lang="en-IN" sz="20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mainnet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current live network of Ethereum. Its network ID is 1 and its chain ID is also 1. </a:t>
            </a:r>
          </a:p>
          <a:p>
            <a:pPr lvl="1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and chain IDs are used to identify the network.</a:t>
            </a:r>
          </a:p>
          <a:p>
            <a:pPr algn="l"/>
            <a:r>
              <a:rPr lang="en-IN" sz="20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Testnets</a:t>
            </a:r>
            <a:endParaRPr lang="en-IN" sz="20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Ethereum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collection of nodes that are used to test the Ethereum protocol. Tests are run on the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testnets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ensure that the protocol is working as expected.</a:t>
            </a:r>
            <a:endParaRPr lang="en-IN" sz="20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number of 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testnets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for Ethereum testing. </a:t>
            </a:r>
          </a:p>
          <a:p>
            <a:pPr lvl="1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these test blockchains is to provide a testing environment for smart contracts and DApps before being deployed to the production live blockchain. </a:t>
            </a:r>
          </a:p>
          <a:p>
            <a:pPr lvl="1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being test networks, they also allow experimentation and research.</a:t>
            </a:r>
          </a:p>
          <a:p>
            <a:pPr lvl="1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</a:t>
            </a:r>
            <a:r>
              <a:rPr lang="en-US" sz="20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Ropsten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9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0965-8D0A-19E1-90A9-8872BCA6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DB07-F471-25D2-A19A-982989C61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Ropsten Test Networks">
            <a:extLst>
              <a:ext uri="{FF2B5EF4-FFF2-40B4-BE49-F238E27FC236}">
                <a16:creationId xmlns:a16="http://schemas.microsoft.com/office/drawing/2014/main" id="{C9D8B860-180D-1312-3ADB-934AA1C34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8" y="0"/>
            <a:ext cx="4224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31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EFFF-04E5-6CE1-BE20-ABB51B43F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6319157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Rinkeby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Rinkeby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Ethereum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is used to test the Ethereum protocol. </a:t>
            </a:r>
          </a:p>
          <a:p>
            <a:pPr lvl="1" algn="just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fork of the Ethereum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mainnet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/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Rinkeby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you to develop your DApps in a test environment before deploying to the real Ethereum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mainnet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in April 2017 by the Ethereum Foundation and is maintained by the Geth developer team. </a:t>
            </a:r>
          </a:p>
          <a:p>
            <a:pPr lvl="1" algn="just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 the proof-of-authority consensus mechanism.</a:t>
            </a:r>
          </a:p>
          <a:p>
            <a:pPr lvl="1" algn="just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Eth- 8 hours, 7.5 Eth – 1 day, 18.5 Eth- 3 days</a:t>
            </a:r>
          </a:p>
          <a:p>
            <a:pPr algn="l"/>
            <a:r>
              <a:rPr lang="en-US" sz="2400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Kovan</a:t>
            </a:r>
            <a:endParaRPr lang="en-US" sz="2400" b="1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0" dirty="0" err="1">
                <a:solidFill>
                  <a:srgbClr val="764AB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is used to test the Ethereum protocol. 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Rinkeby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Kovan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fork of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mainnet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Kovan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was built in June 2017 by the Ethereum Foundation and, also like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Rinkeby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is maintained by the Geth developer team. 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 the proof of authority consensus mechanism as well.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write ERC-20, ERC-721, and ERC-1155 tokens on the Kovan 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kEth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24 hours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03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C066-69DE-38BD-C543-A637D0724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464"/>
            <a:ext cx="10515600" cy="5851499"/>
          </a:xfrm>
        </p:spPr>
        <p:txBody>
          <a:bodyPr/>
          <a:lstStyle/>
          <a:p>
            <a:pPr algn="l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Ropsten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is used to test the Ethereum protocol. </a:t>
            </a:r>
          </a:p>
          <a:p>
            <a:pPr lvl="1"/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Ropsten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was built in August 2017 by the Ethereum Foundation and, also like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Rinkeby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is maintained by the Geth developer team. </a:t>
            </a: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 the proof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consensus mechanism.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write ERC-20, ERC-721, and ERC-1155 tokens on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Ropsten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of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Ropsten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other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that it is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most faithfully emulates the Ethereum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consensus algorithm is same as the Ethereum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getting free Eths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Ropsten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easier than on other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 Eth</a:t>
            </a:r>
          </a:p>
          <a:p>
            <a:pPr algn="l"/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Goerli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 created in November 2018 by the Parity team.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 the proof of authority consensus mechanism.</a:t>
            </a:r>
          </a:p>
          <a:p>
            <a:pPr lvl="1"/>
            <a:r>
              <a:rPr lang="en-US" sz="1600" b="0" i="0" dirty="0">
                <a:effectLst/>
                <a:latin typeface="Merriweather" panose="00000500000000000000" pitchFamily="2" charset="0"/>
              </a:rPr>
              <a:t>The </a:t>
            </a:r>
            <a:r>
              <a:rPr lang="en-US" sz="1600" dirty="0" err="1">
                <a:latin typeface="Merriweather" panose="00000500000000000000" pitchFamily="2" charset="0"/>
              </a:rPr>
              <a:t>Goerli</a:t>
            </a:r>
            <a:r>
              <a:rPr lang="en-US" sz="1600" dirty="0">
                <a:latin typeface="Merriweather" panose="00000500000000000000" pitchFamily="2" charset="0"/>
              </a:rPr>
              <a:t> website </a:t>
            </a:r>
            <a:r>
              <a:rPr lang="en-US" sz="1600" b="0" i="0" dirty="0">
                <a:effectLst/>
                <a:latin typeface="Merriweather" panose="00000500000000000000" pitchFamily="2" charset="0"/>
              </a:rPr>
              <a:t>displays the latest blocks and transactions, as well as ERC-20, -721, and -1155 tokens.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 GÖETH.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690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997E-3C97-1B72-DC37-E43898672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826"/>
            <a:ext cx="10515600" cy="5332137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Sepolia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Sepolia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initially launched in 2021 as a closed testing environment running the Proof of Work (POW) consensus mechanism. However, it has transitioned with the main network into a public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running the Proof of Stake (POS) consensus mechanism following the Merge in September 2022</a:t>
            </a:r>
          </a:p>
          <a:p>
            <a:pPr lvl="1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obtain test Ethereum tokens for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Sepolia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network from the official faucet and a handful of other independent faucets.</a:t>
            </a:r>
          </a:p>
          <a:p>
            <a:pPr lvl="1"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Sepolia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 is only meant for testing applications deployed on the network and pending final deployment on the main network. They are not meant to be traded.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Alchemy offers faucet service for Ethereum’s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Goerli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Sepolia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Alchemy remits up to 0.5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Sepolia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 daily. In order to mitigate abuse, an Alchemy account is needed to access the faucet service.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nets</a:t>
            </a:r>
          </a:p>
          <a:p>
            <a:pPr lvl="1"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Ethereum network is a private network if its nodes are not connected to a public network (i.e.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Mainnet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a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1"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context, private only means reserved or isolated, rather than protected or secure.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Helpful in development of networks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86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95E0-AB63-D439-2D82-AA0222EDD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260"/>
            <a:ext cx="10515600" cy="56347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Ethereum Frameworks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Truffle — Most popular smart contract development, testing, and deployment framework. The Truffle suite includes Truffle, Ganache, and Drizzle.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Embark — Framework for DApp development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Waffle — Framework for advanced smart contract development and testing, small, flexible, fast (based on ethers.js)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Dapp</a:t>
            </a:r>
            <a:r>
              <a:rPr lang="en-IN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Framework for DApp development, successor to </a:t>
            </a:r>
            <a:r>
              <a:rPr lang="en-IN" sz="20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DApple</a:t>
            </a:r>
            <a:endParaRPr lang="en-IN" sz="2000" b="0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Populus — The Ethereum development framework with the most cute animal pictures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Etherlime</a:t>
            </a:r>
            <a:r>
              <a:rPr lang="en-IN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ethers.js based framework for </a:t>
            </a:r>
            <a:r>
              <a:rPr lang="en-IN" sz="20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Dapp</a:t>
            </a:r>
            <a:r>
              <a:rPr lang="en-IN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deployment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Parasol — Agile smart contract development environment with testing, INFURA deployment, automatic contract documentation and more. It features a flexible and unopinionated design with unlimited customizability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0xcert — JavaScript framework for building decentralized applications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42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FCE8-93FA-4C0E-B25B-2E3A15A7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Ethereum Components</a:t>
            </a:r>
            <a:endParaRPr lang="en-I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A2BE-BBC6-E52B-A57C-A984D083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Miner and Mining nodes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Virtual Machine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Swarm and Whisper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Ethash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3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A226-14BD-128D-A554-C11E580B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Miner and Mining nodes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EBEB9A-CC62-ACDD-9420-AC779B2DD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data in IPFS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Learn to securely share files on the blockchain with IPFS! | by Coral  Health | Medium">
            <a:extLst>
              <a:ext uri="{FF2B5EF4-FFF2-40B4-BE49-F238E27FC236}">
                <a16:creationId xmlns:a16="http://schemas.microsoft.com/office/drawing/2014/main" id="{7DFCA908-B7AD-734B-F83F-5714EA7A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513" y="1441428"/>
            <a:ext cx="7238557" cy="249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oster: An Efﬁcient Key Management Scheme for IPFS-Blockchain">
            <a:extLst>
              <a:ext uri="{FF2B5EF4-FFF2-40B4-BE49-F238E27FC236}">
                <a16:creationId xmlns:a16="http://schemas.microsoft.com/office/drawing/2014/main" id="{22423B62-F67E-2C4A-7A32-E9B99E172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39" y="4001294"/>
            <a:ext cx="8662686" cy="208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2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7597-8B88-37AF-E12D-8F3ACE1A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405"/>
            <a:ext cx="10515600" cy="578355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mining nodes: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 node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EVM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number: 30303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mining nodes: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 or make a fresh block together with the transactions and then compose the same into Ethereum ledger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and send a recently mined block to other miners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new blocks created by other miners and maintain them in the ledger</a:t>
            </a:r>
          </a:p>
        </p:txBody>
      </p:sp>
      <p:pic>
        <p:nvPicPr>
          <p:cNvPr id="3074" name="Picture 2" descr="Introduction to Blockchain, Ethereum and Smart Contracts — Chapter 1 | by  Ritesh Modi | Coinmonks | Medium">
            <a:extLst>
              <a:ext uri="{FF2B5EF4-FFF2-40B4-BE49-F238E27FC236}">
                <a16:creationId xmlns:a16="http://schemas.microsoft.com/office/drawing/2014/main" id="{1D4BCBF6-F1F9-D789-CC27-C0A728DED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05" y="850604"/>
            <a:ext cx="7742274" cy="327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91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AC29-0FC6-FB29-8C42-9D8ABD22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Ether: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2FE3-8E46-EB1A-53ED-12FA61824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744"/>
            <a:ext cx="10515600" cy="4901056"/>
          </a:xfrm>
        </p:spPr>
        <p:txBody>
          <a:bodyPr>
            <a:norm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Ethereum Logo PNG vector in SVG, PDF, AI, CDR format">
            <a:extLst>
              <a:ext uri="{FF2B5EF4-FFF2-40B4-BE49-F238E27FC236}">
                <a16:creationId xmlns:a16="http://schemas.microsoft.com/office/drawing/2014/main" id="{2D759B4E-81A7-E1F2-85A8-AC5F30501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20" y="78019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 is Gwei? | The Motley Fool">
            <a:extLst>
              <a:ext uri="{FF2B5EF4-FFF2-40B4-BE49-F238E27FC236}">
                <a16:creationId xmlns:a16="http://schemas.microsoft.com/office/drawing/2014/main" id="{20983F8C-5009-3E06-221A-A5B95953A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74" y="2599716"/>
            <a:ext cx="6994451" cy="349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09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6CF2-0176-58B5-09E8-AC0B8449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990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 of Ether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6AD1F-C578-6F14-ED59-C794FAAF1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 descr="Ethereum price history Aug 2015 - Aug 20, 2023 | Statista">
            <a:extLst>
              <a:ext uri="{FF2B5EF4-FFF2-40B4-BE49-F238E27FC236}">
                <a16:creationId xmlns:a16="http://schemas.microsoft.com/office/drawing/2014/main" id="{071F10B2-5712-78A1-1287-F844B921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344" y="1043303"/>
            <a:ext cx="7935767" cy="589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12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C4E2-BCD3-4BA1-0912-14EC5346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548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Gas: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257B-5848-A2DA-CE3C-F65B19736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665"/>
            <a:ext cx="10515600" cy="524129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currency of Ethereum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and resource utilization costs paid in Gas units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computation or transaction made on the blockchain costs some fees. </a:t>
            </a:r>
          </a:p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fees prevent expensive (or endless) contract executions, ensure miners are fairly compensated for the work they do, and provide a fair market to prioritize which transactions make it onto the blockchain.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 Price</a:t>
            </a:r>
          </a:p>
          <a:p>
            <a:pPr marL="0" indent="0">
              <a:buNone/>
            </a:pPr>
            <a:endParaRPr lang="en-US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 Limit</a:t>
            </a:r>
            <a:endParaRPr lang="en-I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C65BC93-1954-F17A-2122-9C9E87E08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04" y="2885476"/>
            <a:ext cx="5550195" cy="171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AF99D53-874C-F0D1-C530-3850FA737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04" y="4758438"/>
            <a:ext cx="5550195" cy="173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2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EA12-9DA8-A68D-7BE7-6DE43E9C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in Ethereum: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4F54-29C8-102B-5C29-E89B5B67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93" y="999460"/>
            <a:ext cx="10515600" cy="5145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etherscan.io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Ethereum accounts: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Externally owned accounts (EOA)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accounts (CA)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0" name="Picture 6" descr="A diagram showing the make up of an account">
            <a:extLst>
              <a:ext uri="{FF2B5EF4-FFF2-40B4-BE49-F238E27FC236}">
                <a16:creationId xmlns:a16="http://schemas.microsoft.com/office/drawing/2014/main" id="{217108D6-696A-B5A5-F82A-99F7CEE9A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041" y="1286540"/>
            <a:ext cx="7409121" cy="41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90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5E86-F238-EA11-702A-C6E99B7A2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586"/>
            <a:ext cx="10515600" cy="5528377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Swarm: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document sharing platform, incentivized with micropayments of ETH.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records are divided into small chunks, dispersed, and stored with volunteers.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nodes are paid with ETH from people using the information.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Whisper: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encrypted messaging protocol that enables nodes to send out messages directly to each other, in a secure way.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Hides sender and receiver identity from the third party snoopers.</a:t>
            </a:r>
          </a:p>
          <a:p>
            <a:pPr algn="just"/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Ethash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Proof-of-work algorithm that is modified variant of a precursor algorithm called Dagger-Hashimoto.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Ommer block:</a:t>
            </a:r>
          </a:p>
          <a:p>
            <a:pPr lvl="1"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59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1198</Words>
  <Application>Microsoft Office PowerPoint</Application>
  <PresentationFormat>Widescreen</PresentationFormat>
  <Paragraphs>177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Merriweather</vt:lpstr>
      <vt:lpstr>Times New Roman</vt:lpstr>
      <vt:lpstr>Office Theme</vt:lpstr>
      <vt:lpstr>Ethereum Blockchain</vt:lpstr>
      <vt:lpstr>Ethereum Components</vt:lpstr>
      <vt:lpstr>Miner and Mining nodes</vt:lpstr>
      <vt:lpstr>PowerPoint Presentation</vt:lpstr>
      <vt:lpstr>Ether:</vt:lpstr>
      <vt:lpstr>Growth of Ether</vt:lpstr>
      <vt:lpstr>Gas:</vt:lpstr>
      <vt:lpstr>Transactions in Ethereum:</vt:lpstr>
      <vt:lpstr>PowerPoint Presentation</vt:lpstr>
      <vt:lpstr>Ethereum Architecture</vt:lpstr>
      <vt:lpstr>PowerPoint Presentation</vt:lpstr>
      <vt:lpstr>Ethereum Test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Test Networks</dc:title>
  <dc:creator>MTKhanore</dc:creator>
  <cp:lastModifiedBy>MTKhanore</cp:lastModifiedBy>
  <cp:revision>15</cp:revision>
  <dcterms:created xsi:type="dcterms:W3CDTF">2022-09-22T10:02:26Z</dcterms:created>
  <dcterms:modified xsi:type="dcterms:W3CDTF">2023-09-06T06:20:25Z</dcterms:modified>
</cp:coreProperties>
</file>