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sldIdLst>
    <p:sldId id="256" r:id="rId2"/>
    <p:sldId id="292" r:id="rId3"/>
    <p:sldId id="396" r:id="rId4"/>
    <p:sldId id="397" r:id="rId5"/>
    <p:sldId id="398" r:id="rId6"/>
    <p:sldId id="399" r:id="rId7"/>
    <p:sldId id="400" r:id="rId8"/>
    <p:sldId id="401" r:id="rId9"/>
    <p:sldId id="402" r:id="rId10"/>
    <p:sldId id="403" r:id="rId11"/>
    <p:sldId id="418" r:id="rId12"/>
    <p:sldId id="404" r:id="rId13"/>
    <p:sldId id="405" r:id="rId14"/>
    <p:sldId id="406" r:id="rId15"/>
    <p:sldId id="407" r:id="rId16"/>
    <p:sldId id="408" r:id="rId17"/>
    <p:sldId id="417" r:id="rId18"/>
    <p:sldId id="409" r:id="rId19"/>
    <p:sldId id="410" r:id="rId20"/>
    <p:sldId id="411" r:id="rId21"/>
    <p:sldId id="416" r:id="rId22"/>
    <p:sldId id="412" r:id="rId23"/>
    <p:sldId id="413" r:id="rId24"/>
    <p:sldId id="414" r:id="rId25"/>
    <p:sldId id="415" r:id="rId26"/>
    <p:sldId id="419" r:id="rId27"/>
    <p:sldId id="420" r:id="rId28"/>
    <p:sldId id="421" r:id="rId29"/>
    <p:sldId id="422" r:id="rId30"/>
    <p:sldId id="423" r:id="rId31"/>
    <p:sldId id="424" r:id="rId32"/>
    <p:sldId id="425" r:id="rId33"/>
    <p:sldId id="426" r:id="rId34"/>
    <p:sldId id="427" r:id="rId35"/>
    <p:sldId id="428" r:id="rId36"/>
    <p:sldId id="429" r:id="rId37"/>
    <p:sldId id="430" r:id="rId38"/>
    <p:sldId id="431" r:id="rId39"/>
    <p:sldId id="432" r:id="rId40"/>
    <p:sldId id="433" r:id="rId41"/>
    <p:sldId id="434" r:id="rId42"/>
    <p:sldId id="435" r:id="rId43"/>
    <p:sldId id="436" r:id="rId44"/>
    <p:sldId id="437" r:id="rId45"/>
    <p:sldId id="438" r:id="rId46"/>
    <p:sldId id="441" r:id="rId47"/>
    <p:sldId id="442" r:id="rId48"/>
    <p:sldId id="440" r:id="rId49"/>
    <p:sldId id="439"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530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753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76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957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919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789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590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95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982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438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911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841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600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103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443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217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709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513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050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4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209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893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686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365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798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736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098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285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940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886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20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21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448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5950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771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4899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084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2780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6307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8715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511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634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56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663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825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ae067821f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ae067821f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4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rporatefinanceinstitute.com/resources/management/supply-chai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fda.gov/drug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corporatefinanceinstitute.com/resources/accounting/accountin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youtube.com/playlist?list=PLO5VPQH6OWdVQwpQfw9rZ67O6Pjfo6q-p"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youtube.com/playlist?list=PL-Jc9J83PIiG6_thChXWzolj9BEG-Y0gh"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coinmarketcap.com/currencies/bitcoin/" TargetMode="External"/><Relationship Id="rId2" Type="http://schemas.openxmlformats.org/officeDocument/2006/relationships/hyperlink" Target="https://www.freecodecamp.org/news/developing-an-ethereum-decentralized-voting-application-a99de24992d9/" TargetMode="External"/><Relationship Id="rId1" Type="http://schemas.openxmlformats.org/officeDocument/2006/relationships/slideLayout" Target="../slideLayouts/slideLayout2.xml"/><Relationship Id="rId4" Type="http://schemas.openxmlformats.org/officeDocument/2006/relationships/hyperlink" Target="https://www.bitcoin.com/get-started/how-bitcoin-transactions-wor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1680117" y="112953"/>
            <a:ext cx="7152098" cy="62293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Module 3</a:t>
            </a:r>
            <a:endParaRPr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8B3D21B-4D91-B81B-07EE-C6C1EDFFB0D3}"/>
              </a:ext>
            </a:extLst>
          </p:cNvPr>
          <p:cNvSpPr txBox="1"/>
          <p:nvPr/>
        </p:nvSpPr>
        <p:spPr>
          <a:xfrm>
            <a:off x="230459" y="149891"/>
            <a:ext cx="8303941" cy="4870564"/>
          </a:xfrm>
          <a:prstGeom prst="rect">
            <a:avLst/>
          </a:prstGeom>
          <a:noFill/>
        </p:spPr>
        <p:txBody>
          <a:bodyPr wrap="square">
            <a:spAutoFit/>
          </a:bodyPr>
          <a:lstStyle/>
          <a:p>
            <a:pPr marL="0" marR="0" algn="ctr" rtl="0" eaLnBrk="1" fontAlgn="t" latinLnBrk="0" hangingPunct="1">
              <a:lnSpc>
                <a:spcPct val="115000"/>
              </a:lnSpc>
              <a:spcBef>
                <a:spcPts val="0"/>
              </a:spcBef>
              <a:spcAft>
                <a:spcPts val="0"/>
              </a:spcAft>
            </a:pP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Programming for Blockchain</a:t>
            </a:r>
            <a:endParaRPr lang="en-IN" sz="1800" b="0" i="0" u="none" strike="noStrike" dirty="0">
              <a:effectLst/>
              <a:latin typeface="Arial" panose="020B0604020202020204" pitchFamily="34" charset="0"/>
            </a:endParaRPr>
          </a:p>
          <a:p>
            <a:pPr marL="0" marR="0" algn="ctr" rtl="0" eaLnBrk="1" fontAlgn="t" latinLnBrk="0" hangingPunct="1">
              <a:lnSpc>
                <a:spcPct val="115000"/>
              </a:lnSpc>
              <a:spcBef>
                <a:spcPts val="0"/>
              </a:spcBef>
              <a:spcAft>
                <a:spcPts val="0"/>
              </a:spcAft>
            </a:pPr>
            <a:r>
              <a:rPr lang="en-IN"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Content</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3.1</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Introduction to Smart Contracts, Types of Smart Contracts, Structure of a Smart Contract, Smart Contract Approaches,  Limitations of Smart Contracts</a:t>
            </a:r>
            <a:endParaRPr lang="en-IN" sz="1800" b="0" i="0" u="none" strike="noStrike" dirty="0">
              <a:effectLst/>
              <a:latin typeface="Arial" panose="020B0604020202020204" pitchFamily="34" charset="0"/>
            </a:endParaRPr>
          </a:p>
          <a:p>
            <a:pPr marL="0" marR="0" algn="ctr"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TB2,</a:t>
            </a:r>
            <a:r>
              <a:rPr lang="en-US" sz="1800" b="0" i="0" u="none" strike="noStrike" kern="1200" baseline="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Web reference</a:t>
            </a: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3.2</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Introduction to Programming: Solidity Programming – Basics, functions, Visibility and Activity Qualifiers, Address and Address Payable, Bytes and Enums, Arrays-Fixed and Dynamic Arrays, Special Arrays-Bytes and strings, Struct, Mapping, Inheritance, Error handling </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3.3</a:t>
            </a:r>
            <a:endParaRPr lang="en-IN" sz="1800" b="0" i="0" u="none" strike="noStrike" dirty="0">
              <a:effectLst/>
              <a:latin typeface="Arial" panose="020B0604020202020204" pitchFamily="34" charset="0"/>
            </a:endParaRPr>
          </a:p>
          <a:p>
            <a:pPr marL="0" marR="0" algn="just" rtl="0" eaLnBrk="1" fontAlgn="t" latinLnBrk="0" hangingPunct="1">
              <a:lnSpc>
                <a:spcPct val="115000"/>
              </a:lnSpc>
              <a:spcBef>
                <a:spcPts val="0"/>
              </a:spcBef>
              <a:spcAft>
                <a:spcPts val="0"/>
              </a:spcAft>
            </a:pPr>
            <a:r>
              <a:rPr lang="en-US"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Case Study – </a:t>
            </a: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Voting Contract App, Preparing for smart contract development</a:t>
            </a:r>
            <a:endParaRPr lang="en-IN" sz="1800" b="0" i="0" u="none" strike="noStrike" dirty="0">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rgbClr val="272C37"/>
                </a:solidFill>
                <a:effectLst/>
                <a:latin typeface="Times New Roman" panose="02020603050405020304" pitchFamily="18" charset="0"/>
                <a:cs typeface="Times New Roman" panose="02020603050405020304" pitchFamily="18" charset="0"/>
              </a:rPr>
              <a:t>How Do Smart Contracts Work?</a:t>
            </a:r>
          </a:p>
          <a:p>
            <a:pPr marL="114300" indent="0" algn="just">
              <a:buNone/>
            </a:pPr>
            <a:endParaRPr lang="en-US" b="1" dirty="0">
              <a:solidFill>
                <a:srgbClr val="272C37"/>
              </a:solidFill>
              <a:latin typeface="Times New Roman" panose="02020603050405020304" pitchFamily="18" charset="0"/>
              <a:cs typeface="Times New Roman" panose="02020603050405020304" pitchFamily="18" charset="0"/>
            </a:endParaRPr>
          </a:p>
          <a:p>
            <a:pPr marL="114300" indent="0" algn="l">
              <a:buNone/>
            </a:pPr>
            <a:r>
              <a:rPr lang="en-US" b="0" i="0" dirty="0">
                <a:solidFill>
                  <a:schemeClr val="tx1"/>
                </a:solidFill>
                <a:effectLst/>
                <a:latin typeface="Times New Roman" panose="02020603050405020304" pitchFamily="18" charset="0"/>
                <a:cs typeface="Times New Roman" panose="02020603050405020304" pitchFamily="18" charset="0"/>
              </a:rPr>
              <a:t>Step 7: The smart contract is configured to listen for event updates from an "oracle," which is effectively a cryptographically secure streaming data source, once it has been deployed.</a:t>
            </a:r>
          </a:p>
          <a:p>
            <a:pPr marL="114300" indent="0" algn="l">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114300" indent="0" algn="l">
              <a:buNone/>
            </a:pPr>
            <a:r>
              <a:rPr lang="en-US" b="0" i="0" dirty="0">
                <a:solidFill>
                  <a:schemeClr val="tx1"/>
                </a:solidFill>
                <a:effectLst/>
                <a:latin typeface="Times New Roman" panose="02020603050405020304" pitchFamily="18" charset="0"/>
                <a:cs typeface="Times New Roman" panose="02020603050405020304" pitchFamily="18" charset="0"/>
              </a:rPr>
              <a:t>Step 8: Once it obtains the necessary combination of events from one or more oracles, the smart contract executes.</a:t>
            </a:r>
          </a:p>
          <a:p>
            <a:pPr algn="l">
              <a:buFont typeface="Arial" panose="020B0604020202020204" pitchFamily="34" charset="0"/>
              <a:buChar char="•"/>
            </a:pPr>
            <a:endParaRPr lang="en-US" b="0" i="0" dirty="0">
              <a:solidFill>
                <a:srgbClr val="5156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75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14338" name="Picture 2" descr="Smart contracts in blockchain">
            <a:extLst>
              <a:ext uri="{FF2B5EF4-FFF2-40B4-BE49-F238E27FC236}">
                <a16:creationId xmlns:a16="http://schemas.microsoft.com/office/drawing/2014/main" id="{A76DE355-A264-98E7-95E7-9D047EE74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24" y="996176"/>
            <a:ext cx="8415454" cy="367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45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Smart contracts in blockchain</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majority of commercial transactions involve the signing of documents that outline the terms and circumstances of the arrangement.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Due to the handwriting, there is a potential that both parties will perceive these contacts differently.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likelihood of a dispute growing will increase as the contract's complexity does.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As a result, having a neutral third party that can enact legislation and expedites the agreement process becomes increasingly important over time.</a:t>
            </a:r>
          </a:p>
          <a:p>
            <a:pPr algn="l">
              <a:buFont typeface="Arial" panose="020B0604020202020204" pitchFamily="34" charset="0"/>
              <a:buChar char="•"/>
            </a:pPr>
            <a:endParaRPr lang="en-US" b="0" i="0" dirty="0">
              <a:solidFill>
                <a:srgbClr val="5156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47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Smart contracts in blockchain</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Intelligent contracts are short pieces of logic-based code that run when specific criteria are met.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You should be conscious that smart contracts have been developed for secure blockchain.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Smart contracts are used everywhere now, which increases their significance.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To keep up with technology, people are learning about blockchain smart contracts.</a:t>
            </a:r>
            <a:endParaRPr lang="en-US"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4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What is a smart contract?</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The smart contract represents an authenticated contract with all the necessary information and has been agreed upon by both parties.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Its reasoning includes conclusions for any scenario that could arise under an agreement.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The agreement includes scenarios for both outcomes, making it more straightforward for you to settle disagreements whether it succeeds or fails. </a:t>
            </a:r>
          </a:p>
          <a:p>
            <a:pPr algn="just"/>
            <a:r>
              <a:rPr lang="en-US" b="0" i="0" dirty="0">
                <a:solidFill>
                  <a:schemeClr val="tx1"/>
                </a:solidFill>
                <a:effectLst/>
                <a:latin typeface="Times New Roman" panose="02020603050405020304" pitchFamily="18" charset="0"/>
                <a:cs typeface="Times New Roman" panose="02020603050405020304" pitchFamily="18" charset="0"/>
              </a:rPr>
              <a:t>Typically connected to Ethereum, these contracts were explicitly created to support the use of smart contracts. </a:t>
            </a:r>
          </a:p>
          <a:p>
            <a:pPr algn="just"/>
            <a:r>
              <a:rPr lang="en-US" b="0" i="0" dirty="0">
                <a:solidFill>
                  <a:schemeClr val="tx1"/>
                </a:solidFill>
                <a:effectLst/>
                <a:latin typeface="Times New Roman" panose="02020603050405020304" pitchFamily="18" charset="0"/>
                <a:cs typeface="Times New Roman" panose="02020603050405020304" pitchFamily="18" charset="0"/>
              </a:rPr>
              <a:t>However, you can easily apply this approach to any blockchain network or platform.</a:t>
            </a:r>
          </a:p>
        </p:txBody>
      </p:sp>
    </p:spTree>
    <p:extLst>
      <p:ext uri="{BB962C8B-B14F-4D97-AF65-F5344CB8AC3E}">
        <p14:creationId xmlns:p14="http://schemas.microsoft.com/office/powerpoint/2010/main" val="75281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What is a smart contract?</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smart contract's code specifies how to guarantee agreement performance.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Based on the particulars set on the contract, smart contracts are automatic and self-explanatory.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distributed ledger system (DLT) used by the blockchain, which enables data to be kept globally across several servers, mainly depends on those databases to validate a transaction.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Smart contracts are enticing because they eliminate administrative burdens.</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75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What is a smart contract?</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When the established conditions of a smart contract are satisfied, funds are automatically transferred from a single party to another.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This is represented by the terms and constraints expressed in codes.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For instance, if both parties agree to exchange a cryptocurrency, the exchange will be recorded on the blockchain using the smart contract's protocol.</a:t>
            </a:r>
            <a:endParaRPr lang="en-US" b="0" i="0" dirty="0">
              <a:solidFill>
                <a:schemeClr val="tx1"/>
              </a:solidFill>
              <a:effectLst/>
              <a:latin typeface="Times New Roman" panose="02020603050405020304" pitchFamily="18" charset="0"/>
              <a:cs typeface="Times New Roman" panose="02020603050405020304" pitchFamily="18" charset="0"/>
            </a:endParaRP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29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13316" name="Picture 4" descr="Smart contracts in blockchain">
            <a:extLst>
              <a:ext uri="{FF2B5EF4-FFF2-40B4-BE49-F238E27FC236}">
                <a16:creationId xmlns:a16="http://schemas.microsoft.com/office/drawing/2014/main" id="{C6570A39-9362-C984-1E1C-60174E199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51" y="490654"/>
            <a:ext cx="8244469" cy="4652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14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What is a smart contract?</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Smart contracts are created using the Solidity and Go programming languages and are immutable and irrevocable.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However, despite their name, smart contracts are not enforceable in court.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Their main responsibility is to implement business logic through programming that executes different operations, processes, or transactions that are part of them depending on certain criteria.</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659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Different kinds of smart contracts:</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Decentralized Autonomous Organizations (DAO)</a:t>
            </a:r>
          </a:p>
          <a:p>
            <a:pPr algn="just">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Smart Legal Contracts</a:t>
            </a:r>
          </a:p>
          <a:p>
            <a:pPr algn="just">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Application Logic Contracts (ALC)</a:t>
            </a:r>
          </a:p>
        </p:txBody>
      </p:sp>
    </p:spTree>
    <p:extLst>
      <p:ext uri="{BB962C8B-B14F-4D97-AF65-F5344CB8AC3E}">
        <p14:creationId xmlns:p14="http://schemas.microsoft.com/office/powerpoint/2010/main" val="116945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Smart Contracts </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Smart contracts are simply programs stored on a blockchain that run when predetermined conditions are met.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They typically are used to automate the execution of an agreement so that all participants can be immediately certain of the outcome, without any intermediary's involvement or time loss.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Smart Contract's History</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The smart contract was first introduced to the world by American technologist Nick Szabo in 1994.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The main objectives of smart contracts, according to him, are to "satisfy common commercial conditions of use, minimize both nefarious and unintentional errors, and remove the need for trustworthy third parties."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Smart contracts are a computerized transaction protocol that performs the terms of a contract.</a:t>
            </a:r>
          </a:p>
        </p:txBody>
      </p:sp>
    </p:spTree>
    <p:extLst>
      <p:ext uri="{BB962C8B-B14F-4D97-AF65-F5344CB8AC3E}">
        <p14:creationId xmlns:p14="http://schemas.microsoft.com/office/powerpoint/2010/main" val="3494679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12292" name="Picture 4" descr="Smart contracts in blockchain">
            <a:extLst>
              <a:ext uri="{FF2B5EF4-FFF2-40B4-BE49-F238E27FC236}">
                <a16:creationId xmlns:a16="http://schemas.microsoft.com/office/drawing/2014/main" id="{AE65F605-4523-C9CA-8418-16B42B508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13" y="260194"/>
            <a:ext cx="8177560" cy="488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571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Smart Contract's History</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Smart contracts' foundation was laid by blockchain.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primary protocol, smart contracts, which define the requirements that must be met when transferring bitcoins between users of the network, such as having sufficient cash to make the transfer, is also supported by bitcoin.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This reasoning is seen in food machines where a particular code releases a specific snack. </a:t>
            </a:r>
          </a:p>
          <a:p>
            <a:pPr algn="just"/>
            <a:r>
              <a:rPr lang="en-US" b="0" i="0" dirty="0">
                <a:solidFill>
                  <a:srgbClr val="333333"/>
                </a:solidFill>
                <a:effectLst/>
                <a:latin typeface="Times New Roman" panose="02020603050405020304" pitchFamily="18" charset="0"/>
                <a:cs typeface="Times New Roman" panose="02020603050405020304" pitchFamily="18" charset="0"/>
              </a:rPr>
              <a:t>Nick advocated replicating asset databases and executing contracts employing encrypted hash chains &amp; Byzantine fault-tolerant mechanisms when he initially coined the term "Smart Contracts" in 1994. </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445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What Function Do Blockchain Smart Contracts Serve?</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Customers would need to transmit transactions to the blockchain in order to launch smart contracts because the program operates on the blockchain. </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Only then can the program be performed when the codes have been established and the logic secured.</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Smart contracts often aim to stream commercial transactions among parties by doing away with the go-betweens present in conventional business processes. </a:t>
            </a:r>
          </a:p>
          <a:p>
            <a:pPr algn="just"/>
            <a:r>
              <a:rPr lang="en-US" b="0" i="0" dirty="0">
                <a:solidFill>
                  <a:schemeClr val="tx1"/>
                </a:solidFill>
                <a:effectLst/>
                <a:latin typeface="Times New Roman" panose="02020603050405020304" pitchFamily="18" charset="0"/>
                <a:cs typeface="Times New Roman" panose="02020603050405020304" pitchFamily="18" charset="0"/>
              </a:rPr>
              <a:t>These agreements seek to lessen the complexity of typical contracts, the possibility of errors, and payment delays while maintaining their validity and reliability.</a:t>
            </a:r>
          </a:p>
          <a:p>
            <a:pPr algn="just"/>
            <a:r>
              <a:rPr lang="en-US" b="0" i="0" dirty="0">
                <a:solidFill>
                  <a:schemeClr val="tx1"/>
                </a:solidFill>
                <a:effectLst/>
                <a:latin typeface="Times New Roman" panose="02020603050405020304" pitchFamily="18" charset="0"/>
                <a:cs typeface="Times New Roman" panose="02020603050405020304" pitchFamily="18" charset="0"/>
              </a:rPr>
              <a:t>Its most characteristic benefit is that it makes it possible to conduct reliable transactions without the use of intermediaries.</a:t>
            </a:r>
          </a:p>
        </p:txBody>
      </p:sp>
    </p:spTree>
    <p:extLst>
      <p:ext uri="{BB962C8B-B14F-4D97-AF65-F5344CB8AC3E}">
        <p14:creationId xmlns:p14="http://schemas.microsoft.com/office/powerpoint/2010/main" val="2108568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How do Blockchain Smart Contracts are Created?</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A computer mechanism known as a "smart contract" is created to form, manage, and communicate details about the asset's owner.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It is true that a program used to enable, confirm, or carry out reliable transactions autonomously operates on the Ethereum blockchain.</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102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5124" name="Picture 4" descr="Smart contracts in blockchain">
            <a:extLst>
              <a:ext uri="{FF2B5EF4-FFF2-40B4-BE49-F238E27FC236}">
                <a16:creationId xmlns:a16="http://schemas.microsoft.com/office/drawing/2014/main" id="{E1DEE039-D3E8-5033-E1E4-A0F0C3740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49" y="142295"/>
            <a:ext cx="8802029"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48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How do Blockchain Smart Contracts are Created?</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We first need to comprehend what makes up a smart contract in order to understand how it functions.</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1" i="0" dirty="0">
                <a:solidFill>
                  <a:srgbClr val="333333"/>
                </a:solidFill>
                <a:effectLst/>
                <a:latin typeface="Times New Roman" panose="02020603050405020304" pitchFamily="18" charset="0"/>
                <a:cs typeface="Times New Roman" panose="02020603050405020304" pitchFamily="18" charset="0"/>
              </a:rPr>
              <a:t>Signatures:</a:t>
            </a:r>
            <a:r>
              <a:rPr lang="en-US" b="0" i="0" dirty="0">
                <a:solidFill>
                  <a:srgbClr val="333333"/>
                </a:solidFill>
                <a:effectLst/>
                <a:latin typeface="Times New Roman" panose="02020603050405020304" pitchFamily="18" charset="0"/>
                <a:cs typeface="Times New Roman" panose="02020603050405020304" pitchFamily="18" charset="0"/>
              </a:rPr>
              <a:t> To proceed with the suggested regulations and conditions, a minimum of two parties must give their approval.</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1" i="0" dirty="0">
                <a:solidFill>
                  <a:srgbClr val="333333"/>
                </a:solidFill>
                <a:effectLst/>
                <a:latin typeface="Times New Roman" panose="02020603050405020304" pitchFamily="18" charset="0"/>
                <a:cs typeface="Times New Roman" panose="02020603050405020304" pitchFamily="18" charset="0"/>
              </a:rPr>
              <a:t>Identify the contract's topic critically :</a:t>
            </a:r>
            <a:r>
              <a:rPr lang="en-US" b="0" i="0" dirty="0">
                <a:solidFill>
                  <a:srgbClr val="333333"/>
                </a:solidFill>
                <a:effectLst/>
                <a:latin typeface="Times New Roman" panose="02020603050405020304" pitchFamily="18" charset="0"/>
                <a:cs typeface="Times New Roman" panose="02020603050405020304" pitchFamily="18" charset="0"/>
              </a:rPr>
              <a:t> The topic needs to fit in with the digital contract environment. When using the terms, be precise. </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terminology must be clear and thoroughly defined. </a:t>
            </a:r>
          </a:p>
          <a:p>
            <a:pPr algn="just"/>
            <a:r>
              <a:rPr lang="en-US" b="0" i="0" dirty="0">
                <a:solidFill>
                  <a:srgbClr val="333333"/>
                </a:solidFill>
                <a:effectLst/>
                <a:latin typeface="Times New Roman" panose="02020603050405020304" pitchFamily="18" charset="0"/>
                <a:cs typeface="Times New Roman" panose="02020603050405020304" pitchFamily="18" charset="0"/>
              </a:rPr>
              <a:t>The agreement should be in precise mathematical terms consistent with the precise language, for instance, as Ethereum's smart contract system relies on Solidity, also known and Serpent programming language.</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630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How do Blockchain Smart Contracts are Created?</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On the basis of an understanding between two users that is maintained on the blockchain, smart contracts will often automatically initiate an action.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Accordingly, a smart contract will control the transfers when a seller desires to sell a BTC until the BTC has been successfully transferred from one individual to another.</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 The money will be released at that point, and nothing will change. In addition, a public database will list and keep all of the transaction's information.</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43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How do Blockchain Smart Contracts are Created?</a:t>
            </a:r>
          </a:p>
          <a:p>
            <a:pPr marL="114300" indent="0" algn="jus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On the basis of an understanding between two users that is maintained on the blockchain, smart contracts will often automatically initiate an action.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Accordingly, a smart contract will control the transfers when a seller desires to sell a BTC until the BTC has been successfully transferred from one individual to another.</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 The money will be released at that point, and nothing will change. In addition, a public database will list and keep all of the transaction's information.</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063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Smart contracts' characteristics and traits</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114300" indent="0" algn="just">
              <a:buNone/>
            </a:pPr>
            <a:r>
              <a:rPr lang="en-US" b="0" i="0" dirty="0">
                <a:solidFill>
                  <a:schemeClr val="tx1"/>
                </a:solidFill>
                <a:effectLst/>
                <a:latin typeface="Times New Roman" panose="02020603050405020304" pitchFamily="18" charset="0"/>
                <a:cs typeface="Times New Roman" panose="02020603050405020304" pitchFamily="18" charset="0"/>
              </a:rPr>
              <a:t>Smart contracts are well-liked because of the following traits:</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Self-enforcing:</a:t>
            </a:r>
            <a:r>
              <a:rPr lang="en-US" b="0" i="0" dirty="0">
                <a:solidFill>
                  <a:schemeClr val="tx1"/>
                </a:solidFill>
                <a:effectLst/>
                <a:latin typeface="Times New Roman" panose="02020603050405020304" pitchFamily="18" charset="0"/>
                <a:cs typeface="Times New Roman" panose="02020603050405020304" pitchFamily="18" charset="0"/>
              </a:rPr>
              <a:t> It requires less human interaction and is hence enforceable. When a particular condition is satisfied, smart contracts that include logic are carried out.</a:t>
            </a:r>
          </a:p>
          <a:p>
            <a:pPr algn="just">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Self-verify:</a:t>
            </a:r>
            <a:r>
              <a:rPr lang="en-US" b="0" i="0" dirty="0">
                <a:solidFill>
                  <a:schemeClr val="tx1"/>
                </a:solidFill>
                <a:effectLst/>
                <a:latin typeface="Times New Roman" panose="02020603050405020304" pitchFamily="18" charset="0"/>
                <a:cs typeface="Times New Roman" panose="02020603050405020304" pitchFamily="18" charset="0"/>
              </a:rPr>
              <a:t> Smart contracts that self-verify are renowned for their integrity since they verify that both parties adhere to the rules. It is going to impose an obligation on the party who violated the rules in the event of a breach.</a:t>
            </a:r>
          </a:p>
          <a:p>
            <a:pPr algn="just">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Tamper-proof:</a:t>
            </a:r>
            <a:r>
              <a:rPr lang="en-US" b="0" i="0" dirty="0">
                <a:solidFill>
                  <a:schemeClr val="tx1"/>
                </a:solidFill>
                <a:effectLst/>
                <a:latin typeface="Times New Roman" panose="02020603050405020304" pitchFamily="18" charset="0"/>
                <a:cs typeface="Times New Roman" panose="02020603050405020304" pitchFamily="18" charset="0"/>
              </a:rPr>
              <a:t> Because the contract's terms and conditions cannot be changed, the possibility of manipulation is eliminated. If you want to change, you must create a separate block with the agreed-upon specifications.</a:t>
            </a:r>
          </a:p>
        </p:txBody>
      </p:sp>
    </p:spTree>
    <p:extLst>
      <p:ext uri="{BB962C8B-B14F-4D97-AF65-F5344CB8AC3E}">
        <p14:creationId xmlns:p14="http://schemas.microsoft.com/office/powerpoint/2010/main" val="378243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GB" b="1" dirty="0">
                <a:solidFill>
                  <a:schemeClr val="tx1"/>
                </a:solidFill>
                <a:latin typeface="Times New Roman" panose="02020603050405020304" pitchFamily="18" charset="0"/>
                <a:cs typeface="Times New Roman" panose="02020603050405020304" pitchFamily="18" charset="0"/>
              </a:rPr>
              <a:t>Smart Contracts </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Smart Contracts play a very essential role, it helps to make the transactions taking place more safe and secure and function in an organized manner.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And not just that, it helps other components like applications running on these platforms be even more accessible.</a:t>
            </a:r>
          </a:p>
        </p:txBody>
      </p:sp>
    </p:spTree>
    <p:extLst>
      <p:ext uri="{BB962C8B-B14F-4D97-AF65-F5344CB8AC3E}">
        <p14:creationId xmlns:p14="http://schemas.microsoft.com/office/powerpoint/2010/main" val="275313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15362" name="Picture 2" descr="Smart contracts in blockchain">
            <a:extLst>
              <a:ext uri="{FF2B5EF4-FFF2-40B4-BE49-F238E27FC236}">
                <a16:creationId xmlns:a16="http://schemas.microsoft.com/office/drawing/2014/main" id="{5C1477BC-2A44-9FD9-2C0C-234998929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12" y="312234"/>
            <a:ext cx="8809463" cy="486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313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How Are Smart Contracts Operated?</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Smart contracts are just pieces of software that describe computer protocols or, to put it another way, a core component of technology. </a:t>
            </a:r>
          </a:p>
          <a:p>
            <a:pPr algn="just"/>
            <a:endParaRPr lang="en-US" dirty="0">
              <a:solidFill>
                <a:srgbClr val="333333"/>
              </a:solidFill>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They serve to detail every agreement condition reached between blockchain transaction parties. </a:t>
            </a:r>
          </a:p>
          <a:p>
            <a:pPr algn="just"/>
            <a:r>
              <a:rPr lang="en-US" b="0" i="0" dirty="0">
                <a:solidFill>
                  <a:srgbClr val="333333"/>
                </a:solidFill>
                <a:effectLst/>
                <a:latin typeface="Times New Roman" panose="02020603050405020304" pitchFamily="18" charset="0"/>
                <a:cs typeface="Times New Roman" panose="02020603050405020304" pitchFamily="18" charset="0"/>
              </a:rPr>
              <a:t>When these prerequisites are met, a smart contract will immediately execute a transaction.</a:t>
            </a:r>
          </a:p>
          <a:p>
            <a:pPr algn="just"/>
            <a:r>
              <a:rPr lang="en-US" b="0" i="0" dirty="0">
                <a:solidFill>
                  <a:srgbClr val="333333"/>
                </a:solidFill>
                <a:effectLst/>
                <a:latin typeface="Times New Roman" panose="02020603050405020304" pitchFamily="18" charset="0"/>
                <a:cs typeface="Times New Roman" panose="02020603050405020304" pitchFamily="18" charset="0"/>
              </a:rPr>
              <a:t> As it depends on a publicly accessible ledger whereby anyone with interest can verify all transactions, a system built around the blockchain enables its members to remove intermediaries and wasteful paperwork. </a:t>
            </a:r>
          </a:p>
          <a:p>
            <a:pPr algn="just"/>
            <a:r>
              <a:rPr lang="en-US" b="0" i="0" dirty="0">
                <a:solidFill>
                  <a:srgbClr val="333333"/>
                </a:solidFill>
                <a:effectLst/>
                <a:latin typeface="Times New Roman" panose="02020603050405020304" pitchFamily="18" charset="0"/>
                <a:cs typeface="Times New Roman" panose="02020603050405020304" pitchFamily="18" charset="0"/>
              </a:rPr>
              <a:t>The paramount necessity here is to use appropriate programming languages and mathematical methods to specify all the agreement criteria.</a:t>
            </a:r>
            <a:br>
              <a:rPr lang="en-US" b="0" i="0" dirty="0">
                <a:solidFill>
                  <a:srgbClr val="333333"/>
                </a:solidFill>
                <a:effectLst/>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193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How Are Smart Contracts Operated?</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11430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Each node in the blockchain's dispersed network of nodes stores the details of every transaction. One would need to take control of over fifty percent of these various nodes in order to reverse a transaction or double-spend money.</a:t>
            </a: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company works with blockchain engineers to specify what should be in the contract as well as all the rules and conditions in order to establish a smart contract. Smart contracts are used by businesses for a variety of purposes, from confirming payments to more complicated actions like determining the value of an investment, etc.</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Any criterion for success can be included by businesses in smart contracts. The transactions should be approved by each signing partner. The mechanism for addressing disputes, if any, must also be included in the contract.</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971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just">
              <a:buNone/>
            </a:pPr>
            <a:r>
              <a:rPr lang="en-US" b="1" i="0" dirty="0">
                <a:solidFill>
                  <a:schemeClr val="tx1"/>
                </a:solidFill>
                <a:effectLst/>
                <a:latin typeface="Times New Roman" panose="02020603050405020304" pitchFamily="18" charset="0"/>
                <a:cs typeface="Times New Roman" panose="02020603050405020304" pitchFamily="18" charset="0"/>
              </a:rPr>
              <a:t>How Are Smart Contracts Operated?</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Ethereum enables the development and deployment of smart contracts. A cryptographically secured streaming data source called "Oracle" is where the smart contract first begins to listen for event updates. Only when it receives the proper events via oracles does the smart contract actually go into action? On the Ethereum blockchain, smart contracts are often created using the Solidity language for programming.</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Like </a:t>
            </a:r>
            <a:r>
              <a:rPr lang="en-US" b="0" i="0" dirty="0" err="1">
                <a:solidFill>
                  <a:srgbClr val="000000"/>
                </a:solidFill>
                <a:effectLst/>
                <a:latin typeface="Times New Roman" panose="02020603050405020304" pitchFamily="18" charset="0"/>
                <a:cs typeface="Times New Roman" panose="02020603050405020304" pitchFamily="18" charset="0"/>
              </a:rPr>
              <a:t>Javascript</a:t>
            </a:r>
            <a:r>
              <a:rPr lang="en-US" b="0" i="0" dirty="0">
                <a:solidFill>
                  <a:srgbClr val="000000"/>
                </a:solidFill>
                <a:effectLst/>
                <a:latin typeface="Times New Roman" panose="02020603050405020304" pitchFamily="18" charset="0"/>
                <a:cs typeface="Times New Roman" panose="02020603050405020304" pitchFamily="18" charset="0"/>
              </a:rPr>
              <a:t>, Solidity is a specially designed scripting language that verifies and sticks to the contract's restrictions at compile time rather than during runtime.</a:t>
            </a:r>
          </a:p>
          <a:p>
            <a:pPr algn="just">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After processing, a smart contract is deployed to the network to carry out its function.</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339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Uses of Smart Contracts</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l"/>
            <a:r>
              <a:rPr lang="en-US" b="0" i="0" dirty="0">
                <a:solidFill>
                  <a:srgbClr val="57595D"/>
                </a:solidFill>
                <a:effectLst/>
                <a:latin typeface="Times New Roman" panose="02020603050405020304" pitchFamily="18" charset="0"/>
                <a:cs typeface="Times New Roman" panose="02020603050405020304" pitchFamily="18" charset="0"/>
              </a:rPr>
              <a:t>Smart contracts can be used in a variety of fields, from healthcare to </a:t>
            </a:r>
            <a:r>
              <a:rPr lang="en-US" b="0" i="0" u="none" strike="noStrike" dirty="0">
                <a:solidFill>
                  <a:srgbClr val="3271D2"/>
                </a:solidFill>
                <a:effectLst/>
                <a:latin typeface="Times New Roman" panose="02020603050405020304" pitchFamily="18" charset="0"/>
                <a:cs typeface="Times New Roman" panose="02020603050405020304" pitchFamily="18" charset="0"/>
                <a:hlinkClick r:id="rId3"/>
              </a:rPr>
              <a:t>supply chain</a:t>
            </a:r>
            <a:r>
              <a:rPr lang="en-US" b="0" i="0" dirty="0">
                <a:solidFill>
                  <a:srgbClr val="57595D"/>
                </a:solidFill>
                <a:effectLst/>
                <a:latin typeface="Times New Roman" panose="02020603050405020304" pitchFamily="18" charset="0"/>
                <a:cs typeface="Times New Roman" panose="02020603050405020304" pitchFamily="18" charset="0"/>
              </a:rPr>
              <a:t> to financial services. Some examples are as follows:</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algn="l">
              <a:buAutoNum type="arabicPeriod"/>
            </a:pPr>
            <a:r>
              <a:rPr lang="en-US" b="1" i="0" dirty="0">
                <a:solidFill>
                  <a:srgbClr val="132E57"/>
                </a:solidFill>
                <a:effectLst/>
                <a:latin typeface="Times New Roman" panose="02020603050405020304" pitchFamily="18" charset="0"/>
                <a:cs typeface="Times New Roman" panose="02020603050405020304" pitchFamily="18" charset="0"/>
              </a:rPr>
              <a:t>Government voting system</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Smart contracts provide a secure environment making the voting system less susceptible to manipulation. Votes using smart contracts would be ledger-protected, which is extremely difficult to decode.</a:t>
            </a:r>
          </a:p>
          <a:p>
            <a:pPr algn="just"/>
            <a:endParaRPr lang="en-US" b="0" i="0" dirty="0">
              <a:solidFill>
                <a:srgbClr val="57595D"/>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Moreover, smart contracts could increase the turnover of voters, which is historically low due to the inefficient system that requires voters to line up, show identity, and complete forms. Voting, when transferred online using smart contracts, can increase the number of participants in a voting system.</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71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Uses of Smart Contracts</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marL="114300" indent="0" algn="just">
              <a:buNone/>
            </a:pPr>
            <a:r>
              <a:rPr lang="en-US" b="1" i="0" dirty="0">
                <a:solidFill>
                  <a:srgbClr val="132E57"/>
                </a:solidFill>
                <a:effectLst/>
                <a:latin typeface="Times New Roman" panose="02020603050405020304" pitchFamily="18" charset="0"/>
                <a:cs typeface="Times New Roman" panose="02020603050405020304" pitchFamily="18" charset="0"/>
              </a:rPr>
              <a:t>2. Healthcare</a:t>
            </a:r>
          </a:p>
          <a:p>
            <a:pPr marL="114300" indent="0" algn="just">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Blockchain can store the encoded health records of patients with a private key. Only specific individuals would be granted access to the records for privacy concerns. Similarly, research can be conducted confidentially and securely using smart contracts.</a:t>
            </a:r>
          </a:p>
          <a:p>
            <a:pPr algn="just"/>
            <a:endParaRPr lang="en-US" b="0" i="0" dirty="0">
              <a:solidFill>
                <a:srgbClr val="57595D"/>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All hospital receipts of patients can be stored on the blockchain and automatically shared with insurance companies as proof of service. Moreover, the ledger can be used for different activities, such as managing supplies, supervising drugs, and </a:t>
            </a:r>
            <a:r>
              <a:rPr lang="en-US" b="0" i="0" u="none" strike="noStrike" dirty="0">
                <a:solidFill>
                  <a:srgbClr val="3271D2"/>
                </a:solidFill>
                <a:effectLst/>
                <a:latin typeface="Times New Roman" panose="02020603050405020304" pitchFamily="18" charset="0"/>
                <a:cs typeface="Times New Roman" panose="02020603050405020304" pitchFamily="18" charset="0"/>
                <a:hlinkClick r:id="rId3"/>
              </a:rPr>
              <a:t>regulation compliance</a:t>
            </a:r>
            <a:r>
              <a:rPr lang="en-US" b="0" i="0" dirty="0">
                <a:solidFill>
                  <a:srgbClr val="57595D"/>
                </a:solidFill>
                <a:effectLst/>
                <a:latin typeface="Times New Roman" panose="02020603050405020304" pitchFamily="18" charset="0"/>
                <a:cs typeface="Times New Roman" panose="02020603050405020304" pitchFamily="18" charset="0"/>
              </a:rPr>
              <a:t>.</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037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Uses of Smart Contracts</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3. Supply chain</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l"/>
            <a:r>
              <a:rPr lang="en-US" b="0" i="0" dirty="0">
                <a:solidFill>
                  <a:srgbClr val="57595D"/>
                </a:solidFill>
                <a:effectLst/>
                <a:latin typeface="Times New Roman" panose="02020603050405020304" pitchFamily="18" charset="0"/>
                <a:cs typeface="Times New Roman" panose="02020603050405020304" pitchFamily="18" charset="0"/>
              </a:rPr>
              <a:t>Traditionally, supply chains suffer due to paper-based systems where forms pass through multiple channels to get approvals. The laborious process increases the risk of fraud and loss.</a:t>
            </a:r>
          </a:p>
          <a:p>
            <a:pPr algn="l"/>
            <a:endParaRPr lang="en-US" b="0" i="0" dirty="0">
              <a:solidFill>
                <a:srgbClr val="57595D"/>
              </a:solidFill>
              <a:effectLst/>
              <a:latin typeface="Times New Roman" panose="02020603050405020304" pitchFamily="18" charset="0"/>
              <a:cs typeface="Times New Roman" panose="02020603050405020304" pitchFamily="18" charset="0"/>
            </a:endParaRPr>
          </a:p>
          <a:p>
            <a:pPr algn="l"/>
            <a:r>
              <a:rPr lang="en-US" b="0" i="0" dirty="0">
                <a:solidFill>
                  <a:srgbClr val="57595D"/>
                </a:solidFill>
                <a:effectLst/>
                <a:latin typeface="Times New Roman" panose="02020603050405020304" pitchFamily="18" charset="0"/>
                <a:cs typeface="Times New Roman" panose="02020603050405020304" pitchFamily="18" charset="0"/>
              </a:rPr>
              <a:t>Blockchain can nullify such risks by delivering an accessible and secure digital version to parties involved in the chain. Smart contracts can be used for inventory management and the automation of payments and tasks.</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180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Uses of Smart Contracts</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4. Financial services</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Smart contracts help in transforming traditional financial services in multiple ways. In the case of insurance claims, they perform error checking, routing, and transfer payments to the user if everything is found appropriate.</a:t>
            </a:r>
          </a:p>
          <a:p>
            <a:pPr marL="114300" indent="0" algn="just">
              <a:buNone/>
            </a:pPr>
            <a:endParaRPr lang="en-US" b="0" i="0" dirty="0">
              <a:solidFill>
                <a:srgbClr val="57595D"/>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Smart contracts incorporate critical tools for bookkeeping and eliminate the possibility of infiltration of </a:t>
            </a:r>
            <a:r>
              <a:rPr lang="en-US" b="0" i="0" u="none" strike="noStrike" dirty="0">
                <a:solidFill>
                  <a:srgbClr val="3271D2"/>
                </a:solidFill>
                <a:effectLst/>
                <a:latin typeface="Times New Roman" panose="02020603050405020304" pitchFamily="18" charset="0"/>
                <a:cs typeface="Times New Roman" panose="02020603050405020304" pitchFamily="18" charset="0"/>
                <a:hlinkClick r:id="rId3"/>
              </a:rPr>
              <a:t>accounting </a:t>
            </a:r>
            <a:r>
              <a:rPr lang="en-US" b="0" i="0" dirty="0">
                <a:solidFill>
                  <a:srgbClr val="57595D"/>
                </a:solidFill>
                <a:effectLst/>
                <a:latin typeface="Times New Roman" panose="02020603050405020304" pitchFamily="18" charset="0"/>
                <a:cs typeface="Times New Roman" panose="02020603050405020304" pitchFamily="18" charset="0"/>
              </a:rPr>
              <a:t>records. They also enable shareholders to take part in decision making in a transparent way. Also, they help in trade clearing, where the funds are transferred once the amounts of trade settlements are calculated.</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841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Benefits of Smart Contracts</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algn="l">
              <a:buAutoNum type="arabicPeriod"/>
            </a:pPr>
            <a:r>
              <a:rPr lang="en-US" b="1" i="0" dirty="0">
                <a:solidFill>
                  <a:srgbClr val="132E57"/>
                </a:solidFill>
                <a:effectLst/>
                <a:latin typeface="Times New Roman" panose="02020603050405020304" pitchFamily="18" charset="0"/>
                <a:cs typeface="Times New Roman" panose="02020603050405020304" pitchFamily="18" charset="0"/>
              </a:rPr>
              <a:t>Autonomy and savings</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l"/>
            <a:r>
              <a:rPr lang="en-US" b="0" i="0" dirty="0">
                <a:solidFill>
                  <a:srgbClr val="57595D"/>
                </a:solidFill>
                <a:effectLst/>
                <a:latin typeface="Times New Roman" panose="02020603050405020304" pitchFamily="18" charset="0"/>
                <a:cs typeface="Times New Roman" panose="02020603050405020304" pitchFamily="18" charset="0"/>
              </a:rPr>
              <a:t>Smart contracts do not need brokers or other intermediaries to confirm the agreement; thus, they eliminate the risk of manipulation by third parties. Moreover, the absence of intermediary in smart contracts results in cost savings.</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l">
              <a:buNone/>
            </a:pPr>
            <a:endParaRPr lang="en-US" b="0" i="0" dirty="0">
              <a:solidFill>
                <a:srgbClr val="57595D"/>
              </a:solidFill>
              <a:effectLst/>
              <a:latin typeface="Times New Roman" panose="02020603050405020304" pitchFamily="18" charset="0"/>
              <a:cs typeface="Times New Roman" panose="02020603050405020304" pitchFamily="18" charset="0"/>
            </a:endParaRPr>
          </a:p>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2. Backup</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l"/>
            <a:r>
              <a:rPr lang="en-US" b="0" i="0" dirty="0">
                <a:solidFill>
                  <a:srgbClr val="57595D"/>
                </a:solidFill>
                <a:effectLst/>
                <a:latin typeface="Times New Roman" panose="02020603050405020304" pitchFamily="18" charset="0"/>
                <a:cs typeface="Times New Roman" panose="02020603050405020304" pitchFamily="18" charset="0"/>
              </a:rPr>
              <a:t>All the documents stored on blockchain are duplicated multiple times; thus, originals can be restored in the event of any data loss.</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15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Benefits of Smart Contracts</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3. Safety</a:t>
            </a:r>
          </a:p>
          <a:p>
            <a:pPr algn="l"/>
            <a:r>
              <a:rPr lang="en-US" b="0" i="0" dirty="0">
                <a:solidFill>
                  <a:srgbClr val="57595D"/>
                </a:solidFill>
                <a:effectLst/>
                <a:latin typeface="Times New Roman" panose="02020603050405020304" pitchFamily="18" charset="0"/>
                <a:cs typeface="Times New Roman" panose="02020603050405020304" pitchFamily="18" charset="0"/>
              </a:rPr>
              <a:t>Smart contracts are encrypted, and cryptography keeps all the documents safe from infiltration.</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4. Speed</a:t>
            </a:r>
          </a:p>
          <a:p>
            <a:pPr algn="l"/>
            <a:r>
              <a:rPr lang="en-US" b="0" i="0" dirty="0">
                <a:solidFill>
                  <a:srgbClr val="57595D"/>
                </a:solidFill>
                <a:effectLst/>
                <a:latin typeface="Times New Roman" panose="02020603050405020304" pitchFamily="18" charset="0"/>
                <a:cs typeface="Times New Roman" panose="02020603050405020304" pitchFamily="18" charset="0"/>
              </a:rPr>
              <a:t>Smart contracts automate tasks by using computer protocols, saving hours of various business processes.</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5. Accuracy</a:t>
            </a:r>
          </a:p>
          <a:p>
            <a:pPr algn="l"/>
            <a:r>
              <a:rPr lang="en-US" b="0" i="0" dirty="0">
                <a:solidFill>
                  <a:srgbClr val="57595D"/>
                </a:solidFill>
                <a:effectLst/>
                <a:latin typeface="Times New Roman" panose="02020603050405020304" pitchFamily="18" charset="0"/>
                <a:cs typeface="Times New Roman" panose="02020603050405020304" pitchFamily="18" charset="0"/>
              </a:rPr>
              <a:t>Using smart contracts results in the elimination of errors that occur due to manual filling of numerous forms.</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57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ctr">
              <a:buNone/>
            </a:pPr>
            <a:r>
              <a:rPr lang="en-US" b="1" i="0" dirty="0">
                <a:solidFill>
                  <a:srgbClr val="272C37"/>
                </a:solidFill>
                <a:effectLst/>
                <a:latin typeface="Times New Roman" panose="02020603050405020304" pitchFamily="18" charset="0"/>
                <a:cs typeface="Times New Roman" panose="02020603050405020304" pitchFamily="18" charset="0"/>
              </a:rPr>
              <a:t>What Is Smart Contract?</a:t>
            </a:r>
          </a:p>
          <a:p>
            <a:pPr algn="just"/>
            <a:r>
              <a:rPr lang="en-US" b="0" i="0" dirty="0">
                <a:solidFill>
                  <a:schemeClr val="tx1"/>
                </a:solidFill>
                <a:effectLst/>
                <a:latin typeface="Times New Roman" panose="02020603050405020304" pitchFamily="18" charset="0"/>
                <a:cs typeface="Times New Roman" panose="02020603050405020304" pitchFamily="18" charset="0"/>
              </a:rPr>
              <a:t>Smart contracts are computer programs or protocols for automated transactions that are stored on a blockchain and run in response to meeting certain conditions. </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In other words, smart contracts automate the execution of agreements so that all participants can ascertain the outcome as soon as possible without the involvement of an intermediary or time delay.</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Smart contracts are self-executing contracts in which the contents of the buyer-seller agreement are inscribed directly into lines of code.</a:t>
            </a:r>
          </a:p>
          <a:p>
            <a:pPr algn="just">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According to Nick Szabo, an American computer scientist who devised a virtual currency called "Bit Gold" in 1998, Smart contracts are computerized transaction protocols that execute contract conditions.</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Using it makes the transactions traceable, transparent, and irreversible.</a:t>
            </a:r>
          </a:p>
        </p:txBody>
      </p:sp>
    </p:spTree>
    <p:extLst>
      <p:ext uri="{BB962C8B-B14F-4D97-AF65-F5344CB8AC3E}">
        <p14:creationId xmlns:p14="http://schemas.microsoft.com/office/powerpoint/2010/main" val="1300598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Limitations of Smart Contracts</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algn="l">
              <a:buAutoNum type="arabicPeriod"/>
            </a:pPr>
            <a:r>
              <a:rPr lang="en-US" b="1" i="0" dirty="0">
                <a:solidFill>
                  <a:srgbClr val="132E57"/>
                </a:solidFill>
                <a:effectLst/>
                <a:latin typeface="Times New Roman" panose="02020603050405020304" pitchFamily="18" charset="0"/>
                <a:cs typeface="Times New Roman" panose="02020603050405020304" pitchFamily="18" charset="0"/>
              </a:rPr>
              <a:t>Difficult to change</a:t>
            </a:r>
          </a:p>
          <a:p>
            <a:pPr algn="l">
              <a:buAutoNum type="arabicPeriod"/>
            </a:pPr>
            <a:endParaRPr lang="en-US" b="1" i="0" dirty="0">
              <a:solidFill>
                <a:srgbClr val="132E57"/>
              </a:solidFill>
              <a:effectLst/>
              <a:latin typeface="Times New Roman" panose="02020603050405020304" pitchFamily="18" charset="0"/>
              <a:cs typeface="Times New Roman" panose="02020603050405020304" pitchFamily="18" charset="0"/>
            </a:endParaRPr>
          </a:p>
          <a:p>
            <a:pPr algn="l"/>
            <a:r>
              <a:rPr lang="en-US" b="0" i="0" dirty="0">
                <a:solidFill>
                  <a:srgbClr val="57595D"/>
                </a:solidFill>
                <a:effectLst/>
                <a:latin typeface="Times New Roman" panose="02020603050405020304" pitchFamily="18" charset="0"/>
                <a:cs typeface="Times New Roman" panose="02020603050405020304" pitchFamily="18" charset="0"/>
              </a:rPr>
              <a:t>Changing smart contract processes is almost impossible, any error in the code can be time-consuming and expensive to correct.</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2. Possibility of loopholes</a:t>
            </a:r>
          </a:p>
          <a:p>
            <a:pPr marL="114300" indent="0" algn="l">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l"/>
            <a:r>
              <a:rPr lang="en-US" b="0" i="0" dirty="0">
                <a:solidFill>
                  <a:srgbClr val="57595D"/>
                </a:solidFill>
                <a:effectLst/>
                <a:latin typeface="Times New Roman" panose="02020603050405020304" pitchFamily="18" charset="0"/>
                <a:cs typeface="Times New Roman" panose="02020603050405020304" pitchFamily="18" charset="0"/>
              </a:rPr>
              <a:t>According to the concept of good faith, parties will deal fairly and not get benefits unethically from a contract. However, using smart contracts makes it difficult to ensure that the terms are met according to what was agreed upon.</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772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Limitations of Smart Contracts</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just">
              <a:buNone/>
            </a:pPr>
            <a:r>
              <a:rPr lang="en-US" b="1" i="0" dirty="0">
                <a:solidFill>
                  <a:srgbClr val="132E57"/>
                </a:solidFill>
                <a:effectLst/>
                <a:latin typeface="Times New Roman" panose="02020603050405020304" pitchFamily="18" charset="0"/>
                <a:cs typeface="Times New Roman" panose="02020603050405020304" pitchFamily="18" charset="0"/>
              </a:rPr>
              <a:t>3. Third party</a:t>
            </a:r>
          </a:p>
          <a:p>
            <a:pPr marL="114300" indent="0" algn="just">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Although smart contracts seek to eliminate third-party involvement, it is not possible to eliminate them. Third parties assume different roles from the ones they take in traditional contracts. For example, lawyers will not be needed to prepare individual contracts; however, they will be needed by developers to understand the terms to create codes for smart contracts.</a:t>
            </a:r>
          </a:p>
          <a:p>
            <a:pPr marL="114300" indent="0" algn="just">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just">
              <a:buNone/>
            </a:pPr>
            <a:r>
              <a:rPr lang="en-US" b="1" i="0" dirty="0">
                <a:solidFill>
                  <a:srgbClr val="132E57"/>
                </a:solidFill>
                <a:effectLst/>
                <a:latin typeface="Times New Roman" panose="02020603050405020304" pitchFamily="18" charset="0"/>
                <a:cs typeface="Times New Roman" panose="02020603050405020304" pitchFamily="18" charset="0"/>
              </a:rPr>
              <a:t>4. Vague terms</a:t>
            </a:r>
          </a:p>
          <a:p>
            <a:pPr marL="114300" indent="0" algn="just">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Since contracts include terms that are not always understood, smart contracts are not always able to handle terms and conditions that are vague.</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176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Limitations of Smart Contracts</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just">
              <a:buNone/>
            </a:pPr>
            <a:r>
              <a:rPr lang="en-US" b="1" i="0" dirty="0">
                <a:solidFill>
                  <a:srgbClr val="132E57"/>
                </a:solidFill>
                <a:effectLst/>
                <a:latin typeface="Times New Roman" panose="02020603050405020304" pitchFamily="18" charset="0"/>
                <a:cs typeface="Times New Roman" panose="02020603050405020304" pitchFamily="18" charset="0"/>
              </a:rPr>
              <a:t>3. Third party</a:t>
            </a:r>
          </a:p>
          <a:p>
            <a:pPr marL="114300" indent="0" algn="just">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Although smart contracts seek to eliminate third-party involvement, it is not possible to eliminate them. Third parties assume different roles from the ones they take in traditional contracts. For example, lawyers will not be needed to prepare individual contracts; however, they will be needed by developers to understand the terms to create codes for smart contracts.</a:t>
            </a:r>
          </a:p>
          <a:p>
            <a:pPr marL="114300" indent="0" algn="just">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just">
              <a:buNone/>
            </a:pPr>
            <a:r>
              <a:rPr lang="en-US" b="1" i="0" dirty="0">
                <a:solidFill>
                  <a:srgbClr val="132E57"/>
                </a:solidFill>
                <a:effectLst/>
                <a:latin typeface="Times New Roman" panose="02020603050405020304" pitchFamily="18" charset="0"/>
                <a:cs typeface="Times New Roman" panose="02020603050405020304" pitchFamily="18" charset="0"/>
              </a:rPr>
              <a:t>4. Vague terms</a:t>
            </a:r>
          </a:p>
          <a:p>
            <a:pPr marL="114300" indent="0" algn="just">
              <a:buNone/>
            </a:pPr>
            <a:endParaRPr lang="en-US" b="1" i="0" dirty="0">
              <a:solidFill>
                <a:srgbClr val="132E57"/>
              </a:solidFill>
              <a:effectLst/>
              <a:latin typeface="Times New Roman" panose="02020603050405020304" pitchFamily="18" charset="0"/>
              <a:cs typeface="Times New Roman" panose="02020603050405020304" pitchFamily="18" charset="0"/>
            </a:endParaRPr>
          </a:p>
          <a:p>
            <a:pPr algn="just"/>
            <a:r>
              <a:rPr lang="en-US" b="0" i="0" dirty="0">
                <a:solidFill>
                  <a:srgbClr val="57595D"/>
                </a:solidFill>
                <a:effectLst/>
                <a:latin typeface="Times New Roman" panose="02020603050405020304" pitchFamily="18" charset="0"/>
                <a:cs typeface="Times New Roman" panose="02020603050405020304" pitchFamily="18" charset="0"/>
              </a:rPr>
              <a:t>Since contracts include terms that are not always understood, smart contracts are not always able to handle terms and conditions that are vague.</a:t>
            </a: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947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Introduction to Solidity Programming</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just">
              <a:buNone/>
            </a:pPr>
            <a:r>
              <a:rPr lang="en-US" b="0" i="0" dirty="0">
                <a:solidFill>
                  <a:srgbClr val="171717"/>
                </a:solidFill>
                <a:effectLst/>
                <a:latin typeface="Times New Roman" panose="02020603050405020304" pitchFamily="18" charset="0"/>
                <a:cs typeface="Times New Roman" panose="02020603050405020304" pitchFamily="18" charset="0"/>
              </a:rPr>
              <a:t>Solidity is a high-level programming language designed for implementing smart contracts. It is statically-typed object-oriented(contract-oriented) language. </a:t>
            </a:r>
          </a:p>
          <a:p>
            <a:pPr marL="114300" indent="0" algn="just">
              <a:buNone/>
            </a:pPr>
            <a:endParaRPr lang="en-US" dirty="0">
              <a:solidFill>
                <a:srgbClr val="171717"/>
              </a:solidFill>
              <a:latin typeface="Times New Roman" panose="02020603050405020304" pitchFamily="18" charset="0"/>
              <a:cs typeface="Times New Roman" panose="02020603050405020304" pitchFamily="18" charset="0"/>
            </a:endParaRPr>
          </a:p>
          <a:p>
            <a:pPr marL="114300" indent="0" algn="just">
              <a:buNone/>
            </a:pPr>
            <a:r>
              <a:rPr lang="en-US" b="0" i="0" dirty="0">
                <a:solidFill>
                  <a:srgbClr val="171717"/>
                </a:solidFill>
                <a:effectLst/>
                <a:latin typeface="Times New Roman" panose="02020603050405020304" pitchFamily="18" charset="0"/>
                <a:cs typeface="Times New Roman" panose="02020603050405020304" pitchFamily="18" charset="0"/>
              </a:rPr>
              <a:t>Solidity is highly influenced by Python, </a:t>
            </a:r>
            <a:r>
              <a:rPr lang="en-US" b="0" i="0" dirty="0" err="1">
                <a:solidFill>
                  <a:srgbClr val="171717"/>
                </a:solidFill>
                <a:effectLst/>
                <a:latin typeface="Times New Roman" panose="02020603050405020304" pitchFamily="18" charset="0"/>
                <a:cs typeface="Times New Roman" panose="02020603050405020304" pitchFamily="18" charset="0"/>
              </a:rPr>
              <a:t>c++</a:t>
            </a:r>
            <a:r>
              <a:rPr lang="en-US" b="0" i="0" dirty="0">
                <a:solidFill>
                  <a:srgbClr val="171717"/>
                </a:solidFill>
                <a:effectLst/>
                <a:latin typeface="Times New Roman" panose="02020603050405020304" pitchFamily="18" charset="0"/>
                <a:cs typeface="Times New Roman" panose="02020603050405020304" pitchFamily="18" charset="0"/>
              </a:rPr>
              <a:t>, and JavaScript which runs on the Ethereum Virtual Machine(EVM). </a:t>
            </a:r>
          </a:p>
          <a:p>
            <a:pPr marL="114300" indent="0" algn="just">
              <a:buNone/>
            </a:pPr>
            <a:r>
              <a:rPr lang="en-US" b="0" i="0" dirty="0">
                <a:solidFill>
                  <a:srgbClr val="171717"/>
                </a:solidFill>
                <a:effectLst/>
                <a:latin typeface="Times New Roman" panose="02020603050405020304" pitchFamily="18" charset="0"/>
                <a:cs typeface="Times New Roman" panose="02020603050405020304" pitchFamily="18" charset="0"/>
                <a:hlinkClick r:id="rId3"/>
              </a:rPr>
              <a:t>https://youtube.com/playlist?list=PLO5VPQH6OWdVQwpQfw9rZ67O6Pjfo6q-p</a:t>
            </a:r>
            <a:endParaRPr lang="en-US" b="0" i="0" dirty="0">
              <a:solidFill>
                <a:srgbClr val="171717"/>
              </a:solidFill>
              <a:effectLst/>
              <a:latin typeface="Times New Roman" panose="02020603050405020304" pitchFamily="18" charset="0"/>
              <a:cs typeface="Times New Roman" panose="02020603050405020304" pitchFamily="18" charset="0"/>
            </a:endParaRPr>
          </a:p>
          <a:p>
            <a:pPr marL="114300" indent="0" algn="just">
              <a:buNone/>
            </a:pPr>
            <a:r>
              <a:rPr lang="en-US" b="0" i="0" dirty="0">
                <a:solidFill>
                  <a:srgbClr val="171717"/>
                </a:solidFill>
                <a:effectLst/>
                <a:latin typeface="Times New Roman" panose="02020603050405020304" pitchFamily="18" charset="0"/>
                <a:cs typeface="Times New Roman" panose="02020603050405020304" pitchFamily="18" charset="0"/>
                <a:hlinkClick r:id="rId4"/>
              </a:rPr>
              <a:t>https://youtube.com/playlist?list=PL-Jc9J83PIiG6_thChXWzolj9BEG-Y0gh</a:t>
            </a:r>
            <a:endParaRPr lang="en-US" dirty="0">
              <a:solidFill>
                <a:srgbClr val="171717"/>
              </a:solidFill>
              <a:latin typeface="Times New Roman" panose="02020603050405020304" pitchFamily="18" charset="0"/>
              <a:cs typeface="Times New Roman" panose="02020603050405020304" pitchFamily="18" charset="0"/>
            </a:endParaRPr>
          </a:p>
          <a:p>
            <a:pPr marL="114300" indent="0" algn="l">
              <a:buNone/>
            </a:pPr>
            <a:r>
              <a:rPr lang="en-US" b="1" i="0" dirty="0">
                <a:solidFill>
                  <a:srgbClr val="171717"/>
                </a:solidFill>
                <a:effectLst/>
                <a:latin typeface="Times New Roman" panose="02020603050405020304" pitchFamily="18" charset="0"/>
                <a:cs typeface="Times New Roman" panose="02020603050405020304" pitchFamily="18" charset="0"/>
              </a:rPr>
              <a:t>.SOL</a:t>
            </a:r>
          </a:p>
          <a:p>
            <a:pPr algn="l"/>
            <a:r>
              <a:rPr lang="en-US" b="0" i="0" dirty="0">
                <a:solidFill>
                  <a:srgbClr val="171717"/>
                </a:solidFill>
                <a:effectLst/>
                <a:latin typeface="Times New Roman" panose="02020603050405020304" pitchFamily="18" charset="0"/>
                <a:cs typeface="Times New Roman" panose="02020603050405020304" pitchFamily="18" charset="0"/>
              </a:rPr>
              <a:t>Solidity Files are saved with the .sol extension to indicate that it is a solidity file.</a:t>
            </a:r>
          </a:p>
          <a:p>
            <a:pPr marL="114300" indent="0" algn="l">
              <a:buNone/>
            </a:pPr>
            <a:r>
              <a:rPr lang="en-US" b="1" i="0" dirty="0">
                <a:solidFill>
                  <a:srgbClr val="171717"/>
                </a:solidFill>
                <a:effectLst/>
                <a:latin typeface="Times New Roman" panose="02020603050405020304" pitchFamily="18" charset="0"/>
                <a:cs typeface="Times New Roman" panose="02020603050405020304" pitchFamily="18" charset="0"/>
              </a:rPr>
              <a:t>PRAGMA</a:t>
            </a:r>
          </a:p>
          <a:p>
            <a:pPr algn="l">
              <a:buFont typeface="Arial" panose="020B0604020202020204" pitchFamily="34" charset="0"/>
              <a:buChar char="•"/>
            </a:pPr>
            <a:r>
              <a:rPr lang="en-US" b="0" i="0" dirty="0">
                <a:solidFill>
                  <a:srgbClr val="171717"/>
                </a:solidFill>
                <a:effectLst/>
                <a:latin typeface="Times New Roman" panose="02020603050405020304" pitchFamily="18" charset="0"/>
                <a:cs typeface="Times New Roman" panose="02020603050405020304" pitchFamily="18" charset="0"/>
              </a:rPr>
              <a:t>- The first line of a solidity file is the pragma statement. It indicates the solidity version that is being used. It helps ensure compatibility in code files.</a:t>
            </a:r>
          </a:p>
          <a:p>
            <a:pPr marL="114300" indent="0" algn="l">
              <a:buNone/>
            </a:pPr>
            <a:r>
              <a:rPr lang="en-US" b="0" i="0" dirty="0">
                <a:solidFill>
                  <a:srgbClr val="171717"/>
                </a:solidFill>
                <a:effectLst/>
                <a:latin typeface="Times New Roman" panose="02020603050405020304" pitchFamily="18" charset="0"/>
                <a:cs typeface="Times New Roman" panose="02020603050405020304" pitchFamily="18" charset="0"/>
              </a:rPr>
              <a:t>Pragma solidity ^ 0.8.2;</a:t>
            </a:r>
          </a:p>
          <a:p>
            <a:pPr marL="114300" indent="0" algn="just">
              <a:buNone/>
            </a:pPr>
            <a:endParaRPr lang="en-US" b="0" i="0" dirty="0">
              <a:solidFill>
                <a:srgbClr val="171717"/>
              </a:solidFill>
              <a:effectLst/>
              <a:latin typeface="-apple-system"/>
            </a:endParaRP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958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Introduction to Solidity Programming</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l">
              <a:buNone/>
            </a:pPr>
            <a:r>
              <a:rPr lang="en-US" b="1" i="0" dirty="0">
                <a:solidFill>
                  <a:srgbClr val="171717"/>
                </a:solidFill>
                <a:effectLst/>
                <a:latin typeface="Times New Roman" panose="02020603050405020304" pitchFamily="18" charset="0"/>
                <a:cs typeface="Times New Roman" panose="02020603050405020304" pitchFamily="18" charset="0"/>
              </a:rPr>
              <a:t>CONTRACT</a:t>
            </a:r>
          </a:p>
          <a:p>
            <a:pPr algn="just"/>
            <a:r>
              <a:rPr lang="en-US" b="0" i="0" dirty="0">
                <a:solidFill>
                  <a:srgbClr val="171717"/>
                </a:solidFill>
                <a:effectLst/>
                <a:latin typeface="Times New Roman" panose="02020603050405020304" pitchFamily="18" charset="0"/>
                <a:cs typeface="Times New Roman" panose="02020603050405020304" pitchFamily="18" charset="0"/>
              </a:rPr>
              <a:t>This keyword is used to create a smart contract. </a:t>
            </a:r>
          </a:p>
          <a:p>
            <a:pPr algn="just"/>
            <a:r>
              <a:rPr lang="en-US" b="0" i="0" dirty="0">
                <a:solidFill>
                  <a:srgbClr val="171717"/>
                </a:solidFill>
                <a:effectLst/>
                <a:latin typeface="Times New Roman" panose="02020603050405020304" pitchFamily="18" charset="0"/>
                <a:cs typeface="Times New Roman" panose="02020603050405020304" pitchFamily="18" charset="0"/>
              </a:rPr>
              <a:t>By convention the name of the contract is usually the name of the solidity file. Every function and variable declaration in the file will be encapsulated within the smart contract.</a:t>
            </a:r>
          </a:p>
          <a:p>
            <a:pPr algn="just"/>
            <a:endParaRPr lang="en-US" dirty="0">
              <a:solidFill>
                <a:srgbClr val="171717"/>
              </a:solidFill>
              <a:latin typeface="Times New Roman" panose="02020603050405020304" pitchFamily="18" charset="0"/>
              <a:cs typeface="Times New Roman" panose="02020603050405020304" pitchFamily="18" charset="0"/>
            </a:endParaRPr>
          </a:p>
          <a:p>
            <a:pPr marL="114300" indent="0" algn="just">
              <a:buNone/>
            </a:pPr>
            <a:r>
              <a:rPr lang="en-US" b="0" i="0" dirty="0">
                <a:solidFill>
                  <a:srgbClr val="171717"/>
                </a:solidFill>
                <a:effectLst/>
                <a:latin typeface="Times New Roman" panose="02020603050405020304" pitchFamily="18" charset="0"/>
                <a:cs typeface="Times New Roman" panose="02020603050405020304" pitchFamily="18" charset="0"/>
              </a:rPr>
              <a:t>Contract Test {</a:t>
            </a:r>
          </a:p>
          <a:p>
            <a:pPr marL="114300" indent="0" algn="just">
              <a:buNone/>
            </a:pPr>
            <a:r>
              <a:rPr lang="en-US" dirty="0">
                <a:solidFill>
                  <a:srgbClr val="171717"/>
                </a:solidFill>
                <a:latin typeface="Times New Roman" panose="02020603050405020304" pitchFamily="18" charset="0"/>
                <a:cs typeface="Times New Roman" panose="02020603050405020304" pitchFamily="18" charset="0"/>
              </a:rPr>
              <a:t>Function and data</a:t>
            </a:r>
          </a:p>
          <a:p>
            <a:pPr marL="114300" indent="0" algn="just">
              <a:buNone/>
            </a:pPr>
            <a:r>
              <a:rPr lang="en-US" sz="2000" b="0" i="0" dirty="0">
                <a:solidFill>
                  <a:srgbClr val="171717"/>
                </a:solidFill>
                <a:effectLst/>
                <a:latin typeface="Times New Roman" panose="02020603050405020304" pitchFamily="18" charset="0"/>
                <a:cs typeface="Times New Roman" panose="02020603050405020304" pitchFamily="18" charset="0"/>
              </a:rPr>
              <a:t>}</a:t>
            </a:r>
          </a:p>
          <a:p>
            <a:pPr marL="114300" indent="0" algn="just">
              <a:buNone/>
            </a:pPr>
            <a:endParaRPr lang="en-US" b="0" i="0" dirty="0">
              <a:solidFill>
                <a:srgbClr val="171717"/>
              </a:solidFill>
              <a:effectLst/>
              <a:latin typeface="-apple-system"/>
            </a:endParaRP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113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Introduction to Solidity Programming</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l">
              <a:buNone/>
            </a:pPr>
            <a:r>
              <a:rPr lang="en-US" b="1" i="0" dirty="0">
                <a:solidFill>
                  <a:srgbClr val="171717"/>
                </a:solidFill>
                <a:effectLst/>
                <a:latin typeface="Times New Roman" panose="02020603050405020304" pitchFamily="18" charset="0"/>
                <a:cs typeface="Times New Roman" panose="02020603050405020304" pitchFamily="18" charset="0"/>
              </a:rPr>
              <a:t>VARIABLES</a:t>
            </a:r>
          </a:p>
          <a:p>
            <a:pPr algn="l"/>
            <a:r>
              <a:rPr lang="en-US" b="0" i="0" dirty="0">
                <a:solidFill>
                  <a:srgbClr val="171717"/>
                </a:solidFill>
                <a:effectLst/>
                <a:latin typeface="Times New Roman" panose="02020603050405020304" pitchFamily="18" charset="0"/>
                <a:cs typeface="Times New Roman" panose="02020603050405020304" pitchFamily="18" charset="0"/>
              </a:rPr>
              <a:t>variables are reserved memory locations to store value.</a:t>
            </a:r>
            <a:br>
              <a:rPr lang="en-US" b="0" i="0" dirty="0">
                <a:solidFill>
                  <a:srgbClr val="171717"/>
                </a:solidFill>
                <a:effectLst/>
                <a:latin typeface="Times New Roman" panose="02020603050405020304" pitchFamily="18" charset="0"/>
                <a:cs typeface="Times New Roman" panose="02020603050405020304" pitchFamily="18" charset="0"/>
              </a:rPr>
            </a:br>
            <a:r>
              <a:rPr lang="en-US" b="0" i="0" dirty="0">
                <a:solidFill>
                  <a:srgbClr val="171717"/>
                </a:solidFill>
                <a:effectLst/>
                <a:latin typeface="Times New Roman" panose="02020603050405020304" pitchFamily="18" charset="0"/>
                <a:cs typeface="Times New Roman" panose="02020603050405020304" pitchFamily="18" charset="0"/>
              </a:rPr>
              <a:t>You may like to store information of various data types like character, wide character, integer, floating point, double floating point, </a:t>
            </a:r>
            <a:r>
              <a:rPr lang="en-US" b="0" i="0" dirty="0" err="1">
                <a:solidFill>
                  <a:srgbClr val="171717"/>
                </a:solidFill>
                <a:effectLst/>
                <a:latin typeface="Times New Roman" panose="02020603050405020304" pitchFamily="18" charset="0"/>
                <a:cs typeface="Times New Roman" panose="02020603050405020304" pitchFamily="18" charset="0"/>
              </a:rPr>
              <a:t>boolean</a:t>
            </a:r>
            <a:r>
              <a:rPr lang="en-US" b="0" i="0" dirty="0">
                <a:solidFill>
                  <a:srgbClr val="171717"/>
                </a:solidFill>
                <a:effectLst/>
                <a:latin typeface="Times New Roman" panose="02020603050405020304" pitchFamily="18" charset="0"/>
                <a:cs typeface="Times New Roman" panose="02020603050405020304" pitchFamily="18" charset="0"/>
              </a:rPr>
              <a:t> etc. Based on the data type of a variable, the operating system allocates memory and decides what can be stored in the reserved memory.</a:t>
            </a:r>
            <a:br>
              <a:rPr lang="en-US" b="0" i="0" dirty="0">
                <a:solidFill>
                  <a:srgbClr val="171717"/>
                </a:solidFill>
                <a:effectLst/>
                <a:latin typeface="Times New Roman" panose="02020603050405020304" pitchFamily="18" charset="0"/>
                <a:cs typeface="Times New Roman" panose="02020603050405020304" pitchFamily="18" charset="0"/>
              </a:rPr>
            </a:br>
            <a:r>
              <a:rPr lang="en-US" b="0" i="0" dirty="0">
                <a:solidFill>
                  <a:srgbClr val="171717"/>
                </a:solidFill>
                <a:effectLst/>
                <a:latin typeface="Times New Roman" panose="02020603050405020304" pitchFamily="18" charset="0"/>
                <a:cs typeface="Times New Roman" panose="02020603050405020304" pitchFamily="18" charset="0"/>
              </a:rPr>
              <a:t>examples of variables are-- </a:t>
            </a:r>
            <a:r>
              <a:rPr lang="en-US" b="0" i="0" dirty="0" err="1">
                <a:solidFill>
                  <a:srgbClr val="171717"/>
                </a:solidFill>
                <a:effectLst/>
                <a:latin typeface="Times New Roman" panose="02020603050405020304" pitchFamily="18" charset="0"/>
                <a:cs typeface="Times New Roman" panose="02020603050405020304" pitchFamily="18" charset="0"/>
              </a:rPr>
              <a:t>integer,string,bool</a:t>
            </a:r>
            <a:r>
              <a:rPr lang="en-US" b="0" i="0" dirty="0">
                <a:solidFill>
                  <a:srgbClr val="171717"/>
                </a:solidFill>
                <a:effectLst/>
                <a:latin typeface="Times New Roman" panose="02020603050405020304" pitchFamily="18" charset="0"/>
                <a:cs typeface="Times New Roman" panose="02020603050405020304" pitchFamily="18" charset="0"/>
              </a:rPr>
              <a:t>.</a:t>
            </a:r>
          </a:p>
          <a:p>
            <a:pPr algn="l"/>
            <a:endParaRPr lang="en-US" b="0" i="0" dirty="0">
              <a:solidFill>
                <a:srgbClr val="171717"/>
              </a:solidFill>
              <a:effectLst/>
              <a:latin typeface="Times New Roman" panose="02020603050405020304" pitchFamily="18" charset="0"/>
              <a:cs typeface="Times New Roman" panose="02020603050405020304" pitchFamily="18" charset="0"/>
            </a:endParaRPr>
          </a:p>
          <a:p>
            <a:pPr algn="l"/>
            <a:r>
              <a:rPr lang="en-US" b="0" i="0" dirty="0">
                <a:solidFill>
                  <a:srgbClr val="171717"/>
                </a:solidFill>
                <a:effectLst/>
                <a:latin typeface="-apple-system"/>
              </a:rPr>
              <a:t>State variable can possess qualifiers such as</a:t>
            </a:r>
          </a:p>
          <a:p>
            <a:pPr marL="114300" indent="0" algn="l">
              <a:buNone/>
            </a:pPr>
            <a:r>
              <a:rPr lang="en-US" dirty="0">
                <a:solidFill>
                  <a:srgbClr val="171717"/>
                </a:solidFill>
                <a:latin typeface="-apple-system"/>
              </a:rPr>
              <a:t>Internal</a:t>
            </a:r>
          </a:p>
          <a:p>
            <a:pPr marL="114300" indent="0" algn="l">
              <a:buNone/>
            </a:pPr>
            <a:r>
              <a:rPr lang="en-US" b="0" i="0" dirty="0">
                <a:solidFill>
                  <a:srgbClr val="171717"/>
                </a:solidFill>
                <a:effectLst/>
                <a:latin typeface="-apple-system"/>
              </a:rPr>
              <a:t>Private</a:t>
            </a:r>
          </a:p>
          <a:p>
            <a:pPr marL="114300" indent="0" algn="l">
              <a:buNone/>
            </a:pPr>
            <a:r>
              <a:rPr lang="en-US" dirty="0">
                <a:solidFill>
                  <a:srgbClr val="171717"/>
                </a:solidFill>
                <a:latin typeface="-apple-system"/>
              </a:rPr>
              <a:t>Public</a:t>
            </a:r>
          </a:p>
          <a:p>
            <a:pPr marL="114300" indent="0" algn="l">
              <a:buNone/>
            </a:pPr>
            <a:r>
              <a:rPr lang="en-US" b="0" i="0" dirty="0">
                <a:solidFill>
                  <a:srgbClr val="171717"/>
                </a:solidFill>
                <a:effectLst/>
                <a:latin typeface="-apple-system"/>
              </a:rPr>
              <a:t>constant</a:t>
            </a:r>
          </a:p>
          <a:p>
            <a:pPr marL="114300" indent="0" algn="just">
              <a:buNone/>
            </a:pPr>
            <a:endParaRPr lang="en-US" b="0" i="0" dirty="0">
              <a:solidFill>
                <a:srgbClr val="171717"/>
              </a:solidFill>
              <a:effectLst/>
              <a:latin typeface="-apple-system"/>
            </a:endParaRP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514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Introduction to Solidity Programming</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l">
              <a:buNone/>
            </a:pPr>
            <a:r>
              <a:rPr lang="en-US" b="1" i="0" dirty="0">
                <a:solidFill>
                  <a:srgbClr val="171717"/>
                </a:solidFill>
                <a:effectLst/>
                <a:latin typeface="Times New Roman" panose="02020603050405020304" pitchFamily="18" charset="0"/>
                <a:cs typeface="Times New Roman" panose="02020603050405020304" pitchFamily="18" charset="0"/>
              </a:rPr>
              <a:t>Functions</a:t>
            </a:r>
          </a:p>
          <a:p>
            <a:pPr marL="114300" indent="0" algn="l">
              <a:buNone/>
            </a:pPr>
            <a:endParaRPr lang="en-US" b="1" i="0" dirty="0">
              <a:solidFill>
                <a:srgbClr val="171717"/>
              </a:solidFill>
              <a:effectLst/>
              <a:latin typeface="Times New Roman" panose="02020603050405020304" pitchFamily="18" charset="0"/>
              <a:cs typeface="Times New Roman" panose="02020603050405020304" pitchFamily="18" charset="0"/>
            </a:endParaRPr>
          </a:p>
          <a:p>
            <a:r>
              <a:rPr lang="en-US" dirty="0">
                <a:solidFill>
                  <a:srgbClr val="171717"/>
                </a:solidFill>
                <a:latin typeface="Times New Roman" panose="02020603050405020304" pitchFamily="18" charset="0"/>
                <a:cs typeface="Times New Roman" panose="02020603050405020304" pitchFamily="18" charset="0"/>
              </a:rPr>
              <a:t>Functions play a crucial role in any programming language and is same applicable for solidity programming. </a:t>
            </a:r>
          </a:p>
          <a:p>
            <a:endParaRPr lang="en-US" dirty="0">
              <a:solidFill>
                <a:srgbClr val="171717"/>
              </a:solidFill>
              <a:latin typeface="Times New Roman" panose="02020603050405020304" pitchFamily="18" charset="0"/>
              <a:cs typeface="Times New Roman" panose="02020603050405020304" pitchFamily="18" charset="0"/>
            </a:endParaRPr>
          </a:p>
          <a:p>
            <a:r>
              <a:rPr lang="en-US" i="0" dirty="0">
                <a:solidFill>
                  <a:srgbClr val="171717"/>
                </a:solidFill>
                <a:effectLst/>
                <a:latin typeface="Times New Roman" panose="02020603050405020304" pitchFamily="18" charset="0"/>
                <a:cs typeface="Times New Roman" panose="02020603050405020304" pitchFamily="18" charset="0"/>
              </a:rPr>
              <a:t>Ethereum maintain state variable’s current state and execute transactions to change the values in state variables.</a:t>
            </a:r>
          </a:p>
          <a:p>
            <a:endParaRPr lang="en-US" i="0" dirty="0">
              <a:solidFill>
                <a:srgbClr val="171717"/>
              </a:solidFill>
              <a:effectLst/>
              <a:latin typeface="Times New Roman" panose="02020603050405020304" pitchFamily="18" charset="0"/>
              <a:cs typeface="Times New Roman" panose="02020603050405020304" pitchFamily="18" charset="0"/>
            </a:endParaRPr>
          </a:p>
          <a:p>
            <a:r>
              <a:rPr lang="en-US" i="0" dirty="0">
                <a:solidFill>
                  <a:srgbClr val="171717"/>
                </a:solidFill>
                <a:effectLst/>
                <a:latin typeface="Times New Roman" panose="02020603050405020304" pitchFamily="18" charset="0"/>
                <a:cs typeface="Times New Roman" panose="02020603050405020304" pitchFamily="18" charset="0"/>
              </a:rPr>
              <a:t>When in a smart contract is invoked</a:t>
            </a:r>
            <a:r>
              <a:rPr lang="en-US" dirty="0">
                <a:solidFill>
                  <a:srgbClr val="171717"/>
                </a:solidFill>
                <a:latin typeface="Times New Roman" panose="02020603050405020304" pitchFamily="18" charset="0"/>
                <a:cs typeface="Times New Roman" panose="02020603050405020304" pitchFamily="18" charset="0"/>
              </a:rPr>
              <a:t>, it results in transaction creation.</a:t>
            </a:r>
            <a:endParaRPr lang="en-US" i="0" dirty="0">
              <a:solidFill>
                <a:srgbClr val="171717"/>
              </a:solidFill>
              <a:effectLst/>
              <a:latin typeface="Times New Roman" panose="02020603050405020304" pitchFamily="18" charset="0"/>
              <a:cs typeface="Times New Roman" panose="02020603050405020304" pitchFamily="18" charset="0"/>
            </a:endParaRPr>
          </a:p>
          <a:p>
            <a:pPr marL="114300" indent="0" algn="l">
              <a:buNone/>
            </a:pPr>
            <a:endParaRPr lang="en-US" i="0" dirty="0">
              <a:solidFill>
                <a:srgbClr val="171717"/>
              </a:solidFill>
              <a:effectLst/>
              <a:latin typeface="-apple-system"/>
            </a:endParaRPr>
          </a:p>
          <a:p>
            <a:pPr marL="114300" indent="0" algn="just">
              <a:buNone/>
            </a:pPr>
            <a:endParaRPr lang="en-US" b="0" i="0" dirty="0">
              <a:solidFill>
                <a:srgbClr val="171717"/>
              </a:solidFill>
              <a:effectLst/>
              <a:latin typeface="-apple-system"/>
            </a:endParaRP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261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Introduction to Solidity Programming</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marL="114300" indent="0" algn="l">
              <a:buNone/>
            </a:pPr>
            <a:r>
              <a:rPr lang="en-US" b="1" i="0" dirty="0">
                <a:solidFill>
                  <a:srgbClr val="171717"/>
                </a:solidFill>
                <a:effectLst/>
                <a:latin typeface="Times New Roman" panose="02020603050405020304" pitchFamily="18" charset="0"/>
                <a:cs typeface="Times New Roman" panose="02020603050405020304" pitchFamily="18" charset="0"/>
              </a:rPr>
              <a:t>Fall back Functions</a:t>
            </a:r>
          </a:p>
          <a:p>
            <a:pPr marL="114300" indent="0" algn="l">
              <a:buNone/>
            </a:pPr>
            <a:endParaRPr lang="en-US" b="1" i="0" dirty="0">
              <a:solidFill>
                <a:srgbClr val="171717"/>
              </a:solidFill>
              <a:effectLst/>
              <a:latin typeface="Times New Roman" panose="02020603050405020304" pitchFamily="18" charset="0"/>
              <a:cs typeface="Times New Roman" panose="02020603050405020304" pitchFamily="18" charset="0"/>
            </a:endParaRPr>
          </a:p>
          <a:p>
            <a:pPr algn="just"/>
            <a:r>
              <a:rPr lang="en-US" b="0" i="0" dirty="0">
                <a:solidFill>
                  <a:srgbClr val="171717"/>
                </a:solidFill>
                <a:effectLst/>
                <a:latin typeface="-apple-system"/>
              </a:rPr>
              <a:t>None of </a:t>
            </a:r>
            <a:r>
              <a:rPr lang="en-US" dirty="0">
                <a:solidFill>
                  <a:srgbClr val="171717"/>
                </a:solidFill>
                <a:latin typeface="-apple-system"/>
              </a:rPr>
              <a:t>the other functions match the function identification or no data provided with function call, the solidity fallback function is called.</a:t>
            </a:r>
          </a:p>
          <a:p>
            <a:pPr algn="just"/>
            <a:endParaRPr lang="en-US" dirty="0">
              <a:solidFill>
                <a:srgbClr val="171717"/>
              </a:solidFill>
              <a:latin typeface="-apple-system"/>
            </a:endParaRPr>
          </a:p>
          <a:p>
            <a:pPr algn="just"/>
            <a:r>
              <a:rPr lang="en-US" dirty="0">
                <a:solidFill>
                  <a:srgbClr val="171717"/>
                </a:solidFill>
                <a:latin typeface="-apple-system"/>
              </a:rPr>
              <a:t>A contract can have only one unnamed function, which is executed anytime the contracts get plain ether without any data.</a:t>
            </a:r>
          </a:p>
          <a:p>
            <a:pPr algn="just"/>
            <a:endParaRPr lang="en-US" dirty="0">
              <a:solidFill>
                <a:srgbClr val="171717"/>
              </a:solidFill>
              <a:latin typeface="-apple-system"/>
            </a:endParaRPr>
          </a:p>
          <a:p>
            <a:pPr algn="just"/>
            <a:r>
              <a:rPr lang="en-US" dirty="0">
                <a:solidFill>
                  <a:srgbClr val="171717"/>
                </a:solidFill>
                <a:latin typeface="-apple-system"/>
              </a:rPr>
              <a:t>To receive ether and add it to the contract’s total balance , the fallback function</a:t>
            </a:r>
          </a:p>
          <a:p>
            <a:pPr algn="just"/>
            <a:endParaRPr lang="en-US" b="0" i="0" dirty="0">
              <a:solidFill>
                <a:srgbClr val="171717"/>
              </a:solidFill>
              <a:effectLst/>
              <a:latin typeface="-apple-system"/>
            </a:endParaRPr>
          </a:p>
          <a:p>
            <a:pPr algn="just"/>
            <a:endParaRPr lang="en-US" b="0" i="0" dirty="0">
              <a:solidFill>
                <a:srgbClr val="171717"/>
              </a:solidFill>
              <a:effectLst/>
              <a:latin typeface="-apple-system"/>
            </a:endParaRP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835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699" y="137722"/>
            <a:ext cx="8668749" cy="4731644"/>
          </a:xfrm>
          <a:prstGeom prst="rect">
            <a:avLst/>
          </a:prstGeom>
        </p:spPr>
        <p:txBody>
          <a:bodyPr spcFirstLastPara="1" wrap="square" lIns="91425" tIns="91425" rIns="91425" bIns="91425" anchor="t" anchorCtr="0">
            <a:noAutofit/>
          </a:bodyPr>
          <a:lstStyle/>
          <a:p>
            <a:pPr marL="114300" indent="0" algn="l">
              <a:buNone/>
            </a:pPr>
            <a:r>
              <a:rPr lang="en-US" b="1" i="0" dirty="0">
                <a:solidFill>
                  <a:srgbClr val="132E57"/>
                </a:solidFill>
                <a:effectLst/>
                <a:latin typeface="Times New Roman" panose="02020603050405020304" pitchFamily="18" charset="0"/>
                <a:cs typeface="Times New Roman" panose="02020603050405020304" pitchFamily="18" charset="0"/>
              </a:rPr>
              <a:t>Introduction to Solidity Programming</a:t>
            </a:r>
          </a:p>
          <a:p>
            <a:pPr marL="114300" indent="0" algn="l">
              <a:buNone/>
            </a:pPr>
            <a:r>
              <a:rPr lang="en-US" b="0" i="0" dirty="0">
                <a:solidFill>
                  <a:srgbClr val="57595D"/>
                </a:solidFill>
                <a:effectLst/>
                <a:latin typeface="Times New Roman" panose="02020603050405020304" pitchFamily="18" charset="0"/>
                <a:cs typeface="Times New Roman" panose="02020603050405020304" pitchFamily="18" charset="0"/>
              </a:rPr>
              <a:t> </a:t>
            </a:r>
          </a:p>
          <a:p>
            <a:pPr algn="l"/>
            <a:endParaRPr lang="en-US" b="0" i="0" dirty="0">
              <a:solidFill>
                <a:srgbClr val="171717"/>
              </a:solidFill>
              <a:effectLst/>
              <a:latin typeface="Times New Roman" panose="02020603050405020304" pitchFamily="18" charset="0"/>
              <a:cs typeface="Times New Roman" panose="02020603050405020304" pitchFamily="18" charset="0"/>
            </a:endParaRPr>
          </a:p>
          <a:p>
            <a:pPr marL="114300" indent="0" algn="l">
              <a:buNone/>
            </a:pPr>
            <a:r>
              <a:rPr lang="en-US" b="1" i="0" dirty="0">
                <a:solidFill>
                  <a:srgbClr val="171717"/>
                </a:solidFill>
                <a:effectLst/>
                <a:latin typeface="Times New Roman" panose="02020603050405020304" pitchFamily="18" charset="0"/>
                <a:cs typeface="Times New Roman" panose="02020603050405020304" pitchFamily="18" charset="0"/>
              </a:rPr>
              <a:t>ADDRESS</a:t>
            </a:r>
          </a:p>
          <a:p>
            <a:pPr marL="114300" indent="0" algn="l">
              <a:buNone/>
            </a:pPr>
            <a:endParaRPr lang="en-US" b="1" i="0" dirty="0">
              <a:solidFill>
                <a:srgbClr val="171717"/>
              </a:solidFill>
              <a:effectLst/>
              <a:latin typeface="Times New Roman" panose="02020603050405020304" pitchFamily="18" charset="0"/>
              <a:cs typeface="Times New Roman" panose="02020603050405020304" pitchFamily="18" charset="0"/>
            </a:endParaRPr>
          </a:p>
          <a:p>
            <a:pPr algn="l"/>
            <a:r>
              <a:rPr lang="en-US" b="0" i="0" dirty="0">
                <a:solidFill>
                  <a:srgbClr val="171717"/>
                </a:solidFill>
                <a:effectLst/>
                <a:latin typeface="Times New Roman" panose="02020603050405020304" pitchFamily="18" charset="0"/>
                <a:cs typeface="Times New Roman" panose="02020603050405020304" pitchFamily="18" charset="0"/>
              </a:rPr>
              <a:t>This is a variable type that holds the 20 byte value representing the size of an Ethereum address.</a:t>
            </a:r>
          </a:p>
          <a:p>
            <a:pPr marL="114300" indent="0" algn="l">
              <a:buNone/>
            </a:pPr>
            <a:r>
              <a:rPr lang="en-US" dirty="0">
                <a:solidFill>
                  <a:srgbClr val="171717"/>
                </a:solidFill>
                <a:latin typeface="Times New Roman" panose="02020603050405020304" pitchFamily="18" charset="0"/>
                <a:cs typeface="Times New Roman" panose="02020603050405020304" pitchFamily="18" charset="0"/>
              </a:rPr>
              <a:t>      address x= 0x212;</a:t>
            </a:r>
            <a:endParaRPr lang="en-US" b="0" i="0" dirty="0">
              <a:solidFill>
                <a:srgbClr val="171717"/>
              </a:solidFill>
              <a:effectLst/>
              <a:latin typeface="Times New Roman" panose="02020603050405020304" pitchFamily="18" charset="0"/>
              <a:cs typeface="Times New Roman" panose="02020603050405020304" pitchFamily="18" charset="0"/>
            </a:endParaRPr>
          </a:p>
          <a:p>
            <a:pPr algn="l"/>
            <a:endParaRPr lang="en-US" b="0" i="0" dirty="0">
              <a:solidFill>
                <a:srgbClr val="171717"/>
              </a:solidFill>
              <a:effectLst/>
              <a:latin typeface="-apple-system"/>
            </a:endParaRPr>
          </a:p>
          <a:p>
            <a:pPr marL="114300" indent="0" algn="just">
              <a:buNone/>
            </a:pPr>
            <a:endParaRPr lang="en-US" b="0" i="0" dirty="0">
              <a:solidFill>
                <a:srgbClr val="171717"/>
              </a:solidFill>
              <a:effectLst/>
              <a:latin typeface="-apple-system"/>
            </a:endParaRPr>
          </a:p>
          <a:p>
            <a:pPr marL="11430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405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EEFB-1C8E-81A6-3AFC-D915947BE656}"/>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0CB77831-4668-281F-94FC-CE2B14EA5B56}"/>
              </a:ext>
            </a:extLst>
          </p:cNvPr>
          <p:cNvSpPr>
            <a:spLocks noGrp="1"/>
          </p:cNvSpPr>
          <p:nvPr>
            <p:ph type="body" idx="1"/>
          </p:nvPr>
        </p:nvSpPr>
        <p:spPr/>
        <p:txBody>
          <a:bodyPr/>
          <a:lstStyle/>
          <a:p>
            <a:pPr marL="114300" indent="0">
              <a:buNone/>
            </a:pPr>
            <a:r>
              <a:rPr lang="en-US" sz="1800" b="1"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Case Study – </a:t>
            </a:r>
            <a:r>
              <a:rPr lang="en-US" sz="1800" b="0" i="0" u="none" strike="noStrike" kern="12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Voting Contract App, Preparing for smart contract development</a:t>
            </a:r>
            <a:endParaRPr lang="en-IN" sz="1800" b="0" i="0" u="none" strike="noStrike" dirty="0">
              <a:effectLst/>
              <a:latin typeface="Arial" panose="020B0604020202020204" pitchFamily="34" charset="0"/>
            </a:endParaRPr>
          </a:p>
          <a:p>
            <a:pPr marL="114300" indent="0">
              <a:buNone/>
            </a:pPr>
            <a:endParaRPr lang="en-IN" dirty="0"/>
          </a:p>
          <a:p>
            <a:pPr marL="114300" indent="0">
              <a:buNone/>
            </a:pPr>
            <a:r>
              <a:rPr lang="en-IN" dirty="0">
                <a:hlinkClick r:id="rId2"/>
              </a:rPr>
              <a:t>https://www.freecodecamp.org/news/developing-an-ethereum-decentralized-voting-application-a99de24992d9/</a:t>
            </a:r>
            <a:endParaRPr lang="en-IN" dirty="0"/>
          </a:p>
          <a:p>
            <a:pPr marL="114300" indent="0">
              <a:buNone/>
            </a:pPr>
            <a:endParaRPr lang="en-IN" dirty="0"/>
          </a:p>
          <a:p>
            <a:pPr marL="114300" indent="0">
              <a:buNone/>
            </a:pPr>
            <a:r>
              <a:rPr lang="en-IN" dirty="0">
                <a:hlinkClick r:id="rId3"/>
              </a:rPr>
              <a:t>https://coinmarketcap.com/currencies/bitcoin/</a:t>
            </a:r>
            <a:endParaRPr lang="en-IN" dirty="0"/>
          </a:p>
          <a:p>
            <a:pPr marL="114300" indent="0">
              <a:buNone/>
            </a:pPr>
            <a:r>
              <a:rPr lang="en-IN" dirty="0">
                <a:hlinkClick r:id="rId4"/>
              </a:rPr>
              <a:t>https://www.bitcoin.com/get-started/how-bitcoin-transactions-work/</a:t>
            </a:r>
            <a:endParaRPr lang="en-IN" dirty="0"/>
          </a:p>
          <a:p>
            <a:pPr marL="114300" indent="0">
              <a:buNone/>
            </a:pPr>
            <a:endParaRPr lang="en-IN" dirty="0"/>
          </a:p>
          <a:p>
            <a:pPr marL="114300" indent="0">
              <a:buNone/>
            </a:pPr>
            <a:endParaRPr lang="en-IN" dirty="0"/>
          </a:p>
        </p:txBody>
      </p:sp>
    </p:spTree>
    <p:extLst>
      <p:ext uri="{BB962C8B-B14F-4D97-AF65-F5344CB8AC3E}">
        <p14:creationId xmlns:p14="http://schemas.microsoft.com/office/powerpoint/2010/main" val="180911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marL="114300" indent="0" algn="l">
              <a:buNone/>
            </a:pPr>
            <a:r>
              <a:rPr lang="en-US" b="1" i="0" dirty="0">
                <a:solidFill>
                  <a:srgbClr val="272C37"/>
                </a:solidFill>
                <a:effectLst/>
                <a:latin typeface="Times New Roman" panose="02020603050405020304" pitchFamily="18" charset="0"/>
                <a:cs typeface="Times New Roman" panose="02020603050405020304" pitchFamily="18" charset="0"/>
              </a:rPr>
              <a:t>Benefits of Smart Contracts</a:t>
            </a:r>
          </a:p>
          <a:p>
            <a:pPr marL="114300" indent="0" algn="l">
              <a:buNone/>
            </a:pPr>
            <a:endParaRPr lang="en-US" b="0" i="0" dirty="0">
              <a:solidFill>
                <a:srgbClr val="272C37"/>
              </a:solidFill>
              <a:effectLst/>
              <a:latin typeface="Times New Roman" panose="02020603050405020304" pitchFamily="18" charset="0"/>
              <a:cs typeface="Times New Roman" panose="02020603050405020304" pitchFamily="18" charset="0"/>
            </a:endParaRPr>
          </a:p>
          <a:p>
            <a:pPr marL="114300" indent="0" algn="l">
              <a:buNone/>
            </a:pPr>
            <a:r>
              <a:rPr lang="en-US" b="0" i="0" dirty="0">
                <a:solidFill>
                  <a:schemeClr val="tx1"/>
                </a:solidFill>
                <a:effectLst/>
                <a:latin typeface="Times New Roman" panose="02020603050405020304" pitchFamily="18" charset="0"/>
                <a:cs typeface="Times New Roman" panose="02020603050405020304" pitchFamily="18" charset="0"/>
              </a:rPr>
              <a:t>Accuracy, Speed, and Efficiency</a:t>
            </a: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contract is immediately executed when a condition is met. </a:t>
            </a:r>
          </a:p>
          <a:p>
            <a:pPr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Because smart contracts are digital and automated, there is no paperwork to deal with, and </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No time was spent correcting errors that can occur when filling out documentation by hand.</a:t>
            </a:r>
          </a:p>
        </p:txBody>
      </p:sp>
    </p:spTree>
    <p:extLst>
      <p:ext uri="{BB962C8B-B14F-4D97-AF65-F5344CB8AC3E}">
        <p14:creationId xmlns:p14="http://schemas.microsoft.com/office/powerpoint/2010/main" val="331935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marL="114300" indent="0" algn="l">
              <a:buNone/>
            </a:pPr>
            <a:r>
              <a:rPr lang="en-US" b="1" i="0" dirty="0">
                <a:solidFill>
                  <a:srgbClr val="272C37"/>
                </a:solidFill>
                <a:effectLst/>
                <a:latin typeface="Times New Roman" panose="02020603050405020304" pitchFamily="18" charset="0"/>
                <a:cs typeface="Times New Roman" panose="02020603050405020304" pitchFamily="18" charset="0"/>
              </a:rPr>
              <a:t>Trust and Transparency</a:t>
            </a:r>
          </a:p>
          <a:p>
            <a:pPr marL="114300" indent="0" algn="l">
              <a:buNone/>
            </a:pPr>
            <a:endParaRPr lang="en-US" b="0" i="0" dirty="0">
              <a:solidFill>
                <a:srgbClr val="272C37"/>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There's no need to worry about information being tampered with for personal gain because there's no third party engaged and </a:t>
            </a:r>
          </a:p>
          <a:p>
            <a:pPr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Encrypted transaction logs are exchanged among participants.</a:t>
            </a:r>
          </a:p>
          <a:p>
            <a:pPr algn="l">
              <a:buFont typeface="Arial" panose="020B0604020202020204" pitchFamily="34" charset="0"/>
              <a:buChar char="•"/>
            </a:pPr>
            <a:endParaRPr lang="en-US" b="0" i="0" dirty="0">
              <a:solidFill>
                <a:srgbClr val="5156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1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algn="just"/>
            <a:endParaRPr lang="en-US" b="1" i="0" dirty="0">
              <a:solidFill>
                <a:schemeClr val="tx1"/>
              </a:solidFill>
              <a:effectLst/>
              <a:latin typeface="Times New Roman" panose="02020603050405020304" pitchFamily="18" charset="0"/>
              <a:cs typeface="Times New Roman" panose="02020603050405020304" pitchFamily="18" charset="0"/>
            </a:endParaRPr>
          </a:p>
          <a:p>
            <a:pPr marL="114300" indent="0" algn="just">
              <a:buNone/>
            </a:pPr>
            <a:r>
              <a:rPr lang="en-US" b="1" i="0" dirty="0">
                <a:solidFill>
                  <a:srgbClr val="272C37"/>
                </a:solidFill>
                <a:effectLst/>
                <a:latin typeface="Times New Roman" panose="02020603050405020304" pitchFamily="18" charset="0"/>
                <a:cs typeface="Times New Roman" panose="02020603050405020304" pitchFamily="18" charset="0"/>
              </a:rPr>
              <a:t>Security</a:t>
            </a:r>
          </a:p>
          <a:p>
            <a:pPr marL="114300" indent="0" algn="just">
              <a:buNone/>
            </a:pPr>
            <a:endParaRPr lang="en-US" b="0" i="0" dirty="0">
              <a:solidFill>
                <a:srgbClr val="272C37"/>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Because blockchain transaction records are encrypted, they are extremely difficult to hack.</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Furthermore, because each entry on a distributed ledger is linked to the entries before and after it, hackers would have to change the entire chain to change a single record.</a:t>
            </a:r>
          </a:p>
          <a:p>
            <a:pPr algn="just">
              <a:buFont typeface="Arial" panose="020B0604020202020204" pitchFamily="34" charset="0"/>
              <a:buChar char="•"/>
            </a:pPr>
            <a:endParaRPr lang="en-US" b="0" i="0" dirty="0">
              <a:solidFill>
                <a:srgbClr val="51565E"/>
              </a:solidFill>
              <a:effectLst/>
              <a:latin typeface="Times New Roman" panose="02020603050405020304" pitchFamily="18" charset="0"/>
              <a:cs typeface="Times New Roman" panose="02020603050405020304" pitchFamily="18" charset="0"/>
            </a:endParaRPr>
          </a:p>
          <a:p>
            <a:pPr marL="114300" indent="0" algn="just">
              <a:buNone/>
            </a:pPr>
            <a:r>
              <a:rPr lang="en-US" b="1" i="0" dirty="0">
                <a:solidFill>
                  <a:srgbClr val="272C37"/>
                </a:solidFill>
                <a:effectLst/>
                <a:latin typeface="Times New Roman" panose="02020603050405020304" pitchFamily="18" charset="0"/>
                <a:cs typeface="Times New Roman" panose="02020603050405020304" pitchFamily="18" charset="0"/>
              </a:rPr>
              <a:t>Savings</a:t>
            </a:r>
          </a:p>
          <a:p>
            <a:pPr marL="114300" indent="0" algn="just">
              <a:buNone/>
            </a:pPr>
            <a:endParaRPr lang="en-US" b="0" i="0" dirty="0">
              <a:solidFill>
                <a:srgbClr val="272C37"/>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Smart contracts eliminate the need for intermediaries to conduct transactions, as well as the time delays and fees that come with them.</a:t>
            </a:r>
          </a:p>
          <a:p>
            <a:pPr algn="l">
              <a:buFont typeface="Arial" panose="020B0604020202020204" pitchFamily="34" charset="0"/>
              <a:buChar char="•"/>
            </a:pPr>
            <a:endParaRPr lang="en-US" b="0" i="0" dirty="0">
              <a:solidFill>
                <a:srgbClr val="5156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97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rgbClr val="272C37"/>
                </a:solidFill>
                <a:effectLst/>
                <a:latin typeface="Times New Roman" panose="02020603050405020304" pitchFamily="18" charset="0"/>
                <a:cs typeface="Times New Roman" panose="02020603050405020304" pitchFamily="18" charset="0"/>
              </a:rPr>
              <a:t>How Do Smart Contracts Work?</a:t>
            </a:r>
          </a:p>
          <a:p>
            <a:pPr marL="114300" indent="0" algn="just">
              <a:buNone/>
            </a:pPr>
            <a:endParaRPr lang="en-US" b="1" dirty="0">
              <a:solidFill>
                <a:srgbClr val="272C37"/>
              </a:solidFill>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A smart contract is a sort of program that encodes business logic and operates on a dedicated virtual machine embedded in a blockchain or other distributed ledger.</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Step 1: Business teams collaborate with developers to define their criteria for the smart contract's desired behavior in response to certain events or circumstances.</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Step 2: Conditions such as payment authorization, shipment receipt, or a utility meter reading threshold are examples of simple events.</a:t>
            </a:r>
          </a:p>
          <a:p>
            <a:pPr algn="just"/>
            <a:endParaRPr lang="en-US" b="0" i="0" dirty="0">
              <a:solidFill>
                <a:schemeClr val="tx1"/>
              </a:solidFill>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latin typeface="Times New Roman" panose="02020603050405020304" pitchFamily="18" charset="0"/>
                <a:cs typeface="Times New Roman" panose="02020603050405020304" pitchFamily="18" charset="0"/>
              </a:rPr>
              <a:t>Step 3: More complex operations, such as determining the value of a derivative financial instrument, or automatically releasing an insurance payment, might be encoded using more sophisticated logic.</a:t>
            </a:r>
          </a:p>
          <a:p>
            <a:pPr algn="l">
              <a:buFont typeface="Arial" panose="020B0604020202020204" pitchFamily="34" charset="0"/>
              <a:buChar char="•"/>
            </a:pPr>
            <a:endParaRPr lang="en-US" b="0" i="0" dirty="0">
              <a:solidFill>
                <a:srgbClr val="5156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8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2"/>
          <p:cNvSpPr txBox="1">
            <a:spLocks noGrp="1"/>
          </p:cNvSpPr>
          <p:nvPr>
            <p:ph type="body" idx="1"/>
          </p:nvPr>
        </p:nvSpPr>
        <p:spPr>
          <a:xfrm>
            <a:off x="311700" y="137722"/>
            <a:ext cx="8520600" cy="4101300"/>
          </a:xfrm>
          <a:prstGeom prst="rect">
            <a:avLst/>
          </a:prstGeom>
        </p:spPr>
        <p:txBody>
          <a:bodyPr spcFirstLastPara="1" wrap="square" lIns="91425" tIns="91425" rIns="91425" bIns="91425" anchor="t" anchorCtr="0">
            <a:noAutofit/>
          </a:bodyPr>
          <a:lstStyle/>
          <a:p>
            <a:pPr marL="114300" indent="0" algn="just">
              <a:buNone/>
            </a:pPr>
            <a:r>
              <a:rPr lang="en-US" b="1" i="0" dirty="0">
                <a:solidFill>
                  <a:srgbClr val="272C37"/>
                </a:solidFill>
                <a:effectLst/>
                <a:latin typeface="Times New Roman" panose="02020603050405020304" pitchFamily="18" charset="0"/>
                <a:cs typeface="Times New Roman" panose="02020603050405020304" pitchFamily="18" charset="0"/>
              </a:rPr>
              <a:t>How Do Smart Contracts Work?</a:t>
            </a:r>
          </a:p>
          <a:p>
            <a:pPr marL="114300" indent="0" algn="just">
              <a:buNone/>
            </a:pPr>
            <a:endParaRPr lang="en-US" b="1" dirty="0">
              <a:solidFill>
                <a:srgbClr val="272C37"/>
              </a:solidFill>
              <a:latin typeface="Times New Roman" panose="02020603050405020304" pitchFamily="18" charset="0"/>
              <a:cs typeface="Times New Roman" panose="02020603050405020304" pitchFamily="18" charset="0"/>
            </a:endParaRPr>
          </a:p>
          <a:p>
            <a:pPr marL="114300" indent="0" algn="l">
              <a:buNone/>
            </a:pPr>
            <a:r>
              <a:rPr lang="en-US" b="0" i="0" dirty="0">
                <a:solidFill>
                  <a:schemeClr val="tx1"/>
                </a:solidFill>
                <a:effectLst/>
                <a:latin typeface="Times New Roman" panose="02020603050405020304" pitchFamily="18" charset="0"/>
                <a:cs typeface="Times New Roman" panose="02020603050405020304" pitchFamily="18" charset="0"/>
              </a:rPr>
              <a:t>Step 4: The developers then use a smart contract writing platform to create and test the logic. After the application is written, it is sent to a separate team for security testing.</a:t>
            </a:r>
          </a:p>
          <a:p>
            <a:pPr marL="114300" indent="0" algn="l">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114300" indent="0" algn="l">
              <a:buNone/>
            </a:pPr>
            <a:r>
              <a:rPr lang="en-US" b="0" i="0" dirty="0">
                <a:solidFill>
                  <a:schemeClr val="tx1"/>
                </a:solidFill>
                <a:effectLst/>
                <a:latin typeface="Times New Roman" panose="02020603050405020304" pitchFamily="18" charset="0"/>
                <a:cs typeface="Times New Roman" panose="02020603050405020304" pitchFamily="18" charset="0"/>
              </a:rPr>
              <a:t>Step 5: An internal expert or a company that specializes in vetting smart contract security could be used.</a:t>
            </a:r>
          </a:p>
          <a:p>
            <a:pPr marL="114300" indent="0" algn="l">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114300" indent="0" algn="l">
              <a:buNone/>
            </a:pPr>
            <a:r>
              <a:rPr lang="en-US" b="0" i="0" dirty="0">
                <a:solidFill>
                  <a:schemeClr val="tx1"/>
                </a:solidFill>
                <a:effectLst/>
                <a:latin typeface="Times New Roman" panose="02020603050405020304" pitchFamily="18" charset="0"/>
                <a:cs typeface="Times New Roman" panose="02020603050405020304" pitchFamily="18" charset="0"/>
              </a:rPr>
              <a:t>Step 6: The contract is then deployed on an existing blockchain or other distributed ledger infrastructure once it has been authorized.</a:t>
            </a:r>
          </a:p>
          <a:p>
            <a:pPr algn="l">
              <a:buFont typeface="Arial" panose="020B0604020202020204" pitchFamily="34" charset="0"/>
              <a:buChar char="•"/>
            </a:pPr>
            <a:endParaRPr lang="en-US" b="0" i="0" dirty="0">
              <a:solidFill>
                <a:srgbClr val="5156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8282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3642</Words>
  <Application>Microsoft Office PowerPoint</Application>
  <PresentationFormat>On-screen Show (16:9)</PresentationFormat>
  <Paragraphs>366</Paragraphs>
  <Slides>49</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-apple-system</vt:lpstr>
      <vt:lpstr>Times New Roman</vt:lpstr>
      <vt:lpstr>Simple Light</vt:lpstr>
      <vt:lpstr>Module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Honours -Module 2 Consensus and Mining</dc:title>
  <dc:creator>ashok kanthe</dc:creator>
  <cp:lastModifiedBy>ashok kanthe</cp:lastModifiedBy>
  <cp:revision>55</cp:revision>
  <dcterms:created xsi:type="dcterms:W3CDTF">2023-07-28T03:56:00Z</dcterms:created>
  <dcterms:modified xsi:type="dcterms:W3CDTF">2023-08-23T07:16:59Z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2023-07-09T11:31:09Z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ea2b0e9c-4b4c-4e49-a27a-b0e968501e5b</vt:lpwstr>
  </property>
  <property fmtid="{D5CDD505-2E9C-101B-9397-08002B2CF9AE}" pid="7" name="MSIP_Label_defa4170-0d19-0005-0004-bc88714345d2_ActionId">
    <vt:lpwstr>862323e0-3028-424e-8f71-4e4508ab4c99</vt:lpwstr>
  </property>
  <property fmtid="{D5CDD505-2E9C-101B-9397-08002B2CF9AE}" pid="8" name="MSIP_Label_defa4170-0d19-0005-0004-bc88714345d2_ContentBits">
    <vt:lpwstr>0</vt:lpwstr>
  </property>
  <property fmtid="{D5CDD505-2E9C-101B-9397-08002B2CF9AE}" pid="9" name="ICV">
    <vt:lpwstr>1F54B5D53A6F446A9DCE8BF875355B0D_13</vt:lpwstr>
  </property>
  <property fmtid="{D5CDD505-2E9C-101B-9397-08002B2CF9AE}" pid="10" name="KSOProductBuildVer">
    <vt:lpwstr>1033-12.2.0.13085</vt:lpwstr>
  </property>
</Properties>
</file>