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7"/>
  </p:notesMasterIdLst>
  <p:sldIdLst>
    <p:sldId id="256" r:id="rId2"/>
    <p:sldId id="292" r:id="rId3"/>
    <p:sldId id="396" r:id="rId4"/>
    <p:sldId id="397" r:id="rId5"/>
    <p:sldId id="398" r:id="rId6"/>
    <p:sldId id="443" r:id="rId7"/>
    <p:sldId id="444" r:id="rId8"/>
    <p:sldId id="445" r:id="rId9"/>
    <p:sldId id="446" r:id="rId10"/>
    <p:sldId id="447" r:id="rId11"/>
    <p:sldId id="448" r:id="rId12"/>
    <p:sldId id="449" r:id="rId13"/>
    <p:sldId id="450" r:id="rId14"/>
    <p:sldId id="451" r:id="rId15"/>
    <p:sldId id="452" r:id="rId16"/>
    <p:sldId id="453" r:id="rId17"/>
    <p:sldId id="454" r:id="rId18"/>
    <p:sldId id="485" r:id="rId19"/>
    <p:sldId id="486" r:id="rId20"/>
    <p:sldId id="487" r:id="rId21"/>
    <p:sldId id="488" r:id="rId22"/>
    <p:sldId id="489" r:id="rId23"/>
    <p:sldId id="490" r:id="rId24"/>
    <p:sldId id="492" r:id="rId25"/>
    <p:sldId id="493" r:id="rId26"/>
    <p:sldId id="494" r:id="rId27"/>
    <p:sldId id="497" r:id="rId28"/>
    <p:sldId id="455" r:id="rId29"/>
    <p:sldId id="498" r:id="rId30"/>
    <p:sldId id="499" r:id="rId31"/>
    <p:sldId id="500" r:id="rId32"/>
    <p:sldId id="501" r:id="rId33"/>
    <p:sldId id="502" r:id="rId34"/>
    <p:sldId id="511" r:id="rId35"/>
    <p:sldId id="503" r:id="rId36"/>
    <p:sldId id="504" r:id="rId37"/>
    <p:sldId id="505" r:id="rId38"/>
    <p:sldId id="506" r:id="rId39"/>
    <p:sldId id="507" r:id="rId40"/>
    <p:sldId id="508" r:id="rId41"/>
    <p:sldId id="509" r:id="rId42"/>
    <p:sldId id="510" r:id="rId43"/>
    <p:sldId id="512" r:id="rId44"/>
    <p:sldId id="513" r:id="rId45"/>
    <p:sldId id="514" r:id="rId46"/>
    <p:sldId id="515" r:id="rId47"/>
    <p:sldId id="516" r:id="rId48"/>
    <p:sldId id="517" r:id="rId49"/>
    <p:sldId id="518" r:id="rId50"/>
    <p:sldId id="519" r:id="rId51"/>
    <p:sldId id="521" r:id="rId52"/>
    <p:sldId id="523" r:id="rId53"/>
    <p:sldId id="522" r:id="rId54"/>
    <p:sldId id="524" r:id="rId55"/>
    <p:sldId id="525" r:id="rId56"/>
  </p:sldIdLst>
  <p:sldSz cx="9144000" cy="5143500" type="screen16x9"/>
  <p:notesSz cx="6858000" cy="9144000"/>
  <p:embeddedFontLst>
    <p:embeddedFont>
      <p:font typeface="Nunito" pitchFamily="2" charset="0"/>
      <p:regular r:id="rId58"/>
      <p:bold r:id="rId59"/>
      <p:italic r:id="rId60"/>
      <p:boldItalic r:id="rId61"/>
    </p:embeddedFont>
    <p:embeddedFont>
      <p:font typeface="Roboto" panose="02000000000000000000"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898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961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201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900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104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686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268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516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425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34</a:t>
            </a:fld>
            <a:endParaRPr lang="en-IN"/>
          </a:p>
        </p:txBody>
      </p:sp>
    </p:spTree>
    <p:extLst>
      <p:ext uri="{BB962C8B-B14F-4D97-AF65-F5344CB8AC3E}">
        <p14:creationId xmlns:p14="http://schemas.microsoft.com/office/powerpoint/2010/main" val="1902164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38</a:t>
            </a:fld>
            <a:endParaRPr lang="en-IN"/>
          </a:p>
        </p:txBody>
      </p:sp>
    </p:spTree>
    <p:extLst>
      <p:ext uri="{BB962C8B-B14F-4D97-AF65-F5344CB8AC3E}">
        <p14:creationId xmlns:p14="http://schemas.microsoft.com/office/powerpoint/2010/main" val="1261037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39</a:t>
            </a:fld>
            <a:endParaRPr lang="en-IN"/>
          </a:p>
        </p:txBody>
      </p:sp>
    </p:spTree>
    <p:extLst>
      <p:ext uri="{BB962C8B-B14F-4D97-AF65-F5344CB8AC3E}">
        <p14:creationId xmlns:p14="http://schemas.microsoft.com/office/powerpoint/2010/main" val="2617991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40</a:t>
            </a:fld>
            <a:endParaRPr lang="en-IN"/>
          </a:p>
        </p:txBody>
      </p:sp>
    </p:spTree>
    <p:extLst>
      <p:ext uri="{BB962C8B-B14F-4D97-AF65-F5344CB8AC3E}">
        <p14:creationId xmlns:p14="http://schemas.microsoft.com/office/powerpoint/2010/main" val="2521502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41</a:t>
            </a:fld>
            <a:endParaRPr lang="en-IN"/>
          </a:p>
        </p:txBody>
      </p:sp>
    </p:spTree>
    <p:extLst>
      <p:ext uri="{BB962C8B-B14F-4D97-AF65-F5344CB8AC3E}">
        <p14:creationId xmlns:p14="http://schemas.microsoft.com/office/powerpoint/2010/main" val="2927831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42</a:t>
            </a:fld>
            <a:endParaRPr lang="en-IN"/>
          </a:p>
        </p:txBody>
      </p:sp>
    </p:spTree>
    <p:extLst>
      <p:ext uri="{BB962C8B-B14F-4D97-AF65-F5344CB8AC3E}">
        <p14:creationId xmlns:p14="http://schemas.microsoft.com/office/powerpoint/2010/main" val="2793107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43</a:t>
            </a:fld>
            <a:endParaRPr lang="en-IN"/>
          </a:p>
        </p:txBody>
      </p:sp>
    </p:spTree>
    <p:extLst>
      <p:ext uri="{BB962C8B-B14F-4D97-AF65-F5344CB8AC3E}">
        <p14:creationId xmlns:p14="http://schemas.microsoft.com/office/powerpoint/2010/main" val="3205671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44</a:t>
            </a:fld>
            <a:endParaRPr lang="en-IN"/>
          </a:p>
        </p:txBody>
      </p:sp>
    </p:spTree>
    <p:extLst>
      <p:ext uri="{BB962C8B-B14F-4D97-AF65-F5344CB8AC3E}">
        <p14:creationId xmlns:p14="http://schemas.microsoft.com/office/powerpoint/2010/main" val="3130918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45</a:t>
            </a:fld>
            <a:endParaRPr lang="en-IN"/>
          </a:p>
        </p:txBody>
      </p:sp>
    </p:spTree>
    <p:extLst>
      <p:ext uri="{BB962C8B-B14F-4D97-AF65-F5344CB8AC3E}">
        <p14:creationId xmlns:p14="http://schemas.microsoft.com/office/powerpoint/2010/main" val="3420363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46</a:t>
            </a:fld>
            <a:endParaRPr lang="en-IN"/>
          </a:p>
        </p:txBody>
      </p:sp>
    </p:spTree>
    <p:extLst>
      <p:ext uri="{BB962C8B-B14F-4D97-AF65-F5344CB8AC3E}">
        <p14:creationId xmlns:p14="http://schemas.microsoft.com/office/powerpoint/2010/main" val="4286117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47</a:t>
            </a:fld>
            <a:endParaRPr lang="en-IN"/>
          </a:p>
        </p:txBody>
      </p:sp>
    </p:spTree>
    <p:extLst>
      <p:ext uri="{BB962C8B-B14F-4D97-AF65-F5344CB8AC3E}">
        <p14:creationId xmlns:p14="http://schemas.microsoft.com/office/powerpoint/2010/main" val="245067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209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48</a:t>
            </a:fld>
            <a:endParaRPr lang="en-IN"/>
          </a:p>
        </p:txBody>
      </p:sp>
    </p:spTree>
    <p:extLst>
      <p:ext uri="{BB962C8B-B14F-4D97-AF65-F5344CB8AC3E}">
        <p14:creationId xmlns:p14="http://schemas.microsoft.com/office/powerpoint/2010/main" val="27741350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49</a:t>
            </a:fld>
            <a:endParaRPr lang="en-IN"/>
          </a:p>
        </p:txBody>
      </p:sp>
    </p:spTree>
    <p:extLst>
      <p:ext uri="{BB962C8B-B14F-4D97-AF65-F5344CB8AC3E}">
        <p14:creationId xmlns:p14="http://schemas.microsoft.com/office/powerpoint/2010/main" val="26369188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50</a:t>
            </a:fld>
            <a:endParaRPr lang="en-IN"/>
          </a:p>
        </p:txBody>
      </p:sp>
    </p:spTree>
    <p:extLst>
      <p:ext uri="{BB962C8B-B14F-4D97-AF65-F5344CB8AC3E}">
        <p14:creationId xmlns:p14="http://schemas.microsoft.com/office/powerpoint/2010/main" val="36997673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51</a:t>
            </a:fld>
            <a:endParaRPr lang="en-IN"/>
          </a:p>
        </p:txBody>
      </p:sp>
    </p:spTree>
    <p:extLst>
      <p:ext uri="{BB962C8B-B14F-4D97-AF65-F5344CB8AC3E}">
        <p14:creationId xmlns:p14="http://schemas.microsoft.com/office/powerpoint/2010/main" val="3255289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52</a:t>
            </a:fld>
            <a:endParaRPr lang="en-IN"/>
          </a:p>
        </p:txBody>
      </p:sp>
    </p:spTree>
    <p:extLst>
      <p:ext uri="{BB962C8B-B14F-4D97-AF65-F5344CB8AC3E}">
        <p14:creationId xmlns:p14="http://schemas.microsoft.com/office/powerpoint/2010/main" val="20033000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53</a:t>
            </a:fld>
            <a:endParaRPr lang="en-IN"/>
          </a:p>
        </p:txBody>
      </p:sp>
    </p:spTree>
    <p:extLst>
      <p:ext uri="{BB962C8B-B14F-4D97-AF65-F5344CB8AC3E}">
        <p14:creationId xmlns:p14="http://schemas.microsoft.com/office/powerpoint/2010/main" val="1232115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54</a:t>
            </a:fld>
            <a:endParaRPr lang="en-IN"/>
          </a:p>
        </p:txBody>
      </p:sp>
    </p:spTree>
    <p:extLst>
      <p:ext uri="{BB962C8B-B14F-4D97-AF65-F5344CB8AC3E}">
        <p14:creationId xmlns:p14="http://schemas.microsoft.com/office/powerpoint/2010/main" val="2063506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3D91B6-A14F-434E-9EE2-E3BFA84695B5}" type="slidenum">
              <a:rPr lang="en-IN" smtClean="0"/>
              <a:t>55</a:t>
            </a:fld>
            <a:endParaRPr lang="en-IN"/>
          </a:p>
        </p:txBody>
      </p:sp>
    </p:spTree>
    <p:extLst>
      <p:ext uri="{BB962C8B-B14F-4D97-AF65-F5344CB8AC3E}">
        <p14:creationId xmlns:p14="http://schemas.microsoft.com/office/powerpoint/2010/main" val="2025090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21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634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781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020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847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464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1045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thereum.org/beginner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implilearn.com/tutorials/blockchain-tutorial/what-is-smart-contrac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thereum.org/en/developers/docs/consensus-mechanisms/po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b/blockchain.a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hyperlink" Target="https://academy.binance.com/en/articles/what-is-blockchain-and-how-does-it-work" TargetMode="External"/><Relationship Id="rId2" Type="http://schemas.openxmlformats.org/officeDocument/2006/relationships/hyperlink" Target="https://academy.binance.com/en/articles/what-is-a-cryptocurrency" TargetMode="External"/><Relationship Id="rId1" Type="http://schemas.openxmlformats.org/officeDocument/2006/relationships/slideLayout" Target="../slideLayouts/slideLayout11.xml"/><Relationship Id="rId4" Type="http://schemas.openxmlformats.org/officeDocument/2006/relationships/hyperlink" Target="https://academy.binance.com/en/glossary/block"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academy.binance.com/en/articles/what-is-cryptocurrency-mining" TargetMode="External"/><Relationship Id="rId2" Type="http://schemas.openxmlformats.org/officeDocument/2006/relationships/hyperlink" Target="https://academy.binance.com/en/articles/what-is-bitcoin" TargetMode="Externa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hyperlink" Target="https://academy.binance.com/en/articles/crypto-wallet-types-explained" TargetMode="Externa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hyperlink" Target="https://www.doubloin.com/learn/how-bitcoin-transaction-work" TargetMode="Externa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terms/d/decentralized-applications-dapps.as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hyperlink" Target="https://www.investopedia.com/terms/b/blockchain.asp" TargetMode="External"/><Relationship Id="rId2" Type="http://schemas.openxmlformats.org/officeDocument/2006/relationships/notesSlide" Target="../notesSlides/notesSlide26.xml"/><Relationship Id="rId1" Type="http://schemas.openxmlformats.org/officeDocument/2006/relationships/slideLayout" Target="../slideLayouts/slideLayout11.xml"/><Relationship Id="rId5" Type="http://schemas.openxmlformats.org/officeDocument/2006/relationships/hyperlink" Target="https://www.investopedia.com/terms/e/ethereum.asp" TargetMode="External"/><Relationship Id="rId4" Type="http://schemas.openxmlformats.org/officeDocument/2006/relationships/hyperlink" Target="https://www.investopedia.com/terms/p/peertopeer-p2p-service.asp"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hyperlink" Target="https://www.investopedia.com/terms/o/open-source.asp" TargetMode="External"/><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p/proof-work.as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investopedia.com/terms/p/proof-stake-pos.asp"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implilearn.com/tutorials/blockchain-tutorial/what-is-blockchai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implilearn.com/tutorials/blockchain-tutorial/what-is-cryptocurrency"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5"/>
          <p:cNvSpPr txBox="1">
            <a:spLocks noGrp="1"/>
          </p:cNvSpPr>
          <p:nvPr>
            <p:ph type="ctrTitle"/>
          </p:nvPr>
        </p:nvSpPr>
        <p:spPr>
          <a:xfrm>
            <a:off x="1680117" y="112953"/>
            <a:ext cx="7152098" cy="622935"/>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Module 4</a:t>
            </a:r>
            <a:endParaRPr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8B3D21B-4D91-B81B-07EE-C6C1EDFFB0D3}"/>
              </a:ext>
            </a:extLst>
          </p:cNvPr>
          <p:cNvSpPr txBox="1"/>
          <p:nvPr/>
        </p:nvSpPr>
        <p:spPr>
          <a:xfrm>
            <a:off x="230459" y="856134"/>
            <a:ext cx="8303941" cy="3914918"/>
          </a:xfrm>
          <a:prstGeom prst="rect">
            <a:avLst/>
          </a:prstGeom>
          <a:noFill/>
        </p:spPr>
        <p:txBody>
          <a:bodyPr wrap="square">
            <a:spAutoFit/>
          </a:bodyPr>
          <a:lstStyle/>
          <a:p>
            <a:pPr marL="0" marR="0" algn="just" rtl="0" eaLnBrk="1" fontAlgn="t" latinLnBrk="0" hangingPunct="1">
              <a:lnSpc>
                <a:spcPct val="115000"/>
              </a:lnSpc>
              <a:spcBef>
                <a:spcPts val="0"/>
              </a:spcBef>
              <a:spcAft>
                <a:spcPts val="0"/>
              </a:spcAft>
            </a:pPr>
            <a:endParaRPr lang="en-US" sz="1800" b="1"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endParaRPr>
          </a:p>
          <a:p>
            <a:pPr marL="0" marR="0" algn="just" rtl="0" eaLnBrk="1" fontAlgn="t" latinLnBrk="0" hangingPunct="1">
              <a:lnSpc>
                <a:spcPct val="115000"/>
              </a:lnSpc>
              <a:spcBef>
                <a:spcPts val="0"/>
              </a:spcBef>
              <a:spcAft>
                <a:spcPts val="0"/>
              </a:spcAft>
            </a:pPr>
            <a:endParaRPr lang="en-US" sz="1800" b="1" kern="1200" dirty="0">
              <a:latin typeface="Times New Roman" panose="02020603050405020304" pitchFamily="18" charset="0"/>
              <a:ea typeface="Calibri" panose="020F0502020204030204" pitchFamily="34" charset="0"/>
              <a:cs typeface="Mangal" panose="02040503050203030202" pitchFamily="18" charset="0"/>
            </a:endParaRPr>
          </a:p>
          <a:p>
            <a:pPr marL="0" marR="0" algn="just" rtl="0" eaLnBrk="1" fontAlgn="t" latinLnBrk="0" hangingPunct="1">
              <a:lnSpc>
                <a:spcPct val="115000"/>
              </a:lnSpc>
              <a:spcBef>
                <a:spcPts val="0"/>
              </a:spcBef>
              <a:spcAft>
                <a:spcPts val="0"/>
              </a:spcAft>
            </a:pPr>
            <a:r>
              <a:rPr lang="en-US" sz="1800" b="1"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Public Blockchain</a:t>
            </a:r>
            <a:endParaRPr lang="en-IN" sz="1800" b="0" i="0" u="none" strike="noStrike" dirty="0">
              <a:effectLst/>
              <a:latin typeface="Arial" panose="020B0604020202020204" pitchFamily="34" charset="0"/>
            </a:endParaRPr>
          </a:p>
          <a:p>
            <a:pPr marL="0" marR="0" algn="ctr" rtl="0" eaLnBrk="1" fontAlgn="t" latinLnBrk="0" hangingPunct="1">
              <a:lnSpc>
                <a:spcPct val="115000"/>
              </a:lnSpc>
              <a:spcBef>
                <a:spcPts val="0"/>
              </a:spcBef>
              <a:spcAft>
                <a:spcPts val="0"/>
              </a:spcAft>
            </a:pPr>
            <a:r>
              <a:rPr lang="en-IN" sz="1800" b="1"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Content</a:t>
            </a: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4.1</a:t>
            </a: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Introduction to Public Blockchain, Ethereum and its Components, Mining in Ethereum, Ethereum Virtual Machine (EVM), Transaction, Accounts, Architecture and Workflow, Comparison between Bitcoin and Ethereum.</a:t>
            </a: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4.2</a:t>
            </a: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Types of test-networks used in Ethereum, Transferring Ethers using </a:t>
            </a:r>
            <a:r>
              <a:rPr lang="en-US" sz="1800" b="0" i="0" u="none" strike="noStrike" kern="12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Metamask</a:t>
            </a: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Mist Wallet, Ethereum frameworks, Case study of Ganache for Ethereum blockchain. Exploring etherscan.io and ether block structure.</a:t>
            </a:r>
            <a:endParaRPr lang="en-IN" sz="1800" b="0" i="0" u="none" strike="noStrike" dirty="0">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1"/>
            <a:ext cx="8832300" cy="4798551"/>
          </a:xfrm>
          <a:prstGeom prst="rect">
            <a:avLst/>
          </a:prstGeom>
        </p:spPr>
        <p:txBody>
          <a:bodyPr spcFirstLastPara="1" wrap="square" lIns="91425" tIns="91425" rIns="91425" bIns="91425" anchor="t" anchorCtr="0">
            <a:noAutofit/>
          </a:bodyPr>
          <a:lstStyle/>
          <a:p>
            <a:pPr marL="114300" indent="0" algn="ctr">
              <a:buNone/>
            </a:pPr>
            <a:r>
              <a:rPr lang="en-US" b="1" i="0" dirty="0">
                <a:solidFill>
                  <a:srgbClr val="1A202C"/>
                </a:solidFill>
                <a:effectLst/>
                <a:latin typeface="Times New Roman" panose="02020603050405020304" pitchFamily="18" charset="0"/>
                <a:cs typeface="Times New Roman" panose="02020603050405020304" pitchFamily="18" charset="0"/>
              </a:rPr>
              <a:t>Ethereum</a:t>
            </a:r>
          </a:p>
          <a:p>
            <a:pPr marL="114300" indent="0" algn="l">
              <a:buNone/>
            </a:pPr>
            <a:r>
              <a:rPr lang="en-US" b="1" i="0" dirty="0">
                <a:solidFill>
                  <a:schemeClr val="tx1"/>
                </a:solidFill>
                <a:effectLst/>
                <a:latin typeface="Times New Roman" panose="02020603050405020304" pitchFamily="18" charset="0"/>
                <a:cs typeface="Times New Roman" panose="02020603050405020304" pitchFamily="18" charset="0"/>
              </a:rPr>
              <a:t>1. Ether</a:t>
            </a:r>
          </a:p>
          <a:p>
            <a:pPr algn="just"/>
            <a:r>
              <a:rPr lang="en-US" b="0" i="0" dirty="0">
                <a:solidFill>
                  <a:schemeClr val="tx1"/>
                </a:solidFill>
                <a:effectLst/>
                <a:latin typeface="Times New Roman" panose="02020603050405020304" pitchFamily="18" charset="0"/>
                <a:cs typeface="Times New Roman" panose="02020603050405020304" pitchFamily="18" charset="0"/>
              </a:rPr>
              <a:t>Ether (ETH) is </a:t>
            </a: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3" tooltip="Ethereum’s cryptocurrency">
                  <a:extLst>
                    <a:ext uri="{A12FA001-AC4F-418D-AE19-62706E023703}">
                      <ahyp:hlinkClr xmlns:ahyp="http://schemas.microsoft.com/office/drawing/2018/hyperlinkcolor" val="tx"/>
                    </a:ext>
                  </a:extLst>
                </a:hlinkClick>
              </a:rPr>
              <a:t>Ethereum’s cryptocurrency</a:t>
            </a:r>
            <a:r>
              <a:rPr lang="en-US" b="0" i="0" dirty="0">
                <a:solidFill>
                  <a:schemeClr val="tx1"/>
                </a:solidFill>
                <a:effectLst/>
                <a:latin typeface="Times New Roman" panose="02020603050405020304" pitchFamily="18" charset="0"/>
                <a:cs typeface="Times New Roman" panose="02020603050405020304" pitchFamily="18" charset="0"/>
              </a:rPr>
              <a:t>. </a:t>
            </a:r>
          </a:p>
          <a:p>
            <a:pPr algn="just"/>
            <a:r>
              <a:rPr lang="en-US" b="0" i="0" dirty="0">
                <a:solidFill>
                  <a:schemeClr val="tx1"/>
                </a:solidFill>
                <a:effectLst/>
                <a:latin typeface="Times New Roman" panose="02020603050405020304" pitchFamily="18" charset="0"/>
                <a:cs typeface="Times New Roman" panose="02020603050405020304" pitchFamily="18" charset="0"/>
              </a:rPr>
              <a:t>It is the fuel that runs the network.</a:t>
            </a:r>
          </a:p>
          <a:p>
            <a:pPr algn="just"/>
            <a:r>
              <a:rPr lang="en-US" b="0" i="0" dirty="0">
                <a:solidFill>
                  <a:schemeClr val="tx1"/>
                </a:solidFill>
                <a:effectLst/>
                <a:latin typeface="Times New Roman" panose="02020603050405020304" pitchFamily="18" charset="0"/>
                <a:cs typeface="Times New Roman" panose="02020603050405020304" pitchFamily="18" charset="0"/>
              </a:rPr>
              <a:t>It is used to pay for the computational resources and the transaction fees for any transaction executed on the Ethereum network. Like Bitcoins, ether is a peer-to-peer currency. </a:t>
            </a:r>
          </a:p>
          <a:p>
            <a:pPr algn="just"/>
            <a:r>
              <a:rPr lang="en-US" b="0" i="0" dirty="0">
                <a:solidFill>
                  <a:schemeClr val="tx1"/>
                </a:solidFill>
                <a:effectLst/>
                <a:latin typeface="Times New Roman" panose="02020603050405020304" pitchFamily="18" charset="0"/>
                <a:cs typeface="Times New Roman" panose="02020603050405020304" pitchFamily="18" charset="0"/>
              </a:rPr>
              <a:t>Apart from being used to pay for transactions, ether is also used to buy gas, which is used to pay for the computation of any transaction made on the Ethereum network.</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Also, if you want to deploy a contract on Ethereum, you will need gas, and you would have to pay for that gas in ether. So gas is the execution fee paid by a user for running a transaction in Ethereum. Ether can be utilized for building decentralized applications, building smart contracts, and making regular peer-to-peer payments.</a:t>
            </a:r>
          </a:p>
          <a:p>
            <a:pPr marL="114300" indent="0" algn="just">
              <a:buNone/>
            </a:pP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97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1"/>
            <a:ext cx="8832300" cy="4798551"/>
          </a:xfrm>
          <a:prstGeom prst="rect">
            <a:avLst/>
          </a:prstGeom>
        </p:spPr>
        <p:txBody>
          <a:bodyPr spcFirstLastPara="1" wrap="square" lIns="91425" tIns="91425" rIns="91425" bIns="91425" anchor="t" anchorCtr="0">
            <a:noAutofit/>
          </a:bodyPr>
          <a:lstStyle/>
          <a:p>
            <a:pPr marL="114300" indent="0" algn="ctr">
              <a:buNone/>
            </a:pPr>
            <a:r>
              <a:rPr lang="en-US" b="1" i="0" dirty="0">
                <a:solidFill>
                  <a:srgbClr val="1A202C"/>
                </a:solidFill>
                <a:effectLst/>
                <a:latin typeface="Times New Roman" panose="02020603050405020304" pitchFamily="18" charset="0"/>
                <a:cs typeface="Times New Roman" panose="02020603050405020304" pitchFamily="18" charset="0"/>
              </a:rPr>
              <a:t>Ethereum</a:t>
            </a:r>
          </a:p>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2. Smart Contracts</a:t>
            </a:r>
          </a:p>
          <a:p>
            <a:pPr marL="114300" indent="0" algn="jus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3" tooltip="Smart contracts">
                  <a:extLst>
                    <a:ext uri="{A12FA001-AC4F-418D-AE19-62706E023703}">
                      <ahyp:hlinkClr xmlns:ahyp="http://schemas.microsoft.com/office/drawing/2018/hyperlinkcolor" val="tx"/>
                    </a:ext>
                  </a:extLst>
                </a:hlinkClick>
              </a:rPr>
              <a:t>Smart contracts</a:t>
            </a:r>
            <a:r>
              <a:rPr lang="en-US" b="0" i="0" dirty="0">
                <a:solidFill>
                  <a:schemeClr val="tx1"/>
                </a:solidFill>
                <a:effectLst/>
                <a:latin typeface="Times New Roman" panose="02020603050405020304" pitchFamily="18" charset="0"/>
                <a:cs typeface="Times New Roman" panose="02020603050405020304" pitchFamily="18" charset="0"/>
              </a:rPr>
              <a:t> are revolutionizing how traditional contracts work, which is why you need to use the tutorial to become more familiar with them.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A smart contract is a simple computer program that facilitates the exchange of any asset between two parties.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It could be money, shares, property, or any other digital asset that you want to exchange. Anyone on the Ethereum network can create these contracts.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The contract consists primarily of the terms and conditions mutually agreed on between the parties (peers).</a:t>
            </a:r>
          </a:p>
          <a:p>
            <a:pPr marL="114300" indent="0" algn="just">
              <a:buNone/>
            </a:pP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000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1"/>
            <a:ext cx="8832300" cy="4798551"/>
          </a:xfrm>
          <a:prstGeom prst="rect">
            <a:avLst/>
          </a:prstGeom>
        </p:spPr>
        <p:txBody>
          <a:bodyPr spcFirstLastPara="1" wrap="square" lIns="91425" tIns="91425" rIns="91425" bIns="91425" anchor="t" anchorCtr="0">
            <a:noAutofit/>
          </a:bodyPr>
          <a:lstStyle/>
          <a:p>
            <a:pPr marL="114300" indent="0" algn="ctr">
              <a:buNone/>
            </a:pPr>
            <a:r>
              <a:rPr lang="en-US" b="1" i="0" dirty="0">
                <a:solidFill>
                  <a:srgbClr val="1A202C"/>
                </a:solidFill>
                <a:effectLst/>
                <a:latin typeface="Times New Roman" panose="02020603050405020304" pitchFamily="18" charset="0"/>
                <a:cs typeface="Times New Roman" panose="02020603050405020304" pitchFamily="18" charset="0"/>
              </a:rPr>
              <a:t>Ethereum</a:t>
            </a:r>
          </a:p>
          <a:p>
            <a:pPr marL="114300" indent="0" algn="just">
              <a:buNone/>
            </a:pPr>
            <a:r>
              <a:rPr lang="en-US" b="0" i="0" dirty="0">
                <a:solidFill>
                  <a:schemeClr val="tx1"/>
                </a:solidFill>
                <a:effectLst/>
                <a:latin typeface="Times New Roman" panose="02020603050405020304" pitchFamily="18" charset="0"/>
                <a:cs typeface="Times New Roman" panose="02020603050405020304" pitchFamily="18" charset="0"/>
              </a:rPr>
              <a:t>3. </a:t>
            </a:r>
            <a:r>
              <a:rPr lang="en-US" b="1" i="0" dirty="0">
                <a:solidFill>
                  <a:schemeClr val="tx1"/>
                </a:solidFill>
                <a:effectLst/>
                <a:latin typeface="Times New Roman" panose="02020603050405020304" pitchFamily="18" charset="0"/>
                <a:cs typeface="Times New Roman" panose="02020603050405020304" pitchFamily="18" charset="0"/>
              </a:rPr>
              <a:t>Ethereum Virtual Machine</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EVM, is designed to operate as a runtime environment for compiling and deploying Ethereum-based smart contracts.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EVM is the engine that understands the language of smart contracts, which are written in the Solidity language for Ethereum. EVM is operated in a sandbox environment—basically, you can deploy your stand-alone environment, which can act as a testing and development environment.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You can then test your smart contract (use it) “n” number of times, verify it, and once you are satisfied with the performance and the functionality of the smart contract, you can deploy it on the Ethereum main network.</a:t>
            </a:r>
          </a:p>
          <a:p>
            <a:pPr marL="114300" indent="0" algn="just">
              <a:buNone/>
            </a:pP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931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1"/>
            <a:ext cx="8832300" cy="4798551"/>
          </a:xfrm>
          <a:prstGeom prst="rect">
            <a:avLst/>
          </a:prstGeom>
        </p:spPr>
        <p:txBody>
          <a:bodyPr spcFirstLastPara="1" wrap="square" lIns="91425" tIns="91425" rIns="91425" bIns="91425" anchor="t" anchorCtr="0">
            <a:noAutofit/>
          </a:bodyPr>
          <a:lstStyle/>
          <a:p>
            <a:pPr marL="114300" indent="0" algn="ctr">
              <a:buNone/>
            </a:pPr>
            <a:r>
              <a:rPr lang="en-US" b="1" i="0" dirty="0">
                <a:solidFill>
                  <a:srgbClr val="1A202C"/>
                </a:solidFill>
                <a:effectLst/>
                <a:latin typeface="Times New Roman" panose="02020603050405020304" pitchFamily="18" charset="0"/>
                <a:cs typeface="Times New Roman" panose="02020603050405020304" pitchFamily="18" charset="0"/>
              </a:rPr>
              <a:t>Ethereum</a:t>
            </a:r>
          </a:p>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a) How Does EVM Work?</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Suppose person A wants to pay person B 10 ethers. The transaction will be sent to the EVM using a smart contract for a fund transfer from A to B.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To validate the transaction; the Ethereum network will perform the proof-of-work consensus algorithm.</a:t>
            </a:r>
          </a:p>
          <a:p>
            <a:pPr marL="114300" indent="0" algn="just">
              <a:buNone/>
            </a:pP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537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1"/>
            <a:ext cx="8832300" cy="4798551"/>
          </a:xfrm>
          <a:prstGeom prst="rect">
            <a:avLst/>
          </a:prstGeom>
        </p:spPr>
        <p:txBody>
          <a:bodyPr spcFirstLastPara="1" wrap="square" lIns="91425" tIns="91425" rIns="91425" bIns="91425" anchor="t" anchorCtr="0">
            <a:noAutofit/>
          </a:bodyPr>
          <a:lstStyle/>
          <a:p>
            <a:pPr marL="114300" indent="0" algn="ctr">
              <a:buNone/>
            </a:pPr>
            <a:r>
              <a:rPr lang="en-US" b="1" i="0" dirty="0">
                <a:solidFill>
                  <a:srgbClr val="1A202C"/>
                </a:solidFill>
                <a:effectLst/>
                <a:latin typeface="Times New Roman" panose="02020603050405020304" pitchFamily="18" charset="0"/>
                <a:cs typeface="Times New Roman" panose="02020603050405020304" pitchFamily="18" charset="0"/>
              </a:rPr>
              <a:t>Ethereum</a:t>
            </a:r>
          </a:p>
          <a:p>
            <a:pPr marL="114300" indent="0" algn="just">
              <a:buNone/>
            </a:pPr>
            <a:r>
              <a:rPr lang="en-US" b="1" i="0">
                <a:solidFill>
                  <a:schemeClr val="tx1"/>
                </a:solidFill>
                <a:effectLst/>
                <a:latin typeface="Times New Roman" panose="02020603050405020304" pitchFamily="18" charset="0"/>
                <a:cs typeface="Times New Roman" panose="02020603050405020304" pitchFamily="18" charset="0"/>
              </a:rPr>
              <a:t>a) How Does EVM Work?</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Suppose person A wants to pay person B 10 ethers. The transaction will be sent to the EVM using a smart contract for a fund transfer from A to B.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To validate the transaction; the Ethereum network will perform the proof-of-work consensus algorithm.</a:t>
            </a:r>
          </a:p>
          <a:p>
            <a:pPr algn="just"/>
            <a:r>
              <a:rPr lang="en-US" b="0" i="0" dirty="0">
                <a:solidFill>
                  <a:schemeClr val="tx1"/>
                </a:solidFill>
                <a:effectLst/>
                <a:latin typeface="Times New Roman" panose="02020603050405020304" pitchFamily="18" charset="0"/>
                <a:cs typeface="Times New Roman" panose="02020603050405020304" pitchFamily="18" charset="0"/>
              </a:rPr>
              <a:t>The miner nodes on Ethereum will validate this transaction—whether the identity of A exists or not, and if A has the requested amount to transfer.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Once the transaction is confirmed, the ether will be debited from A’s wallet and will be credited to B’s wallet, and during this process, the miners will charge a fee to validate this transaction and will earn a reward.</a:t>
            </a:r>
          </a:p>
          <a:p>
            <a:pPr marL="114300" indent="0" algn="just">
              <a:buNone/>
            </a:pP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30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1"/>
            <a:ext cx="8832300" cy="4798551"/>
          </a:xfrm>
          <a:prstGeom prst="rect">
            <a:avLst/>
          </a:prstGeom>
        </p:spPr>
        <p:txBody>
          <a:bodyPr spcFirstLastPara="1" wrap="square" lIns="91425" tIns="91425" rIns="91425" bIns="91425" anchor="t" anchorCtr="0">
            <a:noAutofit/>
          </a:bodyPr>
          <a:lstStyle/>
          <a:p>
            <a:pPr marL="114300" indent="0" algn="ctr">
              <a:buNone/>
            </a:pPr>
            <a:r>
              <a:rPr lang="en-US" b="1" i="0" dirty="0">
                <a:solidFill>
                  <a:srgbClr val="1A202C"/>
                </a:solidFill>
                <a:effectLst/>
                <a:latin typeface="Times New Roman" panose="02020603050405020304" pitchFamily="18" charset="0"/>
                <a:cs typeface="Times New Roman" panose="02020603050405020304" pitchFamily="18" charset="0"/>
              </a:rPr>
              <a:t>Ethereum</a:t>
            </a:r>
          </a:p>
          <a:p>
            <a:pPr marL="114300" indent="0" algn="l">
              <a:buNone/>
            </a:pPr>
            <a:r>
              <a:rPr lang="en-US" b="1" i="0" dirty="0">
                <a:solidFill>
                  <a:srgbClr val="272C37"/>
                </a:solidFill>
                <a:effectLst/>
                <a:latin typeface="Roboto" panose="02000000000000000000" pitchFamily="2" charset="0"/>
              </a:rPr>
              <a:t>b) </a:t>
            </a:r>
            <a:r>
              <a:rPr lang="en-US" b="1" i="0" dirty="0">
                <a:solidFill>
                  <a:schemeClr val="tx1"/>
                </a:solidFill>
                <a:effectLst/>
                <a:latin typeface="Times New Roman" panose="02020603050405020304" pitchFamily="18" charset="0"/>
                <a:cs typeface="Times New Roman" panose="02020603050405020304" pitchFamily="18" charset="0"/>
              </a:rPr>
              <a:t>Proof of Work</a:t>
            </a:r>
          </a:p>
          <a:p>
            <a:pPr marL="114300" indent="0" algn="l">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114300" indent="0" algn="l">
              <a:buNone/>
            </a:pPr>
            <a:r>
              <a:rPr lang="en-US" b="0" i="0" dirty="0">
                <a:solidFill>
                  <a:schemeClr val="tx1"/>
                </a:solidFill>
                <a:effectLst/>
                <a:latin typeface="Times New Roman" panose="02020603050405020304" pitchFamily="18" charset="0"/>
                <a:cs typeface="Times New Roman" panose="02020603050405020304" pitchFamily="18" charset="0"/>
              </a:rPr>
              <a:t>Every node in the Ethereum network has:</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entire history of all the transactions—the entire chain</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history of the smart contract, which is the address at which the smart contract is deployed, along with the transactions associated with the smart contract</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handle to the current state of the smart contract</a:t>
            </a:r>
          </a:p>
          <a:p>
            <a:pPr marL="114300" indent="0" algn="just">
              <a:buNone/>
            </a:pP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7592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1"/>
            <a:ext cx="8832300" cy="4798551"/>
          </a:xfrm>
          <a:prstGeom prst="rect">
            <a:avLst/>
          </a:prstGeom>
        </p:spPr>
        <p:txBody>
          <a:bodyPr spcFirstLastPara="1" wrap="square" lIns="91425" tIns="91425" rIns="91425" bIns="91425" anchor="t" anchorCtr="0">
            <a:noAutofit/>
          </a:bodyPr>
          <a:lstStyle/>
          <a:p>
            <a:pPr marL="114300" indent="0" algn="ctr">
              <a:buNone/>
            </a:pPr>
            <a:r>
              <a:rPr lang="en-US" b="1" i="0" dirty="0">
                <a:solidFill>
                  <a:srgbClr val="1A202C"/>
                </a:solidFill>
                <a:effectLst/>
                <a:latin typeface="Times New Roman" panose="02020603050405020304" pitchFamily="18" charset="0"/>
                <a:cs typeface="Times New Roman" panose="02020603050405020304" pitchFamily="18" charset="0"/>
              </a:rPr>
              <a:t>Ethereum</a:t>
            </a:r>
          </a:p>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c) Proof of Stake</a:t>
            </a:r>
          </a:p>
          <a:p>
            <a:pPr marL="114300" indent="0" algn="jus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In Ethereum, a process called</a:t>
            </a: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3" tooltip="proof of stake">
                  <a:extLst>
                    <a:ext uri="{A12FA001-AC4F-418D-AE19-62706E023703}">
                      <ahyp:hlinkClr xmlns:ahyp="http://schemas.microsoft.com/office/drawing/2018/hyperlinkcolor" val="tx"/>
                    </a:ext>
                  </a:extLst>
                </a:hlinkClick>
              </a:rPr>
              <a:t> proof of stake</a:t>
            </a:r>
            <a:r>
              <a:rPr lang="en-US" b="0" i="0" dirty="0">
                <a:solidFill>
                  <a:schemeClr val="tx1"/>
                </a:solidFill>
                <a:effectLst/>
                <a:latin typeface="Times New Roman" panose="02020603050405020304" pitchFamily="18" charset="0"/>
                <a:cs typeface="Times New Roman" panose="02020603050405020304" pitchFamily="18" charset="0"/>
              </a:rPr>
              <a:t> is also under development.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It is an alternative to proof of work and is meant to be a solution to minimize the use of expensive resources spent on mining using proof of work.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In proof of stake, the miner—who is the validator—can validate the transactions based on the number of crypto coins he or she holds before actually starting the mining.</a:t>
            </a:r>
          </a:p>
          <a:p>
            <a:pPr marL="114300" indent="0" algn="just">
              <a:buNone/>
            </a:pP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117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1"/>
            <a:ext cx="8832300" cy="4798551"/>
          </a:xfrm>
          <a:prstGeom prst="rect">
            <a:avLst/>
          </a:prstGeom>
        </p:spPr>
        <p:txBody>
          <a:bodyPr spcFirstLastPara="1" wrap="square" lIns="91425" tIns="91425" rIns="91425" bIns="91425" anchor="t" anchorCtr="0">
            <a:noAutofit/>
          </a:bodyPr>
          <a:lstStyle/>
          <a:p>
            <a:pPr marL="114300" indent="0" algn="ctr">
              <a:buNone/>
            </a:pPr>
            <a:r>
              <a:rPr lang="en-US" b="1" i="0" dirty="0">
                <a:solidFill>
                  <a:srgbClr val="1A202C"/>
                </a:solidFill>
                <a:effectLst/>
                <a:latin typeface="Times New Roman" panose="02020603050405020304" pitchFamily="18" charset="0"/>
                <a:cs typeface="Times New Roman" panose="02020603050405020304" pitchFamily="18" charset="0"/>
              </a:rPr>
              <a:t>Ethereum</a:t>
            </a:r>
          </a:p>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d) Gas</a:t>
            </a:r>
          </a:p>
          <a:p>
            <a:pPr marL="114300" indent="0" algn="jus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Just like we need fuel to run a car, we need gas to run applications on the Ethereum network.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To perform any transaction within the Ethereum network, a user must make a payment, in this case paying out ethers, to get a transaction done, and the intermediary monetary value is called gas.</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On the Ethereum network, gas is a unit that measures the computational power required to run a smart contract or a transaction.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So, if you must do a transaction that updates the blockchain, you would have to shell out gas, and that gas costs ethers.</a:t>
            </a:r>
          </a:p>
          <a:p>
            <a:pPr marL="114300" indent="0" algn="just">
              <a:buNone/>
            </a:pP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95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5794374"/>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r>
              <a:rPr lang="en-US" sz="1800" b="1" kern="1200" dirty="0">
                <a:latin typeface="Times New Roman" panose="02020603050405020304" pitchFamily="18" charset="0"/>
                <a:ea typeface="Calibri" panose="020F0502020204030204" pitchFamily="34" charset="0"/>
                <a:cs typeface="Mangal" panose="02040503050203030202" pitchFamily="18" charset="0"/>
              </a:rPr>
              <a:t>Best Practices of Wallets</a:t>
            </a: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marL="342900" indent="-342900" algn="just">
              <a:buAutoNum type="arabicPeriod"/>
            </a:pPr>
            <a:r>
              <a:rPr lang="en-US" sz="1800" b="1" dirty="0">
                <a:solidFill>
                  <a:srgbClr val="1A1D23"/>
                </a:solidFill>
                <a:latin typeface="Times New Roman" panose="02020603050405020304" pitchFamily="18" charset="0"/>
                <a:cs typeface="Times New Roman" panose="02020603050405020304" pitchFamily="18" charset="0"/>
              </a:rPr>
              <a:t>Regularly updating wallet software</a:t>
            </a:r>
          </a:p>
          <a:p>
            <a:pPr algn="just"/>
            <a:endParaRPr lang="en-US" sz="1800" b="1"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Keeping your wallet software up-to-date is essential for maintaining security and optimal performance. </a:t>
            </a:r>
          </a:p>
          <a:p>
            <a:pPr marL="257175" indent="-257175" algn="just">
              <a:buFont typeface="Arial" panose="020B0604020202020204" pitchFamily="34" charset="0"/>
              <a:buChar char="•"/>
            </a:pPr>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Developers frequently release updates to fix vulnerabilities, enhance features, and improve user experience. </a:t>
            </a: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Ensure that you’re using the latest version of your wallet software to benefit from these enhancements and protect your digital assets from potential threats.</a:t>
            </a:r>
          </a:p>
          <a:p>
            <a:endParaRPr lang="en-US" sz="1800" b="1" kern="1200" dirty="0">
              <a:latin typeface="Times New Roman" panose="02020603050405020304" pitchFamily="18" charset="0"/>
              <a:ea typeface="Calibri" panose="020F0502020204030204" pitchFamily="34" charset="0"/>
              <a:cs typeface="Mangal" panose="02040503050203030202" pitchFamily="18" charset="0"/>
            </a:endParaRPr>
          </a:p>
          <a:p>
            <a:endParaRPr lang="en-US" sz="1800" b="1" kern="1200" dirty="0">
              <a:latin typeface="Times New Roman" panose="02020603050405020304" pitchFamily="18" charset="0"/>
              <a:ea typeface="Calibri" panose="020F0502020204030204" pitchFamily="34" charset="0"/>
              <a:cs typeface="Mangal" panose="02040503050203030202" pitchFamily="18" charset="0"/>
            </a:endParaRPr>
          </a:p>
          <a:p>
            <a:endParaRPr lang="en-US" sz="1800" b="1" dirty="0">
              <a:latin typeface="Times New Roman" panose="02020603050405020304" pitchFamily="18" charset="0"/>
              <a:ea typeface="Calibri" panose="020F0502020204030204" pitchFamily="34" charset="0"/>
              <a:cs typeface="Mangal" panose="02040503050203030202" pitchFamily="18" charset="0"/>
            </a:endParaRPr>
          </a:p>
          <a:p>
            <a:pPr algn="ctr"/>
            <a:endParaRPr lang="en-US" sz="1800" b="1" dirty="0">
              <a:latin typeface="Times New Roman" panose="02020603050405020304" pitchFamily="18" charset="0"/>
              <a:ea typeface="Calibri" panose="020F0502020204030204" pitchFamily="34" charset="0"/>
              <a:cs typeface="Mangal" panose="02040503050203030202" pitchFamily="18" charset="0"/>
            </a:endParaRPr>
          </a:p>
          <a:p>
            <a:pPr algn="ctr"/>
            <a:endParaRPr lang="en-US" sz="1800" b="1" dirty="0">
              <a:latin typeface="Times New Roman" panose="02020603050405020304" pitchFamily="18" charset="0"/>
              <a:ea typeface="Calibri" panose="020F0502020204030204" pitchFamily="34" charset="0"/>
              <a:cs typeface="Mangal" panose="02040503050203030202" pitchFamily="18" charset="0"/>
            </a:endParaRPr>
          </a:p>
          <a:p>
            <a:pPr algn="ctr"/>
            <a:endParaRPr lang="en-US" sz="1500" b="1" dirty="0">
              <a:solidFill>
                <a:srgbClr val="1F1F1F"/>
              </a:solidFill>
              <a:latin typeface="Times New Roman" panose="02020603050405020304" pitchFamily="18" charset="0"/>
              <a:cs typeface="Times New Roman" panose="02020603050405020304" pitchFamily="18" charset="0"/>
            </a:endParaRP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907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5794374"/>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r>
              <a:rPr lang="en-US" sz="1800" b="1" kern="1200" dirty="0">
                <a:latin typeface="Times New Roman" panose="02020603050405020304" pitchFamily="18" charset="0"/>
                <a:ea typeface="Calibri" panose="020F0502020204030204" pitchFamily="34" charset="0"/>
                <a:cs typeface="Mangal" panose="02040503050203030202" pitchFamily="18" charset="0"/>
              </a:rPr>
              <a:t>Best Practices of Wallets</a:t>
            </a: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algn="just"/>
            <a:r>
              <a:rPr lang="en-US" sz="1800" dirty="0">
                <a:solidFill>
                  <a:srgbClr val="1A1D23"/>
                </a:solidFill>
                <a:latin typeface="SuisseIntl-SemiBold"/>
              </a:rPr>
              <a:t>2. </a:t>
            </a:r>
            <a:r>
              <a:rPr lang="en-US" sz="1800" b="1" dirty="0">
                <a:solidFill>
                  <a:srgbClr val="1A1D23"/>
                </a:solidFill>
                <a:latin typeface="Times New Roman" panose="02020603050405020304" pitchFamily="18" charset="0"/>
                <a:cs typeface="Times New Roman" panose="02020603050405020304" pitchFamily="18" charset="0"/>
              </a:rPr>
              <a:t>Using strong and unique passwords</a:t>
            </a:r>
          </a:p>
          <a:p>
            <a:pPr algn="just"/>
            <a:endParaRPr lang="en-US" sz="1800" b="1"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A strong and unique password is your first line of defense against unauthorized access to your crypto wallet. </a:t>
            </a:r>
          </a:p>
          <a:p>
            <a:pPr marL="257175" indent="-257175" algn="just">
              <a:buFont typeface="Arial" panose="020B0604020202020204" pitchFamily="34" charset="0"/>
              <a:buChar char="•"/>
            </a:pPr>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Avoid using easily guessable passwords, such as names, dates, or common phrases. Instead, opt for a combination of upper and lowercase letters, numbers, and special characters. </a:t>
            </a:r>
          </a:p>
          <a:p>
            <a:pPr marL="257175" indent="-257175" algn="just">
              <a:buFont typeface="Arial" panose="020B0604020202020204" pitchFamily="34" charset="0"/>
              <a:buChar char="•"/>
            </a:pPr>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Use different passwords for each platform or service to prevent a single compromised password from jeopardizing all your digital assets.</a:t>
            </a:r>
          </a:p>
          <a:p>
            <a:pPr algn="just"/>
            <a:endParaRPr lang="en-US" sz="1800" b="1" kern="1200" dirty="0">
              <a:latin typeface="Times New Roman" panose="02020603050405020304" pitchFamily="18" charset="0"/>
              <a:ea typeface="Calibri" panose="020F0502020204030204" pitchFamily="34" charset="0"/>
              <a:cs typeface="Mangal" panose="02040503050203030202" pitchFamily="18" charset="0"/>
            </a:endParaRPr>
          </a:p>
          <a:p>
            <a:endParaRPr lang="en-US" sz="1800" b="1" dirty="0">
              <a:latin typeface="Times New Roman" panose="02020603050405020304" pitchFamily="18" charset="0"/>
              <a:ea typeface="Calibri" panose="020F0502020204030204" pitchFamily="34" charset="0"/>
              <a:cs typeface="Mangal" panose="02040503050203030202" pitchFamily="18" charset="0"/>
            </a:endParaRPr>
          </a:p>
          <a:p>
            <a:pPr algn="ctr"/>
            <a:endParaRPr lang="en-US" sz="1800" b="1" dirty="0">
              <a:latin typeface="Times New Roman" panose="02020603050405020304" pitchFamily="18" charset="0"/>
              <a:ea typeface="Calibri" panose="020F0502020204030204" pitchFamily="34" charset="0"/>
              <a:cs typeface="Mangal" panose="02040503050203030202" pitchFamily="18" charset="0"/>
            </a:endParaRPr>
          </a:p>
          <a:p>
            <a:pPr algn="ctr"/>
            <a:endParaRPr lang="en-US" sz="1800" b="1" dirty="0">
              <a:latin typeface="Times New Roman" panose="02020603050405020304" pitchFamily="18" charset="0"/>
              <a:ea typeface="Calibri" panose="020F0502020204030204" pitchFamily="34" charset="0"/>
              <a:cs typeface="Mangal" panose="02040503050203030202" pitchFamily="18" charset="0"/>
            </a:endParaRPr>
          </a:p>
          <a:p>
            <a:pPr algn="ctr"/>
            <a:endParaRPr lang="en-US" sz="1500" b="1" dirty="0">
              <a:solidFill>
                <a:srgbClr val="1F1F1F"/>
              </a:solidFill>
              <a:latin typeface="Times New Roman" panose="02020603050405020304" pitchFamily="18" charset="0"/>
              <a:cs typeface="Times New Roman" panose="02020603050405020304" pitchFamily="18" charset="0"/>
            </a:endParaRP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34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GB" b="1" dirty="0">
                <a:solidFill>
                  <a:schemeClr val="tx1"/>
                </a:solidFill>
                <a:latin typeface="Times New Roman" panose="02020603050405020304" pitchFamily="18" charset="0"/>
                <a:cs typeface="Times New Roman" panose="02020603050405020304" pitchFamily="18" charset="0"/>
              </a:rPr>
              <a:t>Public Blockchain</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Public blockchain, as the name indicates, is the blockchain for and of the public. There is no one in charge, and anyone can take part in the process.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These types of blockchains are open and transparent.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Since there is no one in charge, decisions are made through a decentralized consensus mechanism.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4963378"/>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r>
              <a:rPr lang="en-US" sz="1800" b="1" kern="1200" dirty="0">
                <a:latin typeface="Times New Roman" panose="02020603050405020304" pitchFamily="18" charset="0"/>
                <a:ea typeface="Calibri" panose="020F0502020204030204" pitchFamily="34" charset="0"/>
                <a:cs typeface="Mangal" panose="02040503050203030202" pitchFamily="18" charset="0"/>
              </a:rPr>
              <a:t>Best Practices of Wallets</a:t>
            </a: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algn="just"/>
            <a:r>
              <a:rPr lang="en-US" sz="1800" dirty="0">
                <a:solidFill>
                  <a:srgbClr val="1A1D23"/>
                </a:solidFill>
                <a:latin typeface="SuisseIntl-SemiBold"/>
              </a:rPr>
              <a:t>3</a:t>
            </a:r>
            <a:r>
              <a:rPr lang="en-US" sz="1800" dirty="0">
                <a:solidFill>
                  <a:srgbClr val="1A1D23"/>
                </a:solidFill>
                <a:latin typeface="Times New Roman" panose="02020603050405020304" pitchFamily="18" charset="0"/>
                <a:cs typeface="Times New Roman" panose="02020603050405020304" pitchFamily="18" charset="0"/>
              </a:rPr>
              <a:t>. </a:t>
            </a:r>
            <a:r>
              <a:rPr lang="en-US" sz="1800" b="1" dirty="0">
                <a:solidFill>
                  <a:srgbClr val="1A1D23"/>
                </a:solidFill>
                <a:latin typeface="Times New Roman" panose="02020603050405020304" pitchFamily="18" charset="0"/>
                <a:cs typeface="Times New Roman" panose="02020603050405020304" pitchFamily="18" charset="0"/>
              </a:rPr>
              <a:t>Activating Two-Factor Authentication (2FA)</a:t>
            </a:r>
          </a:p>
          <a:p>
            <a:pPr algn="just"/>
            <a:endParaRPr lang="en-US" sz="1800" b="1"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Two-Factor Authentication (2FA) adds an extra layer of security to your wallet by requiring a second form of verification, such as a one-time code sent to your mobile device. </a:t>
            </a:r>
          </a:p>
          <a:p>
            <a:pPr marL="257175" indent="-257175" algn="just">
              <a:buFont typeface="Arial" panose="020B0604020202020204" pitchFamily="34" charset="0"/>
              <a:buChar char="•"/>
            </a:pPr>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Activating 2FA makes it significantly more difficult for attackers to access your wallet, even if they have your password. </a:t>
            </a:r>
          </a:p>
          <a:p>
            <a:pPr marL="257175" indent="-257175" algn="just">
              <a:buFont typeface="Arial" panose="020B0604020202020204" pitchFamily="34" charset="0"/>
              <a:buChar char="•"/>
            </a:pPr>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Most wallet providers offer 2FA, and enabling this feature for added protection is highly recommended.</a:t>
            </a:r>
          </a:p>
          <a:p>
            <a:pPr algn="just"/>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1800" b="1" dirty="0">
              <a:latin typeface="Times New Roman" panose="02020603050405020304" pitchFamily="18" charset="0"/>
              <a:ea typeface="Calibri" panose="020F0502020204030204" pitchFamily="34" charset="0"/>
              <a:cs typeface="Mangal" panose="02040503050203030202" pitchFamily="18" charset="0"/>
            </a:endParaRPr>
          </a:p>
          <a:p>
            <a:pPr algn="ctr"/>
            <a:endParaRPr lang="en-US" sz="1500" b="1" dirty="0">
              <a:solidFill>
                <a:srgbClr val="1F1F1F"/>
              </a:solidFill>
              <a:latin typeface="Times New Roman" panose="02020603050405020304" pitchFamily="18" charset="0"/>
              <a:cs typeface="Times New Roman" panose="02020603050405020304" pitchFamily="18" charset="0"/>
            </a:endParaRP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284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5794374"/>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r>
              <a:rPr lang="en-US" sz="1800" b="1" kern="1200" dirty="0">
                <a:latin typeface="Times New Roman" panose="02020603050405020304" pitchFamily="18" charset="0"/>
                <a:ea typeface="Calibri" panose="020F0502020204030204" pitchFamily="34" charset="0"/>
                <a:cs typeface="Mangal" panose="02040503050203030202" pitchFamily="18" charset="0"/>
              </a:rPr>
              <a:t>Best Practices of Wallets</a:t>
            </a: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algn="just"/>
            <a:r>
              <a:rPr lang="en-US" sz="1800" dirty="0">
                <a:solidFill>
                  <a:srgbClr val="1A1D23"/>
                </a:solidFill>
                <a:latin typeface="SuisseIntl-SemiBold"/>
              </a:rPr>
              <a:t>4. </a:t>
            </a:r>
            <a:r>
              <a:rPr lang="en-US" sz="1800" b="1" dirty="0">
                <a:solidFill>
                  <a:srgbClr val="1A1D23"/>
                </a:solidFill>
                <a:latin typeface="Times New Roman" panose="02020603050405020304" pitchFamily="18" charset="0"/>
                <a:cs typeface="Times New Roman" panose="02020603050405020304" pitchFamily="18" charset="0"/>
              </a:rPr>
              <a:t>Recognizing phishing attempts and avoiding scams</a:t>
            </a:r>
          </a:p>
          <a:p>
            <a:pPr algn="just"/>
            <a:endParaRPr lang="en-US" sz="1800" b="1"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Cybercriminals often use phishing attacks and scams to trick users into revealing sensitive information or downloading malicious software. </a:t>
            </a:r>
          </a:p>
          <a:p>
            <a:pPr marL="257175" indent="-257175" algn="just">
              <a:buFont typeface="Arial" panose="020B0604020202020204" pitchFamily="34" charset="0"/>
              <a:buChar char="•"/>
            </a:pPr>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Be cautious when clicking on links or opening attachments from unknown sources. </a:t>
            </a:r>
          </a:p>
          <a:p>
            <a:pPr marL="257175" indent="-257175" algn="just">
              <a:buFont typeface="Arial" panose="020B0604020202020204" pitchFamily="34" charset="0"/>
              <a:buChar char="•"/>
            </a:pPr>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Always double-check the URL of websites, especially when entering your wallet credentials or other sensitive information. </a:t>
            </a:r>
          </a:p>
          <a:p>
            <a:pPr marL="257175" indent="-257175" algn="just">
              <a:buFont typeface="Arial" panose="020B0604020202020204" pitchFamily="34" charset="0"/>
              <a:buChar char="•"/>
            </a:pPr>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Look for red flags like misspelled words, unusual domain names, or suspicious email addresses.</a:t>
            </a:r>
          </a:p>
          <a:p>
            <a:pPr algn="just"/>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1800" b="1" dirty="0">
              <a:latin typeface="Times New Roman" panose="02020603050405020304" pitchFamily="18" charset="0"/>
              <a:ea typeface="Calibri" panose="020F0502020204030204" pitchFamily="34" charset="0"/>
              <a:cs typeface="Mangal" panose="02040503050203030202" pitchFamily="18" charset="0"/>
            </a:endParaRPr>
          </a:p>
          <a:p>
            <a:pPr algn="ctr"/>
            <a:endParaRPr lang="en-US" sz="1500" b="1" dirty="0">
              <a:solidFill>
                <a:srgbClr val="1F1F1F"/>
              </a:solidFill>
              <a:latin typeface="Times New Roman" panose="02020603050405020304" pitchFamily="18" charset="0"/>
              <a:cs typeface="Times New Roman" panose="02020603050405020304" pitchFamily="18" charset="0"/>
            </a:endParaRP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823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4686379"/>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r>
              <a:rPr lang="en-US" sz="1800" b="1" kern="1200" dirty="0">
                <a:latin typeface="Times New Roman" panose="02020603050405020304" pitchFamily="18" charset="0"/>
                <a:ea typeface="Calibri" panose="020F0502020204030204" pitchFamily="34" charset="0"/>
                <a:cs typeface="Mangal" panose="02040503050203030202" pitchFamily="18" charset="0"/>
              </a:rPr>
              <a:t>Best Practices of Wallets</a:t>
            </a: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algn="just"/>
            <a:r>
              <a:rPr lang="en-US" sz="1800" dirty="0">
                <a:solidFill>
                  <a:srgbClr val="1A1D23"/>
                </a:solidFill>
                <a:latin typeface="SuisseIntl-SemiBold"/>
              </a:rPr>
              <a:t>5. </a:t>
            </a:r>
            <a:r>
              <a:rPr lang="en-US" sz="1800" b="1" dirty="0">
                <a:solidFill>
                  <a:srgbClr val="1A1D23"/>
                </a:solidFill>
                <a:latin typeface="Times New Roman" panose="02020603050405020304" pitchFamily="18" charset="0"/>
                <a:cs typeface="Times New Roman" panose="02020603050405020304" pitchFamily="18" charset="0"/>
              </a:rPr>
              <a:t>Utilizing hardware wallets for long-term storage</a:t>
            </a:r>
          </a:p>
          <a:p>
            <a:pPr algn="just"/>
            <a:endParaRPr lang="en-US" sz="1800" b="1"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Hardware wallets, or cold wallets, provide an additional layer of security for storing digital assets. </a:t>
            </a:r>
          </a:p>
          <a:p>
            <a:pPr marL="257175" indent="-257175" algn="just">
              <a:buFont typeface="Arial" panose="020B0604020202020204" pitchFamily="34" charset="0"/>
              <a:buChar char="•"/>
            </a:pPr>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These wallets store your private keys offline on a physical device, making them less vulnerable to hacks and cyber-attacks. </a:t>
            </a:r>
          </a:p>
          <a:p>
            <a:pPr marL="257175" indent="-257175" algn="just">
              <a:buFont typeface="Arial" panose="020B0604020202020204" pitchFamily="34" charset="0"/>
              <a:buChar char="•"/>
            </a:pPr>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While hot wallets are convenient for everyday transactions, hardware wallets are recommended for long-term storage and larger amounts of cryptocurrencies.</a:t>
            </a:r>
          </a:p>
          <a:p>
            <a:pPr algn="just"/>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1500" b="1" dirty="0">
              <a:solidFill>
                <a:srgbClr val="1F1F1F"/>
              </a:solidFill>
              <a:latin typeface="Times New Roman" panose="02020603050405020304" pitchFamily="18" charset="0"/>
              <a:cs typeface="Times New Roman" panose="02020603050405020304" pitchFamily="18" charset="0"/>
            </a:endParaRP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577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4686379"/>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r>
              <a:rPr lang="en-US" sz="1800" b="1" kern="1200" dirty="0">
                <a:latin typeface="Times New Roman" panose="02020603050405020304" pitchFamily="18" charset="0"/>
                <a:ea typeface="Calibri" panose="020F0502020204030204" pitchFamily="34" charset="0"/>
                <a:cs typeface="Mangal" panose="02040503050203030202" pitchFamily="18" charset="0"/>
              </a:rPr>
              <a:t>Best Practices of Wallets</a:t>
            </a: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algn="just"/>
            <a:r>
              <a:rPr lang="en-US" sz="1800" dirty="0">
                <a:solidFill>
                  <a:srgbClr val="1A1D23"/>
                </a:solidFill>
                <a:latin typeface="SuisseIntl-SemiBold"/>
              </a:rPr>
              <a:t>6. </a:t>
            </a:r>
            <a:r>
              <a:rPr lang="en-US" sz="1800" b="1" dirty="0">
                <a:solidFill>
                  <a:srgbClr val="1A1D23"/>
                </a:solidFill>
                <a:latin typeface="Times New Roman" panose="02020603050405020304" pitchFamily="18" charset="0"/>
                <a:cs typeface="Times New Roman" panose="02020603050405020304" pitchFamily="18" charset="0"/>
              </a:rPr>
              <a:t>Storing backups of wallet data in secure locations</a:t>
            </a:r>
          </a:p>
          <a:p>
            <a:pPr algn="just"/>
            <a:endParaRPr lang="en-US" sz="1800" b="1"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Backing up your wallet data ensures you can recover your digital assets in case of device failure, theft, or loss. </a:t>
            </a:r>
          </a:p>
          <a:p>
            <a:pPr marL="257175" indent="-257175" algn="just">
              <a:buFont typeface="Arial" panose="020B0604020202020204" pitchFamily="34" charset="0"/>
              <a:buChar char="•"/>
            </a:pPr>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Make copies of your wallet’s private keys, seed phrases, and secret recovery phrases, and store them in secure locations, such as a safety deposit box or encrypted cloud storage. </a:t>
            </a:r>
          </a:p>
          <a:p>
            <a:pPr marL="257175" indent="-257175" algn="just">
              <a:buFont typeface="Arial" panose="020B0604020202020204" pitchFamily="34" charset="0"/>
              <a:buChar char="•"/>
            </a:pPr>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A1D23"/>
                </a:solidFill>
                <a:latin typeface="Times New Roman" panose="02020603050405020304" pitchFamily="18" charset="0"/>
                <a:cs typeface="Times New Roman" panose="02020603050405020304" pitchFamily="18" charset="0"/>
              </a:rPr>
              <a:t>Remember, losing access to your private keys or recovery phrases may result in permanently losing your digital assets, so keeping them safe and secure is crucial.</a:t>
            </a:r>
          </a:p>
          <a:p>
            <a:pPr algn="ctr"/>
            <a:endParaRPr lang="en-US" sz="1500" b="1" dirty="0">
              <a:solidFill>
                <a:srgbClr val="1F1F1F"/>
              </a:solidFill>
              <a:latin typeface="Times New Roman" panose="02020603050405020304" pitchFamily="18" charset="0"/>
              <a:cs typeface="Times New Roman" panose="02020603050405020304" pitchFamily="18" charset="0"/>
            </a:endParaRP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193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5332710"/>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just" fontAlgn="base"/>
            <a:r>
              <a:rPr lang="en-US" sz="1800" b="1" dirty="0">
                <a:latin typeface="Times New Roman" panose="02020603050405020304" pitchFamily="18" charset="0"/>
                <a:cs typeface="Times New Roman" panose="02020603050405020304" pitchFamily="18" charset="0"/>
              </a:rPr>
              <a:t>Transaction input and output</a:t>
            </a:r>
          </a:p>
          <a:p>
            <a:pPr algn="just" fontAlgn="base"/>
            <a:endParaRPr lang="en-US" sz="1800" b="1" dirty="0">
              <a:latin typeface="Times New Roman" panose="02020603050405020304" pitchFamily="18" charset="0"/>
              <a:cs typeface="Times New Roman" panose="02020603050405020304" pitchFamily="18" charset="0"/>
            </a:endParaRPr>
          </a:p>
          <a:p>
            <a:pPr marL="214313" indent="-214313" algn="just" fontAlgn="base">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Transactions are primarily constructed with input and output. </a:t>
            </a:r>
          </a:p>
          <a:p>
            <a:pPr marL="214313" indent="-214313" algn="just" fontAlgn="base">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14313" indent="-214313" algn="just" fontAlgn="base">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Each transaction can have multiple inputs and outputs. Unlike account-based bookkeeping, Bitcoin needs to keep track of the output of every transaction. </a:t>
            </a:r>
          </a:p>
          <a:p>
            <a:pPr marL="214313" indent="-214313" algn="just" fontAlgn="base">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14313" indent="-214313" algn="just" fontAlgn="base">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 node needs to have all the transaction output information in order to know the spendable balance of an account. </a:t>
            </a:r>
          </a:p>
          <a:p>
            <a:pPr marL="214313" indent="-214313" algn="just" fontAlgn="base">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14313" indent="-214313" algn="just" fontAlgn="base">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output can later be referenced in a transaction's input whenever a user wants to spend their cryptocurrency. </a:t>
            </a:r>
          </a:p>
          <a:p>
            <a:pPr marL="214313" indent="-214313" algn="just" fontAlgn="base">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14313" indent="-214313" algn="just" fontAlgn="base">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This output consists of indivisible chunks of currency and can only be broken down after they are consumed in a transaction. </a:t>
            </a:r>
          </a:p>
          <a:p>
            <a:pPr marL="214313" indent="-214313" algn="just" fontAlgn="base">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14313" indent="-214313" algn="just" fontAlgn="base">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output that is not referenced in any of the transaction's input is referred to as </a:t>
            </a:r>
            <a:r>
              <a:rPr lang="en-US" sz="1500" b="1" dirty="0">
                <a:latin typeface="Times New Roman" panose="02020603050405020304" pitchFamily="18" charset="0"/>
                <a:cs typeface="Times New Roman" panose="02020603050405020304" pitchFamily="18" charset="0"/>
              </a:rPr>
              <a:t>unspent transaction output</a:t>
            </a:r>
            <a:r>
              <a:rPr lang="en-US" sz="1500" dirty="0">
                <a:latin typeface="Times New Roman" panose="02020603050405020304" pitchFamily="18" charset="0"/>
                <a:cs typeface="Times New Roman" panose="02020603050405020304" pitchFamily="18" charset="0"/>
              </a:rPr>
              <a:t> or </a:t>
            </a:r>
            <a:r>
              <a:rPr lang="en-US" sz="1500" b="1" dirty="0">
                <a:latin typeface="Times New Roman" panose="02020603050405020304" pitchFamily="18" charset="0"/>
                <a:cs typeface="Times New Roman" panose="02020603050405020304" pitchFamily="18" charset="0"/>
              </a:rPr>
              <a:t>UTXO</a:t>
            </a:r>
            <a:r>
              <a:rPr lang="en-US" sz="1500" dirty="0">
                <a:latin typeface="Times New Roman" panose="02020603050405020304" pitchFamily="18" charset="0"/>
                <a:cs typeface="Times New Roman" panose="02020603050405020304" pitchFamily="18" charset="0"/>
              </a:rPr>
              <a:t>.</a:t>
            </a: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algn="just"/>
            <a:endParaRPr lang="en-US" sz="1500" b="1" dirty="0">
              <a:solidFill>
                <a:srgbClr val="1F1F1F"/>
              </a:solidFill>
              <a:latin typeface="Times New Roman" panose="02020603050405020304" pitchFamily="18" charset="0"/>
              <a:cs typeface="Times New Roman" panose="02020603050405020304" pitchFamily="18" charset="0"/>
            </a:endParaRP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42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6071373"/>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just" fontAlgn="base"/>
            <a:r>
              <a:rPr lang="en-US" sz="1800" b="1" dirty="0">
                <a:latin typeface="Times New Roman" panose="02020603050405020304" pitchFamily="18" charset="0"/>
                <a:cs typeface="Times New Roman" panose="02020603050405020304" pitchFamily="18" charset="0"/>
              </a:rPr>
              <a:t>Using Wallet</a:t>
            </a:r>
          </a:p>
          <a:p>
            <a:pPr marL="257175" indent="-257175" algn="just" fontAlgn="base">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Crypto wallets store your private keys, keeping your crypto safe and accessible. They also allow you to send, receive, and spend cryptocurrencies like Bitcoin and Ethereum.</a:t>
            </a:r>
          </a:p>
          <a:p>
            <a:pPr marL="257175" indent="-257175" algn="just" fontAlgn="base">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Why are crypto wallets important?</a:t>
            </a:r>
          </a:p>
          <a:p>
            <a:pPr algn="just"/>
            <a:endParaRPr lang="en-US" sz="1800" b="1" dirty="0">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Unlike a normal wallet, which can hold actual cash, crypto wallets technically don’t store your crypto. </a:t>
            </a:r>
          </a:p>
          <a:p>
            <a:pPr marL="257175" indent="-257175"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Your holdings live on the blockchain, but can only be accessed using a private key. </a:t>
            </a:r>
          </a:p>
          <a:p>
            <a:pPr marL="257175" indent="-257175"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Your keys prove your ownership of your digital money and allow you to make transactions. </a:t>
            </a:r>
          </a:p>
          <a:p>
            <a:pPr marL="257175" indent="-257175"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If you lose your private keys, you lose access to your money. That’s why it’s important to keep your hardware wallet safe, or use a trusted wallet provider like Coinbase.</a:t>
            </a:r>
          </a:p>
          <a:p>
            <a:pPr marL="257175" indent="-257175" algn="just" fontAlgn="base">
              <a:buFont typeface="Arial" panose="020B0604020202020204" pitchFamily="34" charset="0"/>
              <a:buChar char="•"/>
            </a:pPr>
            <a:endParaRPr lang="en-US" sz="1800" dirty="0">
              <a:latin typeface="CoinbaseSans"/>
            </a:endParaRPr>
          </a:p>
          <a:p>
            <a:pPr algn="just" fontAlgn="base"/>
            <a:endParaRPr lang="en-US" sz="1800" b="1" dirty="0">
              <a:latin typeface="Times New Roman" panose="02020603050405020304" pitchFamily="18" charset="0"/>
              <a:cs typeface="Times New Roman" panose="02020603050405020304" pitchFamily="18" charset="0"/>
            </a:endParaRP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algn="just"/>
            <a:endParaRPr lang="en-US" sz="1500" b="1" dirty="0">
              <a:solidFill>
                <a:srgbClr val="1F1F1F"/>
              </a:solidFill>
              <a:latin typeface="Times New Roman" panose="02020603050405020304" pitchFamily="18" charset="0"/>
              <a:cs typeface="Times New Roman" panose="02020603050405020304" pitchFamily="18" charset="0"/>
            </a:endParaRP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7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6348372"/>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just"/>
            <a:r>
              <a:rPr lang="en-US" sz="1800" b="1" dirty="0">
                <a:latin typeface="Times New Roman" panose="02020603050405020304" pitchFamily="18" charset="0"/>
                <a:cs typeface="Times New Roman" panose="02020603050405020304" pitchFamily="18" charset="0"/>
              </a:rPr>
              <a:t>How do you use a crypto wallet?</a:t>
            </a:r>
          </a:p>
          <a:p>
            <a:pPr algn="just"/>
            <a:r>
              <a:rPr lang="en-US" sz="1800" dirty="0">
                <a:latin typeface="Times New Roman" panose="02020603050405020304" pitchFamily="18" charset="0"/>
                <a:cs typeface="Times New Roman" panose="02020603050405020304" pitchFamily="18" charset="0"/>
              </a:rPr>
              <a:t>Crypto wallets range from simple-to-use apps to more complex security solutions. The main types of wallets you can choose from include:</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Paper wallets:</a:t>
            </a:r>
            <a:r>
              <a:rPr lang="en-US" sz="1800" dirty="0">
                <a:latin typeface="Times New Roman" panose="02020603050405020304" pitchFamily="18" charset="0"/>
                <a:cs typeface="Times New Roman" panose="02020603050405020304" pitchFamily="18" charset="0"/>
              </a:rPr>
              <a:t> Keys are written on a physical medium like paper and stored in a safe place. This of course makes </a:t>
            </a:r>
            <a:r>
              <a:rPr lang="en-US" sz="1800" i="1" dirty="0">
                <a:latin typeface="Times New Roman" panose="02020603050405020304" pitchFamily="18" charset="0"/>
                <a:cs typeface="Times New Roman" panose="02020603050405020304" pitchFamily="18" charset="0"/>
              </a:rPr>
              <a:t>using</a:t>
            </a:r>
            <a:r>
              <a:rPr lang="en-US" sz="1800" dirty="0">
                <a:latin typeface="Times New Roman" panose="02020603050405020304" pitchFamily="18" charset="0"/>
                <a:cs typeface="Times New Roman" panose="02020603050405020304" pitchFamily="18" charset="0"/>
              </a:rPr>
              <a:t> your crypto harder, because as digital money it can only be used on the internet.   </a:t>
            </a: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Hardware wallets: </a:t>
            </a:r>
            <a:r>
              <a:rPr lang="en-US" sz="1800" dirty="0">
                <a:latin typeface="Times New Roman" panose="02020603050405020304" pitchFamily="18" charset="0"/>
                <a:cs typeface="Times New Roman" panose="02020603050405020304" pitchFamily="18" charset="0"/>
              </a:rPr>
              <a:t>Keys are stored in a thumb-drive device that is kept in a safe place and only connected to a computer when you want to use your crypto. The idea is to try to balance security and convenience.</a:t>
            </a: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Online wallets:</a:t>
            </a:r>
            <a:r>
              <a:rPr lang="en-US" sz="1800" dirty="0">
                <a:latin typeface="Times New Roman" panose="02020603050405020304" pitchFamily="18" charset="0"/>
                <a:cs typeface="Times New Roman" panose="02020603050405020304" pitchFamily="18" charset="0"/>
              </a:rPr>
              <a:t> Keys are stored in an app or other software – look for one that is protected by two-step encryption. This makes sending, receiving, and using your crypto as easy as using any online bank account, payment system, or brokerage.   </a:t>
            </a:r>
          </a:p>
          <a:p>
            <a:pPr marL="257175" indent="-257175" algn="just" fontAlgn="base">
              <a:buFont typeface="Arial" panose="020B0604020202020204" pitchFamily="34" charset="0"/>
              <a:buChar char="•"/>
            </a:pPr>
            <a:endParaRPr lang="en-US" sz="1800" dirty="0">
              <a:latin typeface="CoinbaseSans"/>
            </a:endParaRPr>
          </a:p>
          <a:p>
            <a:pPr algn="just" fontAlgn="base"/>
            <a:endParaRPr lang="en-US" sz="1800" b="1" dirty="0">
              <a:latin typeface="Times New Roman" panose="02020603050405020304" pitchFamily="18" charset="0"/>
              <a:cs typeface="Times New Roman" panose="02020603050405020304" pitchFamily="18" charset="0"/>
            </a:endParaRP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algn="just"/>
            <a:endParaRPr lang="en-US" sz="1500" b="1" dirty="0">
              <a:solidFill>
                <a:srgbClr val="1F1F1F"/>
              </a:solidFill>
              <a:latin typeface="Times New Roman" panose="02020603050405020304" pitchFamily="18" charset="0"/>
              <a:cs typeface="Times New Roman" panose="02020603050405020304" pitchFamily="18" charset="0"/>
            </a:endParaRP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45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5517376"/>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l"/>
            <a:r>
              <a:rPr lang="en-US" sz="1800" dirty="0">
                <a:latin typeface="Times New Roman" panose="02020603050405020304" pitchFamily="18" charset="0"/>
                <a:cs typeface="Times New Roman" panose="02020603050405020304" pitchFamily="18" charset="0"/>
              </a:rPr>
              <a:t>Using an app like Coinbase Wallet or Exodus gives you easy access to your crypto holdings. </a:t>
            </a:r>
          </a:p>
          <a:p>
            <a:pPr algn="l"/>
            <a:r>
              <a:rPr lang="en-US" sz="1800" dirty="0">
                <a:latin typeface="Times New Roman" panose="02020603050405020304" pitchFamily="18" charset="0"/>
                <a:cs typeface="Times New Roman" panose="02020603050405020304" pitchFamily="18" charset="0"/>
              </a:rPr>
              <a:t>You can:</a:t>
            </a:r>
          </a:p>
          <a:p>
            <a:pPr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Manage</a:t>
            </a:r>
            <a:r>
              <a:rPr lang="en-US" sz="1800" dirty="0">
                <a:latin typeface="Times New Roman" panose="02020603050405020304" pitchFamily="18" charset="0"/>
                <a:cs typeface="Times New Roman" panose="02020603050405020304" pitchFamily="18" charset="0"/>
              </a:rPr>
              <a:t> all your digital assets in one secure place </a:t>
            </a:r>
          </a:p>
          <a:p>
            <a:pPr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Control</a:t>
            </a:r>
            <a:r>
              <a:rPr lang="en-US" sz="1800" dirty="0">
                <a:latin typeface="Times New Roman" panose="02020603050405020304" pitchFamily="18" charset="0"/>
                <a:cs typeface="Times New Roman" panose="02020603050405020304" pitchFamily="18" charset="0"/>
              </a:rPr>
              <a:t> your own private keys </a:t>
            </a:r>
          </a:p>
          <a:p>
            <a:pPr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Send</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and</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receive</a:t>
            </a:r>
            <a:r>
              <a:rPr lang="en-US" sz="1800" dirty="0">
                <a:latin typeface="Times New Roman" panose="02020603050405020304" pitchFamily="18" charset="0"/>
                <a:cs typeface="Times New Roman" panose="02020603050405020304" pitchFamily="18" charset="0"/>
              </a:rPr>
              <a:t> cryptocurrency to and from anywhere in the world</a:t>
            </a:r>
          </a:p>
          <a:p>
            <a:pPr algn="l"/>
            <a:endParaRPr lang="en-US" sz="1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Interact</a:t>
            </a:r>
            <a:r>
              <a:rPr lang="en-US" sz="1800" dirty="0">
                <a:latin typeface="Times New Roman" panose="02020603050405020304" pitchFamily="18" charset="0"/>
                <a:cs typeface="Times New Roman" panose="02020603050405020304" pitchFamily="18" charset="0"/>
              </a:rPr>
              <a:t> with usernames rather than long, hexadecimal “public key” addresses </a:t>
            </a:r>
          </a:p>
          <a:p>
            <a:pPr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Browse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dapps</a:t>
            </a:r>
            <a:r>
              <a:rPr lang="en-US" sz="1800" dirty="0">
                <a:latin typeface="Times New Roman" panose="02020603050405020304" pitchFamily="18" charset="0"/>
                <a:cs typeface="Times New Roman" panose="02020603050405020304" pitchFamily="18" charset="0"/>
              </a:rPr>
              <a:t> (decentralized finance apps) </a:t>
            </a:r>
          </a:p>
          <a:p>
            <a:pPr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Shop</a:t>
            </a:r>
            <a:r>
              <a:rPr lang="en-US" sz="1800" dirty="0">
                <a:latin typeface="Times New Roman" panose="02020603050405020304" pitchFamily="18" charset="0"/>
                <a:cs typeface="Times New Roman" panose="02020603050405020304" pitchFamily="18" charset="0"/>
              </a:rPr>
              <a:t> at stores that accept cryptocurrency</a:t>
            </a:r>
          </a:p>
          <a:p>
            <a:pPr algn="just" fontAlgn="base"/>
            <a:endParaRPr lang="en-US" sz="1800" b="1" dirty="0">
              <a:latin typeface="Times New Roman" panose="02020603050405020304" pitchFamily="18" charset="0"/>
              <a:cs typeface="Times New Roman" panose="02020603050405020304" pitchFamily="18" charset="0"/>
            </a:endParaRP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algn="just"/>
            <a:endParaRPr lang="en-US" sz="1500" b="1" dirty="0">
              <a:solidFill>
                <a:srgbClr val="1F1F1F"/>
              </a:solidFill>
              <a:latin typeface="Times New Roman" panose="02020603050405020304" pitchFamily="18" charset="0"/>
              <a:cs typeface="Times New Roman" panose="02020603050405020304" pitchFamily="18" charset="0"/>
            </a:endParaRP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61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1"/>
            <a:ext cx="8832300" cy="4798551"/>
          </a:xfrm>
          <a:prstGeom prst="rect">
            <a:avLst/>
          </a:prstGeom>
        </p:spPr>
        <p:txBody>
          <a:bodyPr spcFirstLastPara="1" wrap="square" lIns="91425" tIns="91425" rIns="91425" bIns="91425" anchor="t" anchorCtr="0">
            <a:noAutofit/>
          </a:bodyPr>
          <a:lstStyle/>
          <a:p>
            <a:pPr marL="114300" indent="0" algn="ctr">
              <a:buNone/>
            </a:pPr>
            <a:r>
              <a:rPr lang="en-US" b="1" i="0" dirty="0">
                <a:solidFill>
                  <a:srgbClr val="1A202C"/>
                </a:solidFill>
                <a:effectLst/>
                <a:latin typeface="Times New Roman" panose="02020603050405020304" pitchFamily="18" charset="0"/>
                <a:cs typeface="Times New Roman" panose="02020603050405020304" pitchFamily="18" charset="0"/>
              </a:rPr>
              <a:t>Transactions </a:t>
            </a:r>
          </a:p>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What is transaction?</a:t>
            </a:r>
          </a:p>
          <a:p>
            <a:pPr algn="just"/>
            <a:r>
              <a:rPr lang="en-US" dirty="0">
                <a:solidFill>
                  <a:schemeClr val="tx1"/>
                </a:solidFill>
                <a:latin typeface="Times New Roman" panose="02020603050405020304" pitchFamily="18" charset="0"/>
                <a:cs typeface="Times New Roman" panose="02020603050405020304" pitchFamily="18" charset="0"/>
              </a:rPr>
              <a:t>A blockchain’s basic building block is a transaction. Currency is transferred from one address to another during a transaction.</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i="0" dirty="0">
                <a:solidFill>
                  <a:schemeClr val="tx1"/>
                </a:solidFill>
                <a:effectLst/>
                <a:latin typeface="Times New Roman" panose="02020603050405020304" pitchFamily="18" charset="0"/>
                <a:cs typeface="Times New Roman" panose="02020603050405020304" pitchFamily="18" charset="0"/>
              </a:rPr>
              <a:t>A transaction is piece of cryptographically signed. </a:t>
            </a:r>
          </a:p>
          <a:p>
            <a:pPr marL="114300" indent="0" algn="just">
              <a:buNone/>
            </a:pP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300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3901549"/>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l" fontAlgn="base"/>
            <a:r>
              <a:rPr lang="en-US" sz="1800" b="1" dirty="0">
                <a:solidFill>
                  <a:srgbClr val="14151A"/>
                </a:solidFill>
                <a:latin typeface="Times New Roman" panose="02020603050405020304" pitchFamily="18" charset="0"/>
                <a:cs typeface="Times New Roman" panose="02020603050405020304" pitchFamily="18" charset="0"/>
              </a:rPr>
              <a:t>What Are Blockchain Transaction Fees?</a:t>
            </a: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Transaction fees serve two essential purposes when it comes to blockchain networks. </a:t>
            </a:r>
          </a:p>
          <a:p>
            <a:pPr marL="257175" indent="-257175" fontAlgn="base">
              <a:buFont typeface="Arial" panose="020B0604020202020204" pitchFamily="34" charset="0"/>
              <a:buChar char="•"/>
            </a:pPr>
            <a:endParaRPr lang="en-US" sz="1500" dirty="0">
              <a:solidFill>
                <a:srgbClr val="1E2329"/>
              </a:solidFill>
              <a:latin typeface="Times New Roman" panose="02020603050405020304" pitchFamily="18" charset="0"/>
              <a:cs typeface="Times New Roman" panose="02020603050405020304" pitchFamily="18" charset="0"/>
            </a:endParaRPr>
          </a:p>
          <a:p>
            <a:pPr marL="257175" indent="-257175"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They reward miners or validators who help confirm transactions and help protect the network from spam attacks.</a:t>
            </a:r>
          </a:p>
          <a:p>
            <a:pPr marL="257175" indent="-257175" fontAlgn="base">
              <a:buFont typeface="Arial" panose="020B0604020202020204" pitchFamily="34" charset="0"/>
              <a:buChar char="•"/>
            </a:pPr>
            <a:endParaRPr lang="en-US" sz="1500" dirty="0">
              <a:solidFill>
                <a:srgbClr val="1E2329"/>
              </a:solidFill>
              <a:latin typeface="Times New Roman" panose="02020603050405020304" pitchFamily="18" charset="0"/>
              <a:cs typeface="Times New Roman" panose="02020603050405020304" pitchFamily="18" charset="0"/>
            </a:endParaRPr>
          </a:p>
          <a:p>
            <a:pPr marL="257175" indent="-257175"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Transaction fees can be both small or large, depending on the network activity. Market forces can also influence the fees you pay. </a:t>
            </a:r>
          </a:p>
          <a:p>
            <a:pPr marL="257175" indent="-257175" fontAlgn="base">
              <a:buFont typeface="Arial" panose="020B0604020202020204" pitchFamily="34" charset="0"/>
              <a:buChar char="•"/>
            </a:pPr>
            <a:endParaRPr lang="en-US" sz="1500" dirty="0">
              <a:solidFill>
                <a:srgbClr val="1E2329"/>
              </a:solidFill>
              <a:latin typeface="Times New Roman" panose="02020603050405020304" pitchFamily="18" charset="0"/>
              <a:cs typeface="Times New Roman" panose="02020603050405020304" pitchFamily="18" charset="0"/>
            </a:endParaRPr>
          </a:p>
          <a:p>
            <a:pPr marL="257175" indent="-257175"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While high fees can hinder wider blockchain adoption, very low fees could potentially bring security concerns.</a:t>
            </a:r>
          </a:p>
          <a:p>
            <a:pPr algn="just"/>
            <a:endParaRPr lang="en-US" sz="1500" b="1" dirty="0">
              <a:solidFill>
                <a:srgbClr val="1F1F1F"/>
              </a:solidFill>
              <a:latin typeface="Times New Roman" panose="02020603050405020304" pitchFamily="18" charset="0"/>
              <a:cs typeface="Times New Roman" panose="02020603050405020304" pitchFamily="18" charset="0"/>
            </a:endParaRP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319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GB" b="1" dirty="0">
                <a:solidFill>
                  <a:schemeClr val="tx1"/>
                </a:solidFill>
                <a:latin typeface="Times New Roman" panose="02020603050405020304" pitchFamily="18" charset="0"/>
                <a:cs typeface="Times New Roman" panose="02020603050405020304" pitchFamily="18" charset="0"/>
              </a:rPr>
              <a:t>Public Blockchain</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marL="114300" indent="0" algn="l">
              <a:buNone/>
            </a:pPr>
            <a:endParaRPr lang="en-US" b="1" i="0" dirty="0">
              <a:solidFill>
                <a:srgbClr val="111111"/>
              </a:solidFill>
              <a:effectLst/>
              <a:latin typeface="Cabin-semi-bold"/>
            </a:endParaRPr>
          </a:p>
          <a:p>
            <a:pPr algn="just"/>
            <a:r>
              <a:rPr lang="en-US" b="0" i="0" dirty="0">
                <a:solidFill>
                  <a:srgbClr val="111111"/>
                </a:solidFill>
                <a:effectLst/>
                <a:latin typeface="Times New Roman" panose="02020603050405020304" pitchFamily="18" charset="0"/>
                <a:cs typeface="Times New Roman" panose="02020603050405020304" pitchFamily="18" charset="0"/>
              </a:rPr>
              <a:t>A public </a:t>
            </a:r>
            <a:r>
              <a:rPr lang="en-US" b="0" i="0" u="sng" dirty="0">
                <a:solidFill>
                  <a:srgbClr val="2C40D0"/>
                </a:solidFill>
                <a:effectLst/>
                <a:latin typeface="Times New Roman" panose="02020603050405020304" pitchFamily="18" charset="0"/>
                <a:cs typeface="Times New Roman" panose="02020603050405020304" pitchFamily="18" charset="0"/>
                <a:hlinkClick r:id="rId3"/>
              </a:rPr>
              <a:t>blockchain</a:t>
            </a:r>
            <a:r>
              <a:rPr lang="en-US" b="0" i="0" dirty="0">
                <a:solidFill>
                  <a:srgbClr val="111111"/>
                </a:solidFill>
                <a:effectLst/>
                <a:latin typeface="Times New Roman" panose="02020603050405020304" pitchFamily="18" charset="0"/>
                <a:cs typeface="Times New Roman" panose="02020603050405020304" pitchFamily="18" charset="0"/>
              </a:rPr>
              <a:t> is one where anyone is free to join and participate in the core activities of the blockchain network. </a:t>
            </a:r>
          </a:p>
          <a:p>
            <a:pPr algn="just"/>
            <a:endParaRPr lang="en-US" dirty="0">
              <a:solidFill>
                <a:srgbClr val="111111"/>
              </a:solidFill>
              <a:latin typeface="Times New Roman" panose="02020603050405020304" pitchFamily="18" charset="0"/>
              <a:cs typeface="Times New Roman" panose="02020603050405020304" pitchFamily="18" charset="0"/>
            </a:endParaRPr>
          </a:p>
          <a:p>
            <a:pPr algn="just"/>
            <a:r>
              <a:rPr lang="en-US" b="0" i="0" dirty="0">
                <a:solidFill>
                  <a:srgbClr val="111111"/>
                </a:solidFill>
                <a:effectLst/>
                <a:latin typeface="Times New Roman" panose="02020603050405020304" pitchFamily="18" charset="0"/>
                <a:cs typeface="Times New Roman" panose="02020603050405020304" pitchFamily="18" charset="0"/>
              </a:rPr>
              <a:t>Anyone can read, write, and audit the ongoing activities on a public blockchain network, which helps achieve the self-governed, decentralized nature.</a:t>
            </a:r>
          </a:p>
          <a:p>
            <a:pPr marL="114300" indent="0" algn="just" fontAlgn="base">
              <a:buNone/>
            </a:pPr>
            <a:r>
              <a:rPr lang="en-US" b="1" i="0" dirty="0">
                <a:solidFill>
                  <a:srgbClr val="FFFFFF"/>
                </a:solidFill>
                <a:effectLst/>
                <a:latin typeface="Times New Roman" panose="02020603050405020304" pitchFamily="18" charset="0"/>
                <a:cs typeface="Times New Roman" panose="02020603050405020304" pitchFamily="18" charset="0"/>
              </a:rPr>
              <a:t>Public Blockchain</a:t>
            </a:r>
          </a:p>
          <a:p>
            <a:pPr marL="114300" indent="0" algn="just" fontAlgn="base">
              <a:buNone/>
            </a:pPr>
            <a:r>
              <a:rPr lang="en-US" b="0" i="0" dirty="0">
                <a:solidFill>
                  <a:srgbClr val="FFFFFF"/>
                </a:solidFill>
                <a:effectLst/>
                <a:latin typeface="Nunito" pitchFamily="2" charset="0"/>
              </a:rPr>
              <a:t>Public blockchain, as the name indicates, is the blockchain for and of the public. There is no one in charge, and anyone can take part in the process. These types of blockchains are open and transparent. Since there is no one in charge, decisions are made through a decentralized consensus mechanism.</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13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3901549"/>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l" fontAlgn="base"/>
            <a:r>
              <a:rPr lang="en-US" sz="1800" b="1" dirty="0">
                <a:solidFill>
                  <a:srgbClr val="14151A"/>
                </a:solidFill>
                <a:latin typeface="Times New Roman" panose="02020603050405020304" pitchFamily="18" charset="0"/>
                <a:cs typeface="Times New Roman" panose="02020603050405020304" pitchFamily="18" charset="0"/>
              </a:rPr>
              <a:t>What Are Blockchain Transaction Fees?</a:t>
            </a: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Transaction fees serve two essential purposes when it comes to blockchain networks. </a:t>
            </a:r>
          </a:p>
          <a:p>
            <a:pPr marL="257175" indent="-257175" fontAlgn="base">
              <a:buFont typeface="Arial" panose="020B0604020202020204" pitchFamily="34" charset="0"/>
              <a:buChar char="•"/>
            </a:pPr>
            <a:endParaRPr lang="en-US" sz="1500" dirty="0">
              <a:solidFill>
                <a:srgbClr val="1E2329"/>
              </a:solidFill>
              <a:latin typeface="Times New Roman" panose="02020603050405020304" pitchFamily="18" charset="0"/>
              <a:cs typeface="Times New Roman" panose="02020603050405020304" pitchFamily="18" charset="0"/>
            </a:endParaRPr>
          </a:p>
          <a:p>
            <a:pPr marL="257175" indent="-257175"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They reward miners or validators who help confirm transactions and help protect the network from spam attacks.</a:t>
            </a:r>
          </a:p>
          <a:p>
            <a:pPr marL="257175" indent="-257175" fontAlgn="base">
              <a:buFont typeface="Arial" panose="020B0604020202020204" pitchFamily="34" charset="0"/>
              <a:buChar char="•"/>
            </a:pPr>
            <a:endParaRPr lang="en-US" sz="1500" dirty="0">
              <a:solidFill>
                <a:srgbClr val="1E2329"/>
              </a:solidFill>
              <a:latin typeface="Times New Roman" panose="02020603050405020304" pitchFamily="18" charset="0"/>
              <a:cs typeface="Times New Roman" panose="02020603050405020304" pitchFamily="18" charset="0"/>
            </a:endParaRPr>
          </a:p>
          <a:p>
            <a:pPr marL="257175" indent="-257175"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Transaction fees can be both small or large, depending on the network activity. Market forces can also influence the fees you pay. </a:t>
            </a:r>
          </a:p>
          <a:p>
            <a:pPr marL="257175" indent="-257175" fontAlgn="base">
              <a:buFont typeface="Arial" panose="020B0604020202020204" pitchFamily="34" charset="0"/>
              <a:buChar char="•"/>
            </a:pPr>
            <a:endParaRPr lang="en-US" sz="1500" dirty="0">
              <a:solidFill>
                <a:srgbClr val="1E2329"/>
              </a:solidFill>
              <a:latin typeface="Times New Roman" panose="02020603050405020304" pitchFamily="18" charset="0"/>
              <a:cs typeface="Times New Roman" panose="02020603050405020304" pitchFamily="18" charset="0"/>
            </a:endParaRPr>
          </a:p>
          <a:p>
            <a:pPr marL="257175" indent="-257175"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While high fees can hinder wider blockchain adoption, very low fees could potentially bring security concerns.</a:t>
            </a:r>
          </a:p>
          <a:p>
            <a:pPr algn="just"/>
            <a:endParaRPr lang="en-US" sz="1500" b="1" dirty="0">
              <a:solidFill>
                <a:srgbClr val="1F1F1F"/>
              </a:solidFill>
              <a:latin typeface="Times New Roman" panose="02020603050405020304" pitchFamily="18" charset="0"/>
              <a:cs typeface="Times New Roman" panose="02020603050405020304" pitchFamily="18" charset="0"/>
            </a:endParaRP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966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4132381"/>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l" fontAlgn="base"/>
            <a:r>
              <a:rPr lang="en-US" sz="1800" b="1" dirty="0">
                <a:solidFill>
                  <a:srgbClr val="14151A"/>
                </a:solidFill>
                <a:latin typeface="Times New Roman" panose="02020603050405020304" pitchFamily="18" charset="0"/>
                <a:cs typeface="Times New Roman" panose="02020603050405020304" pitchFamily="18" charset="0"/>
              </a:rPr>
              <a:t>Why Transaction Fees?</a:t>
            </a: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The majority of </a:t>
            </a:r>
            <a:r>
              <a:rPr lang="en-US" sz="1500" u="sng" dirty="0">
                <a:solidFill>
                  <a:srgbClr val="C99400"/>
                </a:solidFill>
                <a:latin typeface="Times New Roman" panose="02020603050405020304" pitchFamily="18" charset="0"/>
                <a:cs typeface="Times New Roman" panose="02020603050405020304" pitchFamily="18" charset="0"/>
                <a:hlinkClick r:id="rId2"/>
              </a:rPr>
              <a:t>cryptocurrencies</a:t>
            </a:r>
            <a:r>
              <a:rPr lang="en-US" sz="1500" dirty="0">
                <a:solidFill>
                  <a:srgbClr val="1E2329"/>
                </a:solidFill>
                <a:latin typeface="Times New Roman" panose="02020603050405020304" pitchFamily="18" charset="0"/>
                <a:cs typeface="Times New Roman" panose="02020603050405020304" pitchFamily="18" charset="0"/>
              </a:rPr>
              <a:t> use transaction fees for two important reasons. First of all, fees reduce the amount of spam on the network. </a:t>
            </a:r>
          </a:p>
          <a:p>
            <a:pPr algn="just" fontAlgn="base"/>
            <a:endParaRPr lang="en-US" sz="15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It also makes large-scale spam attacks costly and expensive to implement. Secondly, transaction fees act as an incentive for users that help verify and validate transactions. Think of it as a reward for helping the network.</a:t>
            </a:r>
          </a:p>
          <a:p>
            <a:pPr marL="257175" indent="-257175" algn="just" fontAlgn="base">
              <a:buFont typeface="Arial" panose="020B0604020202020204" pitchFamily="34" charset="0"/>
              <a:buChar char="•"/>
            </a:pPr>
            <a:endParaRPr lang="en-US" sz="15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For most </a:t>
            </a:r>
            <a:r>
              <a:rPr lang="en-US" sz="1500" u="sng" dirty="0">
                <a:solidFill>
                  <a:srgbClr val="C99400"/>
                </a:solidFill>
                <a:latin typeface="Times New Roman" panose="02020603050405020304" pitchFamily="18" charset="0"/>
                <a:cs typeface="Times New Roman" panose="02020603050405020304" pitchFamily="18" charset="0"/>
                <a:hlinkClick r:id="rId3"/>
              </a:rPr>
              <a:t>blockchains</a:t>
            </a:r>
            <a:r>
              <a:rPr lang="en-US" sz="1500" dirty="0">
                <a:solidFill>
                  <a:srgbClr val="1E2329"/>
                </a:solidFill>
                <a:latin typeface="Times New Roman" panose="02020603050405020304" pitchFamily="18" charset="0"/>
                <a:cs typeface="Times New Roman" panose="02020603050405020304" pitchFamily="18" charset="0"/>
              </a:rPr>
              <a:t>, transaction fees are reasonably cheap, but they can get quite expensive depending on network traffic. </a:t>
            </a:r>
          </a:p>
          <a:p>
            <a:pPr marL="257175" indent="-257175" algn="just" fontAlgn="base">
              <a:buFont typeface="Arial" panose="020B0604020202020204" pitchFamily="34" charset="0"/>
              <a:buChar char="•"/>
            </a:pPr>
            <a:endParaRPr lang="en-US" sz="15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As a user, the amount you choose to pay in fees determines your transaction's priority in being added to the next </a:t>
            </a:r>
            <a:r>
              <a:rPr lang="en-US" sz="1500" u="sng" dirty="0">
                <a:solidFill>
                  <a:srgbClr val="C99400"/>
                </a:solidFill>
                <a:latin typeface="Times New Roman" panose="02020603050405020304" pitchFamily="18" charset="0"/>
                <a:cs typeface="Times New Roman" panose="02020603050405020304" pitchFamily="18" charset="0"/>
                <a:hlinkClick r:id="rId4"/>
              </a:rPr>
              <a:t>block</a:t>
            </a:r>
            <a:r>
              <a:rPr lang="en-US" sz="1500" dirty="0">
                <a:solidFill>
                  <a:srgbClr val="1E2329"/>
                </a:solidFill>
                <a:latin typeface="Times New Roman" panose="02020603050405020304" pitchFamily="18" charset="0"/>
                <a:cs typeface="Times New Roman" panose="02020603050405020304" pitchFamily="18" charset="0"/>
              </a:rPr>
              <a:t>. The higher the fee paid, the quicker the confirmation process.</a:t>
            </a: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142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3901549"/>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l" fontAlgn="base"/>
            <a:r>
              <a:rPr lang="en-US" sz="1800" b="1" dirty="0">
                <a:solidFill>
                  <a:srgbClr val="14151A"/>
                </a:solidFill>
                <a:latin typeface="Times New Roman" panose="02020603050405020304" pitchFamily="18" charset="0"/>
                <a:cs typeface="Times New Roman" panose="02020603050405020304" pitchFamily="18" charset="0"/>
              </a:rPr>
              <a:t>Bitcoin Transaction Fees</a:t>
            </a: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As the world's first blockchain network, </a:t>
            </a:r>
            <a:r>
              <a:rPr lang="en-US" sz="1500" u="sng" dirty="0">
                <a:solidFill>
                  <a:srgbClr val="C99400"/>
                </a:solidFill>
                <a:latin typeface="Times New Roman" panose="02020603050405020304" pitchFamily="18" charset="0"/>
                <a:cs typeface="Times New Roman" panose="02020603050405020304" pitchFamily="18" charset="0"/>
                <a:hlinkClick r:id="rId2"/>
              </a:rPr>
              <a:t>Bitcoin</a:t>
            </a:r>
            <a:r>
              <a:rPr lang="en-US" sz="1500" dirty="0">
                <a:solidFill>
                  <a:srgbClr val="1E2329"/>
                </a:solidFill>
                <a:latin typeface="Times New Roman" panose="02020603050405020304" pitchFamily="18" charset="0"/>
                <a:cs typeface="Times New Roman" panose="02020603050405020304" pitchFamily="18" charset="0"/>
              </a:rPr>
              <a:t> set the standard for transaction fees used by many cryptocurrencies today. </a:t>
            </a:r>
          </a:p>
          <a:p>
            <a:pPr marL="257175" indent="-257175" algn="just" fontAlgn="base">
              <a:buFont typeface="Arial" panose="020B0604020202020204" pitchFamily="34" charset="0"/>
              <a:buChar char="•"/>
            </a:pPr>
            <a:endParaRPr lang="en-US" sz="15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Satoshi Nakamoto realized that transaction fees could protect the network from large-scale spam attacks and incentivize good behavior.</a:t>
            </a:r>
          </a:p>
          <a:p>
            <a:pPr marL="257175" indent="-257175" algn="just" fontAlgn="base">
              <a:buFont typeface="Arial" panose="020B0604020202020204" pitchFamily="34" charset="0"/>
              <a:buChar char="•"/>
            </a:pPr>
            <a:endParaRPr lang="en-US" sz="15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Bitcoin </a:t>
            </a:r>
            <a:r>
              <a:rPr lang="en-US" sz="1500" u="sng" dirty="0">
                <a:solidFill>
                  <a:srgbClr val="C99400"/>
                </a:solidFill>
                <a:latin typeface="Times New Roman" panose="02020603050405020304" pitchFamily="18" charset="0"/>
                <a:cs typeface="Times New Roman" panose="02020603050405020304" pitchFamily="18" charset="0"/>
                <a:hlinkClick r:id="rId3"/>
              </a:rPr>
              <a:t>miners</a:t>
            </a:r>
            <a:r>
              <a:rPr lang="en-US" sz="1500" dirty="0">
                <a:solidFill>
                  <a:srgbClr val="1E2329"/>
                </a:solidFill>
                <a:latin typeface="Times New Roman" panose="02020603050405020304" pitchFamily="18" charset="0"/>
                <a:cs typeface="Times New Roman" panose="02020603050405020304" pitchFamily="18" charset="0"/>
              </a:rPr>
              <a:t> receive transaction fees as part of the process of confirming transactions to a new block. The pool of unconfirmed transactions is called the memory pool (or </a:t>
            </a:r>
            <a:r>
              <a:rPr lang="en-US" sz="1500" dirty="0" err="1">
                <a:solidFill>
                  <a:srgbClr val="1E2329"/>
                </a:solidFill>
                <a:latin typeface="Times New Roman" panose="02020603050405020304" pitchFamily="18" charset="0"/>
                <a:cs typeface="Times New Roman" panose="02020603050405020304" pitchFamily="18" charset="0"/>
              </a:rPr>
              <a:t>mempool</a:t>
            </a:r>
            <a:r>
              <a:rPr lang="en-US" sz="1500" dirty="0">
                <a:solidFill>
                  <a:srgbClr val="1E2329"/>
                </a:solidFill>
                <a:latin typeface="Times New Roman" panose="02020603050405020304" pitchFamily="18" charset="0"/>
                <a:cs typeface="Times New Roman" panose="02020603050405020304" pitchFamily="18" charset="0"/>
              </a:rPr>
              <a:t>). </a:t>
            </a:r>
          </a:p>
          <a:p>
            <a:pPr marL="257175" indent="-257175" algn="just" fontAlgn="base">
              <a:buFont typeface="Arial" panose="020B0604020202020204" pitchFamily="34" charset="0"/>
              <a:buChar char="•"/>
            </a:pPr>
            <a:endParaRPr lang="en-US" sz="15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Naturally, miners will prioritize transactions with higher fees, which users agreed to pay when sending their BTC to another bitcoin wallet.</a:t>
            </a: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09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4132381"/>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l" fontAlgn="base"/>
            <a:r>
              <a:rPr lang="en-US" sz="1800" b="1" dirty="0">
                <a:solidFill>
                  <a:srgbClr val="14151A"/>
                </a:solidFill>
                <a:latin typeface="Times New Roman" panose="02020603050405020304" pitchFamily="18" charset="0"/>
                <a:cs typeface="Times New Roman" panose="02020603050405020304" pitchFamily="18" charset="0"/>
              </a:rPr>
              <a:t>How to calculate Transaction Fees?</a:t>
            </a:r>
          </a:p>
          <a:p>
            <a:pPr algn="just"/>
            <a:endParaRPr lang="en-US" sz="1800" dirty="0">
              <a:solidFill>
                <a:srgbClr val="1A1D23"/>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On the Bitcoin network, certain </a:t>
            </a:r>
            <a:r>
              <a:rPr lang="en-US" sz="1500" u="sng" dirty="0">
                <a:solidFill>
                  <a:srgbClr val="C99400"/>
                </a:solidFill>
                <a:latin typeface="Times New Roman" panose="02020603050405020304" pitchFamily="18" charset="0"/>
                <a:cs typeface="Times New Roman" panose="02020603050405020304" pitchFamily="18" charset="0"/>
                <a:hlinkClick r:id="rId2"/>
              </a:rPr>
              <a:t>crypto wallets</a:t>
            </a:r>
            <a:r>
              <a:rPr lang="en-US" sz="1500" dirty="0">
                <a:solidFill>
                  <a:srgbClr val="1E2329"/>
                </a:solidFill>
                <a:latin typeface="Times New Roman" panose="02020603050405020304" pitchFamily="18" charset="0"/>
                <a:cs typeface="Times New Roman" panose="02020603050405020304" pitchFamily="18" charset="0"/>
              </a:rPr>
              <a:t> allow users to set their transaction fees manually.  </a:t>
            </a:r>
          </a:p>
          <a:p>
            <a:pPr marL="257175" indent="-257175" algn="just" fontAlgn="base">
              <a:buFont typeface="Arial" panose="020B0604020202020204" pitchFamily="34" charset="0"/>
              <a:buChar char="•"/>
            </a:pPr>
            <a:endParaRPr lang="en-US" sz="15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It's also possible to send BTC with zero fees, but miners will most likely ignore such transactions, meaning they won't be validated.</a:t>
            </a:r>
          </a:p>
          <a:p>
            <a:pPr marL="257175" indent="-257175" algn="just" fontAlgn="base">
              <a:buFont typeface="Arial" panose="020B0604020202020204" pitchFamily="34" charset="0"/>
              <a:buChar char="•"/>
            </a:pPr>
            <a:endParaRPr lang="en-US" sz="15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Unlike some tend to believe, Bitcoin fees are not dependent on the amount sent but on the transaction size (in bytes). </a:t>
            </a:r>
          </a:p>
          <a:p>
            <a:pPr marL="257175" indent="-257175" algn="just" fontAlgn="base">
              <a:buFont typeface="Arial" panose="020B0604020202020204" pitchFamily="34" charset="0"/>
              <a:buChar char="•"/>
            </a:pPr>
            <a:endParaRPr lang="en-US" sz="15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500" dirty="0">
                <a:solidFill>
                  <a:srgbClr val="1E2329"/>
                </a:solidFill>
                <a:latin typeface="Times New Roman" panose="02020603050405020304" pitchFamily="18" charset="0"/>
                <a:cs typeface="Times New Roman" panose="02020603050405020304" pitchFamily="18" charset="0"/>
              </a:rPr>
              <a:t>For example, imagine your transaction size is 400 bytes, and the average transaction fee is now at 80 </a:t>
            </a:r>
            <a:r>
              <a:rPr lang="en-US" sz="1500" dirty="0" err="1">
                <a:solidFill>
                  <a:srgbClr val="1E2329"/>
                </a:solidFill>
                <a:latin typeface="Times New Roman" panose="02020603050405020304" pitchFamily="18" charset="0"/>
                <a:cs typeface="Times New Roman" panose="02020603050405020304" pitchFamily="18" charset="0"/>
              </a:rPr>
              <a:t>satoshis</a:t>
            </a:r>
            <a:r>
              <a:rPr lang="en-US" sz="1500" dirty="0">
                <a:solidFill>
                  <a:srgbClr val="1E2329"/>
                </a:solidFill>
                <a:latin typeface="Times New Roman" panose="02020603050405020304" pitchFamily="18" charset="0"/>
                <a:cs typeface="Times New Roman" panose="02020603050405020304" pitchFamily="18" charset="0"/>
              </a:rPr>
              <a:t> per byte. In that case, you would have to pay around 32,000 </a:t>
            </a:r>
            <a:r>
              <a:rPr lang="en-US" sz="1500" dirty="0" err="1">
                <a:solidFill>
                  <a:srgbClr val="1E2329"/>
                </a:solidFill>
                <a:latin typeface="Times New Roman" panose="02020603050405020304" pitchFamily="18" charset="0"/>
                <a:cs typeface="Times New Roman" panose="02020603050405020304" pitchFamily="18" charset="0"/>
              </a:rPr>
              <a:t>satoshis</a:t>
            </a:r>
            <a:r>
              <a:rPr lang="en-US" sz="1500" dirty="0">
                <a:solidFill>
                  <a:srgbClr val="1E2329"/>
                </a:solidFill>
                <a:latin typeface="Times New Roman" panose="02020603050405020304" pitchFamily="18" charset="0"/>
                <a:cs typeface="Times New Roman" panose="02020603050405020304" pitchFamily="18" charset="0"/>
              </a:rPr>
              <a:t> (or 0.00032 BTC) for a good chance of having your transaction added to the next block.</a:t>
            </a: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676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5286543"/>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l"/>
            <a:r>
              <a:rPr lang="en-US" sz="1800" b="1" dirty="0">
                <a:solidFill>
                  <a:srgbClr val="100C3B"/>
                </a:solidFill>
                <a:latin typeface="Times New Roman" panose="02020603050405020304" pitchFamily="18" charset="0"/>
                <a:cs typeface="Times New Roman" panose="02020603050405020304" pitchFamily="18" charset="0"/>
              </a:rPr>
              <a:t>Scripting Language</a:t>
            </a:r>
          </a:p>
          <a:p>
            <a:pPr algn="just" fontAlgn="base"/>
            <a:endParaRPr lang="en-US" sz="1800" b="1" dirty="0">
              <a:solidFill>
                <a:srgbClr val="1E2329"/>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333333"/>
                </a:solidFill>
                <a:latin typeface="Times New Roman" panose="02020603050405020304" pitchFamily="18" charset="0"/>
              </a:rPr>
              <a:t>The bitcoin transaction script language, called </a:t>
            </a:r>
            <a:r>
              <a:rPr lang="en-US" sz="1800" i="1" dirty="0">
                <a:solidFill>
                  <a:srgbClr val="333333"/>
                </a:solidFill>
                <a:latin typeface="inherit"/>
              </a:rPr>
              <a:t>Script</a:t>
            </a:r>
            <a:r>
              <a:rPr lang="en-US" sz="1800" dirty="0">
                <a:solidFill>
                  <a:srgbClr val="333333"/>
                </a:solidFill>
                <a:latin typeface="Times New Roman" panose="02020603050405020304" pitchFamily="18" charset="0"/>
              </a:rPr>
              <a:t>, is a Forth-like reverse-polish notation stack-based execution language.</a:t>
            </a:r>
          </a:p>
          <a:p>
            <a:pPr marL="257175" indent="-257175" algn="just">
              <a:buFont typeface="Arial" panose="020B0604020202020204" pitchFamily="34" charset="0"/>
              <a:buChar char="•"/>
            </a:pPr>
            <a:endParaRPr lang="en-US" sz="1800" dirty="0">
              <a:solidFill>
                <a:srgbClr val="33333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333333"/>
                </a:solidFill>
                <a:latin typeface="Times New Roman" panose="02020603050405020304" pitchFamily="18" charset="0"/>
              </a:rPr>
              <a:t>Script is a very simple language that was designed to be limited in scope and executable on a range of hardware, perhaps as simple as an embedded device, such as a handheld calculator. </a:t>
            </a:r>
          </a:p>
          <a:p>
            <a:pPr marL="257175" indent="-257175" algn="just">
              <a:buFont typeface="Arial" panose="020B0604020202020204" pitchFamily="34" charset="0"/>
              <a:buChar char="•"/>
            </a:pPr>
            <a:endParaRPr lang="en-US" sz="1800" dirty="0">
              <a:solidFill>
                <a:srgbClr val="333333"/>
              </a:solidFill>
              <a:latin typeface="Times New Roman" panose="02020603050405020304" pitchFamily="18" charset="0"/>
            </a:endParaRPr>
          </a:p>
          <a:p>
            <a:pPr marL="257175" indent="-257175" algn="just">
              <a:buFont typeface="Arial" panose="020B0604020202020204" pitchFamily="34" charset="0"/>
              <a:buChar char="•"/>
            </a:pPr>
            <a:r>
              <a:rPr lang="en-US" sz="1800" dirty="0">
                <a:solidFill>
                  <a:srgbClr val="333333"/>
                </a:solidFill>
                <a:latin typeface="Times New Roman" panose="02020603050405020304" pitchFamily="18" charset="0"/>
              </a:rPr>
              <a:t>It requires minimal processing and cannot do many of the fancy things modern programming languages can do. </a:t>
            </a:r>
          </a:p>
          <a:p>
            <a:pPr marL="257175" indent="-257175" algn="just">
              <a:buFont typeface="Arial" panose="020B0604020202020204" pitchFamily="34" charset="0"/>
              <a:buChar char="•"/>
            </a:pPr>
            <a:endParaRPr lang="en-US" sz="1800" dirty="0">
              <a:solidFill>
                <a:srgbClr val="333333"/>
              </a:solidFill>
              <a:latin typeface="Times New Roman" panose="02020603050405020304" pitchFamily="18" charset="0"/>
            </a:endParaRPr>
          </a:p>
          <a:p>
            <a:pPr marL="257175" indent="-257175" algn="just">
              <a:buFont typeface="Arial" panose="020B0604020202020204" pitchFamily="34" charset="0"/>
              <a:buChar char="•"/>
            </a:pPr>
            <a:r>
              <a:rPr lang="en-US" sz="1800" dirty="0">
                <a:solidFill>
                  <a:srgbClr val="333333"/>
                </a:solidFill>
                <a:latin typeface="Times New Roman" panose="02020603050405020304" pitchFamily="18" charset="0"/>
              </a:rPr>
              <a:t>Bitcoin’s scripting language is called a stack-based language because it uses a data structure called a </a:t>
            </a:r>
            <a:r>
              <a:rPr lang="en-US" sz="1800" i="1" dirty="0">
                <a:solidFill>
                  <a:srgbClr val="333333"/>
                </a:solidFill>
                <a:latin typeface="inherit"/>
              </a:rPr>
              <a:t>stack</a:t>
            </a:r>
            <a:r>
              <a:rPr lang="en-US" sz="1800" dirty="0">
                <a:solidFill>
                  <a:srgbClr val="333333"/>
                </a:solidFill>
                <a:latin typeface="Times New Roman" panose="02020603050405020304" pitchFamily="18" charset="0"/>
              </a:rPr>
              <a:t>. </a:t>
            </a: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416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5009544"/>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just" fontAlgn="base"/>
            <a:r>
              <a:rPr lang="en-US" sz="1800" b="1" dirty="0">
                <a:solidFill>
                  <a:srgbClr val="1E2329"/>
                </a:solidFill>
                <a:latin typeface="Times New Roman" panose="02020603050405020304" pitchFamily="18" charset="0"/>
                <a:cs typeface="Times New Roman" panose="02020603050405020304" pitchFamily="18" charset="0"/>
              </a:rPr>
              <a:t>Ethereum Transaction Fees</a:t>
            </a:r>
          </a:p>
          <a:p>
            <a:pPr algn="just" fontAlgn="base"/>
            <a:endParaRPr lang="en-US" sz="1800" b="1"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800" dirty="0">
                <a:solidFill>
                  <a:srgbClr val="1E2329"/>
                </a:solidFill>
                <a:latin typeface="Times New Roman" panose="02020603050405020304" pitchFamily="18" charset="0"/>
                <a:cs typeface="Times New Roman" panose="02020603050405020304" pitchFamily="18" charset="0"/>
              </a:rPr>
              <a:t>Ethereum transaction fees work differently in comparison to Bitcoin’s. </a:t>
            </a:r>
          </a:p>
          <a:p>
            <a:pPr marL="257175" indent="-257175" algn="just" fontAlgn="base">
              <a:buFont typeface="Arial" panose="020B0604020202020204" pitchFamily="34" charset="0"/>
              <a:buChar char="•"/>
            </a:pPr>
            <a:endParaRPr lang="en-US" sz="18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800" dirty="0">
                <a:solidFill>
                  <a:srgbClr val="1E2329"/>
                </a:solidFill>
                <a:latin typeface="Times New Roman" panose="02020603050405020304" pitchFamily="18" charset="0"/>
                <a:cs typeface="Times New Roman" panose="02020603050405020304" pitchFamily="18" charset="0"/>
              </a:rPr>
              <a:t>The fee takes into account the amount of computing power needed to process a transaction, known as gas. </a:t>
            </a:r>
          </a:p>
          <a:p>
            <a:pPr marL="257175" indent="-257175" algn="just" fontAlgn="base">
              <a:buFont typeface="Arial" panose="020B0604020202020204" pitchFamily="34" charset="0"/>
              <a:buChar char="•"/>
            </a:pPr>
            <a:endParaRPr lang="en-US" sz="18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800" dirty="0">
                <a:solidFill>
                  <a:srgbClr val="1E2329"/>
                </a:solidFill>
                <a:latin typeface="Times New Roman" panose="02020603050405020304" pitchFamily="18" charset="0"/>
                <a:cs typeface="Times New Roman" panose="02020603050405020304" pitchFamily="18" charset="0"/>
              </a:rPr>
              <a:t>Gas also has a variable price measured in ether (ETH), the network's native token. </a:t>
            </a:r>
          </a:p>
          <a:p>
            <a:pPr marL="257175" indent="-257175" algn="just" fontAlgn="base">
              <a:buFont typeface="Arial" panose="020B0604020202020204" pitchFamily="34" charset="0"/>
              <a:buChar char="•"/>
            </a:pPr>
            <a:endParaRPr lang="en-US" sz="18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800" dirty="0">
                <a:solidFill>
                  <a:srgbClr val="1E2329"/>
                </a:solidFill>
                <a:latin typeface="Times New Roman" panose="02020603050405020304" pitchFamily="18" charset="0"/>
                <a:cs typeface="Times New Roman" panose="02020603050405020304" pitchFamily="18" charset="0"/>
              </a:rPr>
              <a:t>While the gas needed for a specific transaction can stay the same, gas prices can rise or fall. </a:t>
            </a:r>
          </a:p>
          <a:p>
            <a:pPr marL="257175" indent="-257175" algn="just" fontAlgn="base">
              <a:buFont typeface="Arial" panose="020B0604020202020204" pitchFamily="34" charset="0"/>
              <a:buChar char="•"/>
            </a:pPr>
            <a:endParaRPr lang="en-US" sz="18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800" dirty="0">
                <a:solidFill>
                  <a:srgbClr val="1E2329"/>
                </a:solidFill>
                <a:latin typeface="Times New Roman" panose="02020603050405020304" pitchFamily="18" charset="0"/>
                <a:cs typeface="Times New Roman" panose="02020603050405020304" pitchFamily="18" charset="0"/>
              </a:rPr>
              <a:t>This gas price is directly related to network traffic. If you pay a higher gas price, miners will likely prioritize your transaction.</a:t>
            </a: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776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4178547"/>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just" fontAlgn="base"/>
            <a:r>
              <a:rPr lang="en-US" sz="1800" b="1" dirty="0">
                <a:solidFill>
                  <a:srgbClr val="1E2329"/>
                </a:solidFill>
                <a:latin typeface="Times New Roman" panose="02020603050405020304" pitchFamily="18" charset="0"/>
                <a:cs typeface="Times New Roman" panose="02020603050405020304" pitchFamily="18" charset="0"/>
              </a:rPr>
              <a:t>How Are Ethereum Transaction Fees Calculated?</a:t>
            </a:r>
          </a:p>
          <a:p>
            <a:pPr algn="just" fontAlgn="base"/>
            <a:endParaRPr lang="en-US" sz="1800" b="1"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800" dirty="0">
                <a:solidFill>
                  <a:srgbClr val="1E2329"/>
                </a:solidFill>
                <a:latin typeface="Times New Roman" panose="02020603050405020304" pitchFamily="18" charset="0"/>
                <a:cs typeface="Times New Roman" panose="02020603050405020304" pitchFamily="18" charset="0"/>
              </a:rPr>
              <a:t>The total gas fee is simply a price that covers the cost, plus an incentive to process your transaction. </a:t>
            </a:r>
          </a:p>
          <a:p>
            <a:pPr marL="257175" indent="-257175" algn="just" fontAlgn="base">
              <a:buFont typeface="Arial" panose="020B0604020202020204" pitchFamily="34" charset="0"/>
              <a:buChar char="•"/>
            </a:pPr>
            <a:endParaRPr lang="en-US" sz="18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800" dirty="0">
                <a:solidFill>
                  <a:srgbClr val="1E2329"/>
                </a:solidFill>
                <a:latin typeface="Times New Roman" panose="02020603050405020304" pitchFamily="18" charset="0"/>
                <a:cs typeface="Times New Roman" panose="02020603050405020304" pitchFamily="18" charset="0"/>
              </a:rPr>
              <a:t>However, you should also consider the gas limit, which defines what's the maximum price paid for that transaction or task.</a:t>
            </a:r>
          </a:p>
          <a:p>
            <a:pPr marL="257175" indent="-257175" algn="just" fontAlgn="base">
              <a:buFont typeface="Arial" panose="020B0604020202020204" pitchFamily="34" charset="0"/>
              <a:buChar char="•"/>
            </a:pPr>
            <a:endParaRPr lang="en-US" sz="18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800" dirty="0">
                <a:solidFill>
                  <a:srgbClr val="1E2329"/>
                </a:solidFill>
                <a:latin typeface="Times New Roman" panose="02020603050405020304" pitchFamily="18" charset="0"/>
                <a:cs typeface="Times New Roman" panose="02020603050405020304" pitchFamily="18" charset="0"/>
              </a:rPr>
              <a:t>In other words, the gas cost is the amount of work required, and the gas price is the price paid for “each hour” of work. </a:t>
            </a:r>
          </a:p>
          <a:p>
            <a:pPr marL="257175" indent="-257175" algn="just" fontAlgn="base">
              <a:buFont typeface="Arial" panose="020B0604020202020204" pitchFamily="34" charset="0"/>
              <a:buChar char="•"/>
            </a:pPr>
            <a:endParaRPr lang="en-US" sz="1800"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800" dirty="0">
                <a:solidFill>
                  <a:srgbClr val="1E2329"/>
                </a:solidFill>
                <a:latin typeface="Times New Roman" panose="02020603050405020304" pitchFamily="18" charset="0"/>
                <a:cs typeface="Times New Roman" panose="02020603050405020304" pitchFamily="18" charset="0"/>
              </a:rPr>
              <a:t>The relation between these two and the gas limit defines the total fee for an Ethereum transaction or smart contract operation.</a:t>
            </a:r>
          </a:p>
          <a:p>
            <a:pPr algn="just"/>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966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4086215"/>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just" fontAlgn="base"/>
            <a:r>
              <a:rPr lang="en-US" sz="1800" b="1" dirty="0">
                <a:solidFill>
                  <a:srgbClr val="1E2329"/>
                </a:solidFill>
                <a:latin typeface="Times New Roman" panose="02020603050405020304" pitchFamily="18" charset="0"/>
                <a:cs typeface="Times New Roman" panose="02020603050405020304" pitchFamily="18" charset="0"/>
              </a:rPr>
              <a:t>Transaction Script</a:t>
            </a:r>
          </a:p>
          <a:p>
            <a:pPr algn="just" fontAlgn="base"/>
            <a:endParaRPr lang="en-US" sz="1800" b="1"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800" dirty="0">
                <a:solidFill>
                  <a:srgbClr val="100C3B"/>
                </a:solidFill>
                <a:latin typeface="Times New Roman" panose="02020603050405020304" pitchFamily="18" charset="0"/>
                <a:cs typeface="Times New Roman" panose="02020603050405020304" pitchFamily="18" charset="0"/>
              </a:rPr>
              <a:t>Transaction Script is a key component in blockchain technology that determines how funds can be spent and by whom, making it an essential part of understanding the inner workings of the blockchain.</a:t>
            </a: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800" dirty="0">
                <a:solidFill>
                  <a:srgbClr val="100C3B"/>
                </a:solidFill>
                <a:latin typeface="Times New Roman" panose="02020603050405020304" pitchFamily="18" charset="0"/>
                <a:cs typeface="Times New Roman" panose="02020603050405020304" pitchFamily="18" charset="0"/>
              </a:rPr>
              <a:t>Blockchain technology has revolutionized the </a:t>
            </a:r>
            <a:r>
              <a:rPr lang="en-US" sz="1800" b="1" dirty="0">
                <a:latin typeface="Times New Roman" panose="02020603050405020304" pitchFamily="18" charset="0"/>
                <a:cs typeface="Times New Roman" panose="02020603050405020304" pitchFamily="18" charset="0"/>
                <a:hlinkClick r:id="rId2"/>
              </a:rPr>
              <a:t>world of digital transactions</a:t>
            </a:r>
            <a:r>
              <a:rPr lang="en-US" sz="1800" dirty="0">
                <a:solidFill>
                  <a:srgbClr val="100C3B"/>
                </a:solidFill>
                <a:latin typeface="Times New Roman" panose="02020603050405020304" pitchFamily="18" charset="0"/>
                <a:cs typeface="Times New Roman" panose="02020603050405020304" pitchFamily="18" charset="0"/>
              </a:rPr>
              <a:t>, providing unmatched security and decentralization. At the heart of this innovation lies a crucial component known as ‘Transaction Script’.</a:t>
            </a:r>
          </a:p>
          <a:p>
            <a:pPr marL="257175" indent="-257175" algn="just" fontAlgn="base">
              <a:buFont typeface="Arial" panose="020B0604020202020204" pitchFamily="34" charset="0"/>
              <a:buChar char="•"/>
            </a:pPr>
            <a:endParaRPr lang="en-US" sz="15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5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773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5563542"/>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just" fontAlgn="base"/>
            <a:r>
              <a:rPr lang="en-US" sz="1800" b="1" dirty="0">
                <a:solidFill>
                  <a:srgbClr val="1E2329"/>
                </a:solidFill>
                <a:latin typeface="Times New Roman" panose="02020603050405020304" pitchFamily="18" charset="0"/>
                <a:cs typeface="Times New Roman" panose="02020603050405020304" pitchFamily="18" charset="0"/>
              </a:rPr>
              <a:t>Transaction Script</a:t>
            </a:r>
          </a:p>
          <a:p>
            <a:pPr algn="just" fontAlgn="base"/>
            <a:endParaRPr lang="en-US" sz="1800" b="1"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800" dirty="0">
                <a:solidFill>
                  <a:srgbClr val="100C3B"/>
                </a:solidFill>
                <a:latin typeface="Times New Roman" panose="02020603050405020304" pitchFamily="18" charset="0"/>
                <a:cs typeface="Times New Roman" panose="02020603050405020304" pitchFamily="18" charset="0"/>
              </a:rPr>
              <a:t>Blockchain technology has revolutionized the way digital transactions are conducted, providing a decentralized and secure platform for exchanging value. </a:t>
            </a: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800" dirty="0">
                <a:solidFill>
                  <a:srgbClr val="100C3B"/>
                </a:solidFill>
                <a:latin typeface="Times New Roman" panose="02020603050405020304" pitchFamily="18" charset="0"/>
                <a:cs typeface="Times New Roman" panose="02020603050405020304" pitchFamily="18" charset="0"/>
              </a:rPr>
              <a:t>At the core of this innovative system lies transaction scripts, which play a critical role in the </a:t>
            </a:r>
            <a:r>
              <a:rPr lang="en-US" sz="1800" b="1" dirty="0">
                <a:solidFill>
                  <a:srgbClr val="100C3B"/>
                </a:solidFill>
                <a:latin typeface="Times New Roman" panose="02020603050405020304" pitchFamily="18" charset="0"/>
                <a:cs typeface="Times New Roman" panose="02020603050405020304" pitchFamily="18" charset="0"/>
              </a:rPr>
              <a:t>verification and execution</a:t>
            </a:r>
            <a:r>
              <a:rPr lang="en-US" sz="1800" dirty="0">
                <a:solidFill>
                  <a:srgbClr val="100C3B"/>
                </a:solidFill>
                <a:latin typeface="Times New Roman" panose="02020603050405020304" pitchFamily="18" charset="0"/>
                <a:cs typeface="Times New Roman" panose="02020603050405020304" pitchFamily="18" charset="0"/>
              </a:rPr>
              <a:t> of operations on blockchain networks such as Bitcoin.</a:t>
            </a: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r>
              <a:rPr lang="en-US" sz="1800" dirty="0">
                <a:solidFill>
                  <a:srgbClr val="100C3B"/>
                </a:solidFill>
                <a:latin typeface="Times New Roman" panose="02020603050405020304" pitchFamily="18" charset="0"/>
                <a:cs typeface="Times New Roman" panose="02020603050405020304" pitchFamily="18" charset="0"/>
              </a:rPr>
              <a:t>Transaction script refers specifically to Bitcoin Script, a lightweight programming language designed to enable trustless exchanges on the </a:t>
            </a:r>
            <a:r>
              <a:rPr lang="en-US" sz="1800">
                <a:solidFill>
                  <a:srgbClr val="100C3B"/>
                </a:solidFill>
                <a:latin typeface="Times New Roman" panose="02020603050405020304" pitchFamily="18" charset="0"/>
                <a:cs typeface="Times New Roman" panose="02020603050405020304" pitchFamily="18" charset="0"/>
              </a:rPr>
              <a:t>Bitcoin network.</a:t>
            </a: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988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6394539"/>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l"/>
            <a:r>
              <a:rPr lang="en-US" sz="1800" b="1" dirty="0">
                <a:solidFill>
                  <a:srgbClr val="100C3B"/>
                </a:solidFill>
                <a:latin typeface="Times New Roman" panose="02020603050405020304" pitchFamily="18" charset="0"/>
                <a:cs typeface="Times New Roman" panose="02020603050405020304" pitchFamily="18" charset="0"/>
              </a:rPr>
              <a:t>Characteristics and Importance of Bitcoin Script</a:t>
            </a:r>
          </a:p>
          <a:p>
            <a:pPr algn="just" fontAlgn="base"/>
            <a:endParaRPr lang="en-US" sz="1800" b="1" dirty="0">
              <a:solidFill>
                <a:srgbClr val="1E2329"/>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00C3B"/>
                </a:solidFill>
                <a:latin typeface="Times New Roman" panose="02020603050405020304" pitchFamily="18" charset="0"/>
                <a:cs typeface="Times New Roman" panose="02020603050405020304" pitchFamily="18" charset="0"/>
              </a:rPr>
              <a:t>Bitcoin Script is a simple, </a:t>
            </a:r>
            <a:r>
              <a:rPr lang="en-US" sz="1800" b="1" dirty="0">
                <a:solidFill>
                  <a:srgbClr val="100C3B"/>
                </a:solidFill>
                <a:latin typeface="Times New Roman" panose="02020603050405020304" pitchFamily="18" charset="0"/>
                <a:cs typeface="Times New Roman" panose="02020603050405020304" pitchFamily="18" charset="0"/>
              </a:rPr>
              <a:t>stack-based programming language</a:t>
            </a:r>
            <a:r>
              <a:rPr lang="en-US" sz="1800" dirty="0">
                <a:solidFill>
                  <a:srgbClr val="100C3B"/>
                </a:solidFill>
                <a:latin typeface="Times New Roman" panose="02020603050405020304" pitchFamily="18" charset="0"/>
                <a:cs typeface="Times New Roman" panose="02020603050405020304" pitchFamily="18" charset="0"/>
              </a:rPr>
              <a:t> used for processing transactions on the Bitcoin blockchain. </a:t>
            </a:r>
          </a:p>
          <a:p>
            <a:pPr algn="just"/>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00C3B"/>
                </a:solidFill>
                <a:latin typeface="Times New Roman" panose="02020603050405020304" pitchFamily="18" charset="0"/>
                <a:cs typeface="Times New Roman" panose="02020603050405020304" pitchFamily="18" charset="0"/>
              </a:rPr>
              <a:t>It </a:t>
            </a:r>
            <a:r>
              <a:rPr lang="en-US" sz="1800" b="1" dirty="0">
                <a:solidFill>
                  <a:srgbClr val="100C3B"/>
                </a:solidFill>
                <a:latin typeface="Times New Roman" panose="02020603050405020304" pitchFamily="18" charset="0"/>
                <a:cs typeface="Times New Roman" panose="02020603050405020304" pitchFamily="18" charset="0"/>
              </a:rPr>
              <a:t>determines how funds can be spent</a:t>
            </a:r>
            <a:r>
              <a:rPr lang="en-US" sz="1800" dirty="0">
                <a:solidFill>
                  <a:srgbClr val="100C3B"/>
                </a:solidFill>
                <a:latin typeface="Times New Roman" panose="02020603050405020304" pitchFamily="18" charset="0"/>
                <a:cs typeface="Times New Roman" panose="02020603050405020304" pitchFamily="18" charset="0"/>
              </a:rPr>
              <a:t> and by whom, making it an essential component of the blockchain network.</a:t>
            </a:r>
          </a:p>
          <a:p>
            <a:pPr algn="just"/>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00C3B"/>
                </a:solidFill>
                <a:latin typeface="Times New Roman" panose="02020603050405020304" pitchFamily="18" charset="0"/>
                <a:cs typeface="Times New Roman" panose="02020603050405020304" pitchFamily="18" charset="0"/>
              </a:rPr>
              <a:t>The importance of Bitcoin Script lies in its ability to enable trustless transactions </a:t>
            </a:r>
            <a:r>
              <a:rPr lang="en-US" sz="1800" b="1" dirty="0">
                <a:solidFill>
                  <a:srgbClr val="100C3B"/>
                </a:solidFill>
                <a:latin typeface="Times New Roman" panose="02020603050405020304" pitchFamily="18" charset="0"/>
                <a:cs typeface="Times New Roman" panose="02020603050405020304" pitchFamily="18" charset="0"/>
              </a:rPr>
              <a:t>without relying on intermediaries or third parties</a:t>
            </a:r>
            <a:r>
              <a:rPr lang="en-US" sz="1800" dirty="0">
                <a:solidFill>
                  <a:srgbClr val="100C3B"/>
                </a:solidFill>
                <a:latin typeface="Times New Roman" panose="02020603050405020304" pitchFamily="18" charset="0"/>
                <a:cs typeface="Times New Roman" panose="02020603050405020304" pitchFamily="18" charset="0"/>
              </a:rPr>
              <a:t>.</a:t>
            </a:r>
          </a:p>
          <a:p>
            <a:pPr algn="just"/>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100C3B"/>
                </a:solidFill>
                <a:latin typeface="Times New Roman" panose="02020603050405020304" pitchFamily="18" charset="0"/>
                <a:cs typeface="Times New Roman" panose="02020603050405020304" pitchFamily="18" charset="0"/>
              </a:rPr>
              <a:t>This makes it possible for individuals to directly exchange value with one another without needing to trust a central authority or institution.</a:t>
            </a: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16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just">
              <a:buNone/>
            </a:pPr>
            <a:r>
              <a:rPr lang="en-US" b="1" i="0" dirty="0">
                <a:solidFill>
                  <a:srgbClr val="111111"/>
                </a:solidFill>
                <a:effectLst/>
                <a:latin typeface="Times New Roman" panose="02020603050405020304" pitchFamily="18" charset="0"/>
                <a:cs typeface="Times New Roman" panose="02020603050405020304" pitchFamily="18" charset="0"/>
              </a:rPr>
              <a:t>Advantages</a:t>
            </a:r>
          </a:p>
          <a:p>
            <a:pPr marL="114300" indent="0" algn="just">
              <a:buNone/>
            </a:pPr>
            <a:endParaRPr lang="en-US" b="0" i="0" dirty="0">
              <a:solidFill>
                <a:srgbClr val="111111"/>
              </a:solidFill>
              <a:effectLst/>
              <a:latin typeface="Times New Roman" panose="02020603050405020304" pitchFamily="18" charset="0"/>
              <a:cs typeface="Times New Roman" panose="02020603050405020304" pitchFamily="18" charset="0"/>
            </a:endParaRPr>
          </a:p>
          <a:p>
            <a:pPr algn="just"/>
            <a:r>
              <a:rPr lang="en-US" b="0" i="0" dirty="0">
                <a:solidFill>
                  <a:srgbClr val="111111"/>
                </a:solidFill>
                <a:effectLst/>
                <a:latin typeface="Times New Roman" panose="02020603050405020304" pitchFamily="18" charset="0"/>
                <a:cs typeface="Times New Roman" panose="02020603050405020304" pitchFamily="18" charset="0"/>
              </a:rPr>
              <a:t>A public network operates on an incentivizing scheme that encourages new participants to join and keep the network agile. </a:t>
            </a:r>
          </a:p>
          <a:p>
            <a:pPr algn="just"/>
            <a:endParaRPr lang="en-US" dirty="0">
              <a:solidFill>
                <a:srgbClr val="111111"/>
              </a:solidFill>
              <a:latin typeface="Times New Roman" panose="02020603050405020304" pitchFamily="18" charset="0"/>
              <a:cs typeface="Times New Roman" panose="02020603050405020304" pitchFamily="18" charset="0"/>
            </a:endParaRPr>
          </a:p>
          <a:p>
            <a:pPr algn="just"/>
            <a:r>
              <a:rPr lang="en-US" b="0" i="0" dirty="0">
                <a:solidFill>
                  <a:srgbClr val="111111"/>
                </a:solidFill>
                <a:effectLst/>
                <a:latin typeface="Times New Roman" panose="02020603050405020304" pitchFamily="18" charset="0"/>
                <a:cs typeface="Times New Roman" panose="02020603050405020304" pitchFamily="18" charset="0"/>
              </a:rPr>
              <a:t>Public blockchains offer a particularly valuable solution from the point of view of a truly decentralized, democratized, and authority-free operation.</a:t>
            </a:r>
          </a:p>
          <a:p>
            <a:pPr algn="just"/>
            <a:endParaRPr lang="en-US" b="0" i="0" dirty="0">
              <a:solidFill>
                <a:srgbClr val="111111"/>
              </a:solidFill>
              <a:effectLst/>
              <a:latin typeface="Times New Roman" panose="02020603050405020304" pitchFamily="18" charset="0"/>
              <a:cs typeface="Times New Roman" panose="02020603050405020304" pitchFamily="18" charset="0"/>
            </a:endParaRPr>
          </a:p>
          <a:p>
            <a:pPr algn="just"/>
            <a:r>
              <a:rPr lang="en-US" b="0" i="0" dirty="0">
                <a:solidFill>
                  <a:srgbClr val="111111"/>
                </a:solidFill>
                <a:effectLst/>
                <a:latin typeface="Times New Roman" panose="02020603050405020304" pitchFamily="18" charset="0"/>
                <a:cs typeface="Times New Roman" panose="02020603050405020304" pitchFamily="18" charset="0"/>
              </a:rPr>
              <a:t>Public blockchains are extraordinarily valuable because they can serve as a backbone for nearly any </a:t>
            </a:r>
            <a:r>
              <a:rPr lang="en-US" b="0" i="0" u="sng" dirty="0">
                <a:solidFill>
                  <a:srgbClr val="2C40D0"/>
                </a:solidFill>
                <a:effectLst/>
                <a:latin typeface="Times New Roman" panose="02020603050405020304" pitchFamily="18" charset="0"/>
                <a:cs typeface="Times New Roman" panose="02020603050405020304" pitchFamily="18" charset="0"/>
                <a:hlinkClick r:id="rId3"/>
              </a:rPr>
              <a:t>decentralized solution</a:t>
            </a:r>
            <a:r>
              <a:rPr lang="en-US" b="0" i="0" dirty="0">
                <a:solidFill>
                  <a:srgbClr val="111111"/>
                </a:solidFill>
                <a:effectLst/>
                <a:latin typeface="Times New Roman" panose="02020603050405020304" pitchFamily="18" charset="0"/>
                <a:cs typeface="Times New Roman" panose="02020603050405020304" pitchFamily="18" charset="0"/>
              </a:rPr>
              <a:t>. </a:t>
            </a:r>
          </a:p>
          <a:p>
            <a:pPr algn="just"/>
            <a:endParaRPr lang="en-US" dirty="0">
              <a:solidFill>
                <a:srgbClr val="111111"/>
              </a:solidFill>
              <a:latin typeface="Times New Roman" panose="02020603050405020304" pitchFamily="18" charset="0"/>
              <a:cs typeface="Times New Roman" panose="02020603050405020304" pitchFamily="18" charset="0"/>
            </a:endParaRPr>
          </a:p>
          <a:p>
            <a:pPr algn="just"/>
            <a:r>
              <a:rPr lang="en-US" b="0" i="0" dirty="0">
                <a:solidFill>
                  <a:srgbClr val="111111"/>
                </a:solidFill>
                <a:effectLst/>
                <a:latin typeface="Times New Roman" panose="02020603050405020304" pitchFamily="18" charset="0"/>
                <a:cs typeface="Times New Roman" panose="02020603050405020304" pitchFamily="18" charset="0"/>
              </a:rPr>
              <a:t>Additionally, the vast number of network participants joining a secured public blockchain keeps it safe from data breaches, hacking attempts, or other cybersecurity issues. </a:t>
            </a:r>
            <a:endParaRPr lang="en-US" b="1" i="0" dirty="0">
              <a:solidFill>
                <a:srgbClr val="272C3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0598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5286543"/>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l"/>
            <a:r>
              <a:rPr lang="en-US" sz="1800" b="1" dirty="0">
                <a:solidFill>
                  <a:srgbClr val="100C3B"/>
                </a:solidFill>
                <a:latin typeface="Times New Roman" panose="02020603050405020304" pitchFamily="18" charset="0"/>
                <a:cs typeface="Times New Roman" panose="02020603050405020304" pitchFamily="18" charset="0"/>
              </a:rPr>
              <a:t>Scripting Language</a:t>
            </a:r>
          </a:p>
          <a:p>
            <a:pPr algn="just" fontAlgn="base"/>
            <a:endParaRPr lang="en-US" sz="1800" b="1" dirty="0">
              <a:solidFill>
                <a:srgbClr val="1E2329"/>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333333"/>
                </a:solidFill>
                <a:latin typeface="Times New Roman" panose="02020603050405020304" pitchFamily="18" charset="0"/>
              </a:rPr>
              <a:t>The bitcoin transaction script language, called </a:t>
            </a:r>
            <a:r>
              <a:rPr lang="en-US" sz="1800" i="1" dirty="0">
                <a:solidFill>
                  <a:srgbClr val="333333"/>
                </a:solidFill>
                <a:latin typeface="inherit"/>
              </a:rPr>
              <a:t>Script</a:t>
            </a:r>
            <a:r>
              <a:rPr lang="en-US" sz="1800" dirty="0">
                <a:solidFill>
                  <a:srgbClr val="333333"/>
                </a:solidFill>
                <a:latin typeface="Times New Roman" panose="02020603050405020304" pitchFamily="18" charset="0"/>
              </a:rPr>
              <a:t>, is a Forth-like reverse-polish notation stack-based execution language.</a:t>
            </a:r>
          </a:p>
          <a:p>
            <a:pPr marL="257175" indent="-257175" algn="just">
              <a:buFont typeface="Arial" panose="020B0604020202020204" pitchFamily="34" charset="0"/>
              <a:buChar char="•"/>
            </a:pPr>
            <a:endParaRPr lang="en-US" sz="1800" dirty="0">
              <a:solidFill>
                <a:srgbClr val="33333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333333"/>
                </a:solidFill>
                <a:latin typeface="Times New Roman" panose="02020603050405020304" pitchFamily="18" charset="0"/>
              </a:rPr>
              <a:t>Script is a very simple language that was designed to be limited in scope and executable on a range of hardware, perhaps as simple as an embedded device, such as a handheld calculator. </a:t>
            </a:r>
          </a:p>
          <a:p>
            <a:pPr marL="257175" indent="-257175" algn="just">
              <a:buFont typeface="Arial" panose="020B0604020202020204" pitchFamily="34" charset="0"/>
              <a:buChar char="•"/>
            </a:pPr>
            <a:endParaRPr lang="en-US" sz="1800" dirty="0">
              <a:solidFill>
                <a:srgbClr val="333333"/>
              </a:solidFill>
              <a:latin typeface="Times New Roman" panose="02020603050405020304" pitchFamily="18" charset="0"/>
            </a:endParaRPr>
          </a:p>
          <a:p>
            <a:pPr marL="257175" indent="-257175" algn="just">
              <a:buFont typeface="Arial" panose="020B0604020202020204" pitchFamily="34" charset="0"/>
              <a:buChar char="•"/>
            </a:pPr>
            <a:r>
              <a:rPr lang="en-US" sz="1800" dirty="0">
                <a:solidFill>
                  <a:srgbClr val="333333"/>
                </a:solidFill>
                <a:latin typeface="Times New Roman" panose="02020603050405020304" pitchFamily="18" charset="0"/>
              </a:rPr>
              <a:t>It requires minimal processing and cannot do many of the fancy things modern programming languages can do. </a:t>
            </a:r>
          </a:p>
          <a:p>
            <a:pPr marL="257175" indent="-257175" algn="just">
              <a:buFont typeface="Arial" panose="020B0604020202020204" pitchFamily="34" charset="0"/>
              <a:buChar char="•"/>
            </a:pPr>
            <a:endParaRPr lang="en-US" sz="1800" dirty="0">
              <a:solidFill>
                <a:srgbClr val="333333"/>
              </a:solidFill>
              <a:latin typeface="Times New Roman" panose="02020603050405020304" pitchFamily="18" charset="0"/>
            </a:endParaRPr>
          </a:p>
          <a:p>
            <a:pPr marL="257175" indent="-257175" algn="just">
              <a:buFont typeface="Arial" panose="020B0604020202020204" pitchFamily="34" charset="0"/>
              <a:buChar char="•"/>
            </a:pPr>
            <a:r>
              <a:rPr lang="en-US" sz="1800" dirty="0">
                <a:solidFill>
                  <a:srgbClr val="333333"/>
                </a:solidFill>
                <a:latin typeface="Times New Roman" panose="02020603050405020304" pitchFamily="18" charset="0"/>
              </a:rPr>
              <a:t>Bitcoin’s scripting language is called a stack-based language because it uses a data structure called a </a:t>
            </a:r>
            <a:r>
              <a:rPr lang="en-US" sz="1800" i="1" dirty="0">
                <a:solidFill>
                  <a:srgbClr val="333333"/>
                </a:solidFill>
                <a:latin typeface="inherit"/>
              </a:rPr>
              <a:t>stack</a:t>
            </a:r>
            <a:r>
              <a:rPr lang="en-US" sz="1800" dirty="0">
                <a:solidFill>
                  <a:srgbClr val="333333"/>
                </a:solidFill>
                <a:latin typeface="Times New Roman" panose="02020603050405020304" pitchFamily="18" charset="0"/>
              </a:rPr>
              <a:t>. </a:t>
            </a: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515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8351" y="88807"/>
            <a:ext cx="7234077" cy="2239555"/>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l"/>
            <a:endParaRPr lang="en-US" sz="1800" b="1" dirty="0">
              <a:solidFill>
                <a:srgbClr val="100C3B"/>
              </a:solidFill>
              <a:latin typeface="Times New Roman" panose="02020603050405020304" pitchFamily="18" charset="0"/>
              <a:cs typeface="Times New Roman" panose="02020603050405020304" pitchFamily="18" charset="0"/>
            </a:endParaRPr>
          </a:p>
          <a:p>
            <a:pPr algn="l"/>
            <a:r>
              <a:rPr lang="en-US" sz="1800" b="1" dirty="0">
                <a:solidFill>
                  <a:srgbClr val="100C3B"/>
                </a:solidFill>
                <a:latin typeface="Times New Roman" panose="02020603050405020304" pitchFamily="18" charset="0"/>
                <a:cs typeface="Times New Roman" panose="02020603050405020304" pitchFamily="18" charset="0"/>
              </a:rPr>
              <a:t>Difference between  Bitcoin and Ethereum</a:t>
            </a:r>
          </a:p>
          <a:p>
            <a:pPr algn="l"/>
            <a:endParaRPr lang="en-US" sz="1800" b="1" dirty="0">
              <a:solidFill>
                <a:srgbClr val="100C3B"/>
              </a:solidFill>
              <a:latin typeface="Times New Roman" panose="02020603050405020304" pitchFamily="18" charset="0"/>
              <a:cs typeface="Times New Roman" panose="02020603050405020304" pitchFamily="18" charset="0"/>
            </a:endParaRPr>
          </a:p>
          <a:p>
            <a:pPr algn="just" fontAlgn="base"/>
            <a:endParaRPr lang="en-US" sz="1800" b="1" dirty="0">
              <a:solidFill>
                <a:srgbClr val="1E2329"/>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500" b="1"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B25795C6-2090-14E5-1BB2-5ABBC3A7315A}"/>
              </a:ext>
            </a:extLst>
          </p:cNvPr>
          <p:cNvGraphicFramePr>
            <a:graphicFrameLocks noGrp="1"/>
          </p:cNvGraphicFramePr>
          <p:nvPr>
            <p:extLst>
              <p:ext uri="{D42A27DB-BD31-4B8C-83A1-F6EECF244321}">
                <p14:modId xmlns:p14="http://schemas.microsoft.com/office/powerpoint/2010/main" val="4121405590"/>
              </p:ext>
            </p:extLst>
          </p:nvPr>
        </p:nvGraphicFramePr>
        <p:xfrm>
          <a:off x="304802" y="1082449"/>
          <a:ext cx="8526964" cy="3322320"/>
        </p:xfrm>
        <a:graphic>
          <a:graphicData uri="http://schemas.openxmlformats.org/drawingml/2006/table">
            <a:tbl>
              <a:tblPr firstRow="1" bandRow="1">
                <a:tableStyleId>{5C22544A-7EE6-4342-B048-85BDC9FD1C3A}</a:tableStyleId>
              </a:tblPr>
              <a:tblGrid>
                <a:gridCol w="483218">
                  <a:extLst>
                    <a:ext uri="{9D8B030D-6E8A-4147-A177-3AD203B41FA5}">
                      <a16:colId xmlns:a16="http://schemas.microsoft.com/office/drawing/2014/main" val="2924742678"/>
                    </a:ext>
                  </a:extLst>
                </a:gridCol>
                <a:gridCol w="3702204">
                  <a:extLst>
                    <a:ext uri="{9D8B030D-6E8A-4147-A177-3AD203B41FA5}">
                      <a16:colId xmlns:a16="http://schemas.microsoft.com/office/drawing/2014/main" val="228670821"/>
                    </a:ext>
                  </a:extLst>
                </a:gridCol>
                <a:gridCol w="4341542">
                  <a:extLst>
                    <a:ext uri="{9D8B030D-6E8A-4147-A177-3AD203B41FA5}">
                      <a16:colId xmlns:a16="http://schemas.microsoft.com/office/drawing/2014/main" val="3921648025"/>
                    </a:ext>
                  </a:extLst>
                </a:gridCol>
              </a:tblGrid>
              <a:tr h="370840">
                <a:tc>
                  <a:txBody>
                    <a:bodyPr/>
                    <a:lstStyle/>
                    <a:p>
                      <a:r>
                        <a:rPr lang="en-US" dirty="0"/>
                        <a:t>Sr. No</a:t>
                      </a:r>
                      <a:endParaRPr lang="en-IN" dirty="0"/>
                    </a:p>
                  </a:txBody>
                  <a:tcPr/>
                </a:tc>
                <a:tc>
                  <a:txBody>
                    <a:bodyPr/>
                    <a:lstStyle/>
                    <a:p>
                      <a:r>
                        <a:rPr lang="en-US" dirty="0"/>
                        <a:t>Bitcoin</a:t>
                      </a:r>
                      <a:endParaRPr lang="en-IN" dirty="0"/>
                    </a:p>
                  </a:txBody>
                  <a:tcPr/>
                </a:tc>
                <a:tc>
                  <a:txBody>
                    <a:bodyPr/>
                    <a:lstStyle/>
                    <a:p>
                      <a:r>
                        <a:rPr lang="en-US" dirty="0"/>
                        <a:t>Ethereum</a:t>
                      </a:r>
                      <a:endParaRPr lang="en-IN" dirty="0"/>
                    </a:p>
                  </a:txBody>
                  <a:tcPr/>
                </a:tc>
                <a:extLst>
                  <a:ext uri="{0D108BD9-81ED-4DB2-BD59-A6C34878D82A}">
                    <a16:rowId xmlns:a16="http://schemas.microsoft.com/office/drawing/2014/main" val="3955938485"/>
                  </a:ext>
                </a:extLst>
              </a:tr>
              <a:tr h="370840">
                <a:tc>
                  <a:txBody>
                    <a:bodyPr/>
                    <a:lstStyle/>
                    <a:p>
                      <a:r>
                        <a:rPr lang="en-US" dirty="0"/>
                        <a:t>1</a:t>
                      </a:r>
                      <a:endParaRPr lang="en-IN" dirty="0"/>
                    </a:p>
                  </a:txBody>
                  <a:tcPr/>
                </a:tc>
                <a:tc>
                  <a:txBody>
                    <a:bodyPr/>
                    <a:lstStyle/>
                    <a:p>
                      <a:pPr algn="just"/>
                      <a:r>
                        <a:rPr lang="en-US" dirty="0"/>
                        <a:t>Bitcoin (BTC) is a decentralized digital currency that can be transferred on the peer-to-peer bitcoin network.</a:t>
                      </a:r>
                      <a:endParaRPr lang="en-IN" dirty="0"/>
                    </a:p>
                  </a:txBody>
                  <a:tcPr/>
                </a:tc>
                <a:tc>
                  <a:txBody>
                    <a:bodyPr/>
                    <a:lstStyle/>
                    <a:p>
                      <a:r>
                        <a:rPr lang="en-US" dirty="0"/>
                        <a:t>Ethereum is a global platform powered by blockchain technology. It is commonly known for its native cryptocurrency , ether (ETH)</a:t>
                      </a:r>
                      <a:endParaRPr lang="en-IN" dirty="0"/>
                    </a:p>
                  </a:txBody>
                  <a:tcPr/>
                </a:tc>
                <a:extLst>
                  <a:ext uri="{0D108BD9-81ED-4DB2-BD59-A6C34878D82A}">
                    <a16:rowId xmlns:a16="http://schemas.microsoft.com/office/drawing/2014/main" val="2835119200"/>
                  </a:ext>
                </a:extLst>
              </a:tr>
              <a:tr h="370840">
                <a:tc>
                  <a:txBody>
                    <a:bodyPr/>
                    <a:lstStyle/>
                    <a:p>
                      <a:r>
                        <a:rPr lang="en-US"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dirty="0"/>
                        <a:t>Formation-2009</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dirty="0"/>
                        <a:t>Formation-2015</a:t>
                      </a:r>
                      <a:endParaRPr lang="en-IN" dirty="0"/>
                    </a:p>
                    <a:p>
                      <a:endParaRPr lang="en-IN" dirty="0"/>
                    </a:p>
                  </a:txBody>
                  <a:tcPr/>
                </a:tc>
                <a:extLst>
                  <a:ext uri="{0D108BD9-81ED-4DB2-BD59-A6C34878D82A}">
                    <a16:rowId xmlns:a16="http://schemas.microsoft.com/office/drawing/2014/main" val="1726073236"/>
                  </a:ext>
                </a:extLst>
              </a:tr>
              <a:tr h="370840">
                <a:tc>
                  <a:txBody>
                    <a:bodyPr/>
                    <a:lstStyle/>
                    <a:p>
                      <a:r>
                        <a:rPr lang="en-US" dirty="0"/>
                        <a:t>3</a:t>
                      </a:r>
                      <a:endParaRPr lang="en-IN" dirty="0"/>
                    </a:p>
                  </a:txBody>
                  <a:tcPr/>
                </a:tc>
                <a:tc>
                  <a:txBody>
                    <a:bodyPr/>
                    <a:lstStyle/>
                    <a:p>
                      <a:r>
                        <a:rPr lang="en-US" dirty="0"/>
                        <a:t>General Purpose-Digital Currency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dirty="0"/>
                        <a:t>General Purpose-Platform that supports smart contracts and </a:t>
                      </a:r>
                      <a:r>
                        <a:rPr lang="en-US" dirty="0" err="1"/>
                        <a:t>dApps</a:t>
                      </a:r>
                      <a:endParaRPr lang="en-IN" dirty="0"/>
                    </a:p>
                  </a:txBody>
                  <a:tcPr/>
                </a:tc>
                <a:extLst>
                  <a:ext uri="{0D108BD9-81ED-4DB2-BD59-A6C34878D82A}">
                    <a16:rowId xmlns:a16="http://schemas.microsoft.com/office/drawing/2014/main" val="2094746887"/>
                  </a:ext>
                </a:extLst>
              </a:tr>
              <a:tr h="370840">
                <a:tc>
                  <a:txBody>
                    <a:bodyPr/>
                    <a:lstStyle/>
                    <a:p>
                      <a:r>
                        <a:rPr lang="en-US" dirty="0"/>
                        <a:t>4</a:t>
                      </a:r>
                      <a:endParaRPr lang="en-IN" dirty="0"/>
                    </a:p>
                  </a:txBody>
                  <a:tcPr/>
                </a:tc>
                <a:tc>
                  <a:txBody>
                    <a:bodyPr/>
                    <a:lstStyle/>
                    <a:p>
                      <a:r>
                        <a:rPr lang="en-US" dirty="0"/>
                        <a:t>Transaction Function- send without rules</a:t>
                      </a:r>
                      <a:endParaRPr lang="en-IN" dirty="0"/>
                    </a:p>
                  </a:txBody>
                  <a:tcPr/>
                </a:tc>
                <a:tc>
                  <a:txBody>
                    <a:bodyPr/>
                    <a:lstStyle/>
                    <a:p>
                      <a:r>
                        <a:rPr lang="en-US" dirty="0"/>
                        <a:t>Transaction Function- send only when smart contract rules are met</a:t>
                      </a:r>
                      <a:endParaRPr lang="en-IN" dirty="0"/>
                    </a:p>
                  </a:txBody>
                  <a:tcPr/>
                </a:tc>
                <a:extLst>
                  <a:ext uri="{0D108BD9-81ED-4DB2-BD59-A6C34878D82A}">
                    <a16:rowId xmlns:a16="http://schemas.microsoft.com/office/drawing/2014/main" val="840523090"/>
                  </a:ext>
                </a:extLst>
              </a:tr>
              <a:tr h="370840">
                <a:tc>
                  <a:txBody>
                    <a:bodyPr/>
                    <a:lstStyle/>
                    <a:p>
                      <a:r>
                        <a:rPr lang="en-US" dirty="0"/>
                        <a:t>5</a:t>
                      </a:r>
                      <a:endParaRPr lang="en-IN" dirty="0"/>
                    </a:p>
                  </a:txBody>
                  <a:tcPr/>
                </a:tc>
                <a:tc>
                  <a:txBody>
                    <a:bodyPr/>
                    <a:lstStyle/>
                    <a:p>
                      <a:r>
                        <a:rPr lang="en-US" dirty="0"/>
                        <a:t>How the currency is used- buy and sell goods or services</a:t>
                      </a:r>
                      <a:endParaRPr lang="en-IN" dirty="0"/>
                    </a:p>
                  </a:txBody>
                  <a:tcPr/>
                </a:tc>
                <a:tc>
                  <a:txBody>
                    <a:bodyPr/>
                    <a:lstStyle/>
                    <a:p>
                      <a:r>
                        <a:rPr lang="en-US" dirty="0"/>
                        <a:t>How the currency is used- Monetize smart contracts and </a:t>
                      </a:r>
                      <a:r>
                        <a:rPr lang="en-US" dirty="0" err="1"/>
                        <a:t>dApps</a:t>
                      </a:r>
                      <a:r>
                        <a:rPr lang="en-US" dirty="0"/>
                        <a:t> on Ethereum blockchain</a:t>
                      </a:r>
                      <a:endParaRPr lang="en-IN" dirty="0"/>
                    </a:p>
                  </a:txBody>
                  <a:tcPr/>
                </a:tc>
                <a:extLst>
                  <a:ext uri="{0D108BD9-81ED-4DB2-BD59-A6C34878D82A}">
                    <a16:rowId xmlns:a16="http://schemas.microsoft.com/office/drawing/2014/main" val="1724027665"/>
                  </a:ext>
                </a:extLst>
              </a:tr>
            </a:tbl>
          </a:graphicData>
        </a:graphic>
      </p:graphicFrame>
    </p:spTree>
    <p:extLst>
      <p:ext uri="{BB962C8B-B14F-4D97-AF65-F5344CB8AC3E}">
        <p14:creationId xmlns:p14="http://schemas.microsoft.com/office/powerpoint/2010/main" val="346950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1408558"/>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l"/>
            <a:r>
              <a:rPr lang="en-US" sz="1800" b="1" dirty="0">
                <a:solidFill>
                  <a:srgbClr val="100C3B"/>
                </a:solidFill>
                <a:latin typeface="Times New Roman" panose="02020603050405020304" pitchFamily="18" charset="0"/>
                <a:cs typeface="Times New Roman" panose="02020603050405020304" pitchFamily="18" charset="0"/>
              </a:rPr>
              <a:t>Decentralized Application Architecture with Ethereum</a:t>
            </a:r>
          </a:p>
          <a:p>
            <a:pPr algn="just" fontAlgn="base"/>
            <a:endParaRPr lang="en-US" sz="1800" b="1" dirty="0">
              <a:solidFill>
                <a:srgbClr val="1E2329"/>
              </a:solidFill>
              <a:latin typeface="Times New Roman" panose="02020603050405020304" pitchFamily="18" charset="0"/>
              <a:cs typeface="Times New Roman" panose="02020603050405020304" pitchFamily="18" charset="0"/>
            </a:endParaRPr>
          </a:p>
          <a:p>
            <a:pPr algn="just" fontAlgn="base"/>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5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9B384D-8484-0CDD-F375-1FB7F81048F1}"/>
              </a:ext>
            </a:extLst>
          </p:cNvPr>
          <p:cNvPicPr>
            <a:picLocks noChangeAspect="1"/>
          </p:cNvPicPr>
          <p:nvPr/>
        </p:nvPicPr>
        <p:blipFill>
          <a:blip r:embed="rId3"/>
          <a:stretch>
            <a:fillRect/>
          </a:stretch>
        </p:blipFill>
        <p:spPr>
          <a:xfrm>
            <a:off x="766762" y="788020"/>
            <a:ext cx="7610475" cy="4069730"/>
          </a:xfrm>
          <a:prstGeom prst="rect">
            <a:avLst/>
          </a:prstGeom>
        </p:spPr>
      </p:pic>
    </p:spTree>
    <p:extLst>
      <p:ext uri="{BB962C8B-B14F-4D97-AF65-F5344CB8AC3E}">
        <p14:creationId xmlns:p14="http://schemas.microsoft.com/office/powerpoint/2010/main" val="355657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0667" y="88807"/>
            <a:ext cx="6471761" cy="4732545"/>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l"/>
            <a:r>
              <a:rPr lang="en-US" sz="1800" b="1" dirty="0">
                <a:solidFill>
                  <a:srgbClr val="100C3B"/>
                </a:solidFill>
                <a:latin typeface="Times New Roman" panose="02020603050405020304" pitchFamily="18" charset="0"/>
                <a:cs typeface="Times New Roman" panose="02020603050405020304" pitchFamily="18" charset="0"/>
              </a:rPr>
              <a:t>Architecture of Ethereum</a:t>
            </a:r>
          </a:p>
          <a:p>
            <a:pPr algn="just" fontAlgn="base"/>
            <a:endParaRPr lang="en-US" sz="1800" b="1" dirty="0">
              <a:solidFill>
                <a:srgbClr val="1E2329"/>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333333"/>
                </a:solidFill>
                <a:latin typeface="Times New Roman" panose="02020603050405020304" pitchFamily="18" charset="0"/>
              </a:rPr>
              <a:t>In the decentralized world, Ethereum is referred to as the world of Computer</a:t>
            </a:r>
          </a:p>
          <a:p>
            <a:pPr marL="257175" indent="-257175" algn="just">
              <a:buFont typeface="Arial" panose="020B0604020202020204" pitchFamily="34" charset="0"/>
              <a:buChar char="•"/>
            </a:pPr>
            <a:endParaRPr lang="en-US" sz="1800" dirty="0">
              <a:solidFill>
                <a:srgbClr val="333333"/>
              </a:solidFill>
              <a:latin typeface="Times New Roman" panose="02020603050405020304" pitchFamily="18" charset="0"/>
            </a:endParaRPr>
          </a:p>
          <a:p>
            <a:pPr marL="257175" indent="-257175" algn="just">
              <a:buFont typeface="Arial" panose="020B0604020202020204" pitchFamily="34" charset="0"/>
              <a:buChar char="•"/>
            </a:pPr>
            <a:r>
              <a:rPr lang="en-US" sz="1800" dirty="0">
                <a:solidFill>
                  <a:srgbClr val="333333"/>
                </a:solidFill>
                <a:latin typeface="Times New Roman" panose="02020603050405020304" pitchFamily="18" charset="0"/>
              </a:rPr>
              <a:t>A </a:t>
            </a:r>
            <a:r>
              <a:rPr lang="en-US" sz="1800" dirty="0" err="1">
                <a:solidFill>
                  <a:srgbClr val="333333"/>
                </a:solidFill>
                <a:latin typeface="Times New Roman" panose="02020603050405020304" pitchFamily="18" charset="0"/>
              </a:rPr>
              <a:t>Dapp</a:t>
            </a:r>
            <a:r>
              <a:rPr lang="en-US" sz="1800" dirty="0">
                <a:solidFill>
                  <a:srgbClr val="333333"/>
                </a:solidFill>
                <a:latin typeface="Times New Roman" panose="02020603050405020304" pitchFamily="18" charset="0"/>
              </a:rPr>
              <a:t> is a blockchain based application or service that allows direct connect between users and suppliers, such as linking buyers and sellers in a decentralized marketplace.</a:t>
            </a:r>
          </a:p>
          <a:p>
            <a:pPr marL="257175" indent="-257175" algn="just">
              <a:buFont typeface="Arial" panose="020B0604020202020204" pitchFamily="34" charset="0"/>
              <a:buChar char="•"/>
            </a:pPr>
            <a:endParaRPr lang="en-US" sz="1800" dirty="0">
              <a:solidFill>
                <a:srgbClr val="333333"/>
              </a:solidFill>
              <a:latin typeface="Times New Roman" panose="02020603050405020304" pitchFamily="18" charset="0"/>
            </a:endParaRPr>
          </a:p>
          <a:p>
            <a:pPr marL="257175" indent="-257175" algn="just">
              <a:buFont typeface="Arial" panose="020B0604020202020204" pitchFamily="34" charset="0"/>
              <a:buChar char="•"/>
            </a:pPr>
            <a:r>
              <a:rPr lang="en-US" sz="1800" dirty="0">
                <a:solidFill>
                  <a:srgbClr val="333333"/>
                </a:solidFill>
                <a:latin typeface="Times New Roman" panose="02020603050405020304" pitchFamily="18" charset="0"/>
              </a:rPr>
              <a:t>A </a:t>
            </a:r>
            <a:r>
              <a:rPr lang="en-US" sz="1800" dirty="0" err="1">
                <a:solidFill>
                  <a:srgbClr val="333333"/>
                </a:solidFill>
                <a:latin typeface="Times New Roman" panose="02020603050405020304" pitchFamily="18" charset="0"/>
              </a:rPr>
              <a:t>Dapp</a:t>
            </a:r>
            <a:r>
              <a:rPr lang="en-US" sz="1800" dirty="0">
                <a:solidFill>
                  <a:srgbClr val="333333"/>
                </a:solidFill>
                <a:latin typeface="Times New Roman" panose="02020603050405020304" pitchFamily="18" charset="0"/>
              </a:rPr>
              <a:t>, like a centralized backend that operates on the blockchain network that allows end users to access their wallets and perform transactions.  </a:t>
            </a:r>
          </a:p>
          <a:p>
            <a:pPr marL="257175" indent="-257175" algn="just">
              <a:buFont typeface="Arial" panose="020B0604020202020204" pitchFamily="34" charset="0"/>
              <a:buChar char="•"/>
            </a:pPr>
            <a:endParaRPr lang="en-US" sz="1800" dirty="0">
              <a:solidFill>
                <a:srgbClr val="333333"/>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800" dirty="0">
                <a:solidFill>
                  <a:srgbClr val="333333"/>
                </a:solidFill>
                <a:latin typeface="Times New Roman" panose="02020603050405020304" pitchFamily="18" charset="0"/>
                <a:cs typeface="Times New Roman" panose="02020603050405020304" pitchFamily="18" charset="0"/>
              </a:rPr>
              <a:t>The diagram is in previous on decentralized applications.</a:t>
            </a: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800" dirty="0">
              <a:solidFill>
                <a:srgbClr val="100C3B"/>
              </a:solidFill>
              <a:latin typeface="Times New Roman" panose="02020603050405020304" pitchFamily="18" charset="0"/>
              <a:cs typeface="Times New Roman" panose="02020603050405020304" pitchFamily="18" charset="0"/>
            </a:endParaRPr>
          </a:p>
          <a:p>
            <a:pPr marL="257175" indent="-257175" algn="just" fontAlgn="base">
              <a:buFont typeface="Arial" panose="020B0604020202020204" pitchFamily="34" charset="0"/>
              <a:buChar char="•"/>
            </a:pPr>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626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499" y="88807"/>
            <a:ext cx="8363414" cy="3655327"/>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just"/>
            <a:r>
              <a:rPr lang="en-US" sz="2000" b="1" i="0" dirty="0">
                <a:solidFill>
                  <a:srgbClr val="111111"/>
                </a:solidFill>
                <a:effectLst/>
                <a:latin typeface="Times New Roman" panose="02020603050405020304" pitchFamily="18" charset="0"/>
                <a:cs typeface="Times New Roman" panose="02020603050405020304" pitchFamily="18" charset="0"/>
              </a:rPr>
              <a:t>What Are Decentralized Applications (</a:t>
            </a:r>
            <a:r>
              <a:rPr lang="en-US" sz="2000" b="1" i="0" dirty="0" err="1">
                <a:solidFill>
                  <a:srgbClr val="111111"/>
                </a:solidFill>
                <a:effectLst/>
                <a:latin typeface="Times New Roman" panose="02020603050405020304" pitchFamily="18" charset="0"/>
                <a:cs typeface="Times New Roman" panose="02020603050405020304" pitchFamily="18" charset="0"/>
              </a:rPr>
              <a:t>dApps</a:t>
            </a:r>
            <a:r>
              <a:rPr lang="en-US" sz="2000" b="1" i="0" dirty="0">
                <a:solidFill>
                  <a:srgbClr val="111111"/>
                </a:solidFill>
                <a:effectLst/>
                <a:latin typeface="Times New Roman" panose="02020603050405020304" pitchFamily="18" charset="0"/>
                <a:cs typeface="Times New Roman" panose="02020603050405020304" pitchFamily="18" charset="0"/>
              </a:rPr>
              <a:t>)?</a:t>
            </a:r>
          </a:p>
          <a:p>
            <a:pPr algn="just"/>
            <a:endParaRPr lang="en-US" sz="2000" b="1" i="0" dirty="0">
              <a:solidFill>
                <a:srgbClr val="11111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Decentralized applications, or </a:t>
            </a: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are software programs that run on a </a:t>
            </a:r>
            <a:r>
              <a:rPr lang="en-US" sz="2000" b="0" i="0" u="sng" dirty="0">
                <a:solidFill>
                  <a:srgbClr val="2C40D0"/>
                </a:solidFill>
                <a:effectLst/>
                <a:latin typeface="Times New Roman" panose="02020603050405020304" pitchFamily="18" charset="0"/>
                <a:cs typeface="Times New Roman" panose="02020603050405020304" pitchFamily="18" charset="0"/>
                <a:hlinkClick r:id="rId3"/>
              </a:rPr>
              <a:t>blockchain</a:t>
            </a:r>
            <a:r>
              <a:rPr lang="en-US" sz="2000" b="0" i="0" dirty="0">
                <a:solidFill>
                  <a:srgbClr val="111111"/>
                </a:solidFill>
                <a:effectLst/>
                <a:latin typeface="Times New Roman" panose="02020603050405020304" pitchFamily="18" charset="0"/>
                <a:cs typeface="Times New Roman" panose="02020603050405020304" pitchFamily="18" charset="0"/>
              </a:rPr>
              <a:t> or </a:t>
            </a:r>
            <a:r>
              <a:rPr lang="en-US" sz="2000" b="0" i="0" u="sng" dirty="0">
                <a:solidFill>
                  <a:srgbClr val="2C40D0"/>
                </a:solidFill>
                <a:effectLst/>
                <a:latin typeface="Times New Roman" panose="02020603050405020304" pitchFamily="18" charset="0"/>
                <a:cs typeface="Times New Roman" panose="02020603050405020304" pitchFamily="18" charset="0"/>
                <a:hlinkClick r:id="rId4"/>
              </a:rPr>
              <a:t>peer-to-peer</a:t>
            </a:r>
            <a:r>
              <a:rPr lang="en-US" sz="2000" b="0" i="0" dirty="0">
                <a:solidFill>
                  <a:srgbClr val="111111"/>
                </a:solidFill>
                <a:effectLst/>
                <a:latin typeface="Times New Roman" panose="02020603050405020304" pitchFamily="18" charset="0"/>
                <a:cs typeface="Times New Roman" panose="02020603050405020304" pitchFamily="18" charset="0"/>
              </a:rPr>
              <a:t> (P2P) network of computers instead of on a single computer. </a:t>
            </a: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(also called "</a:t>
            </a: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are thus outside the purview and control of a single authority.</a:t>
            </a:r>
          </a:p>
          <a:p>
            <a:pPr marL="342900" indent="-342900" algn="just">
              <a:buFont typeface="Arial" panose="020B0604020202020204" pitchFamily="34" charset="0"/>
              <a:buChar char="•"/>
            </a:pPr>
            <a:endParaRPr lang="en-US" sz="2000" dirty="0">
              <a:solidFill>
                <a:srgbClr val="11111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are often built on the </a:t>
            </a:r>
            <a:r>
              <a:rPr lang="en-US" sz="2000" b="0" i="0" u="sng" dirty="0">
                <a:solidFill>
                  <a:srgbClr val="2C40D0"/>
                </a:solidFill>
                <a:effectLst/>
                <a:latin typeface="Times New Roman" panose="02020603050405020304" pitchFamily="18" charset="0"/>
                <a:cs typeface="Times New Roman" panose="02020603050405020304" pitchFamily="18" charset="0"/>
                <a:hlinkClick r:id="rId5"/>
              </a:rPr>
              <a:t>Ethereum</a:t>
            </a:r>
            <a:r>
              <a:rPr lang="en-US" sz="2000" b="0" i="0" dirty="0">
                <a:solidFill>
                  <a:srgbClr val="111111"/>
                </a:solidFill>
                <a:effectLst/>
                <a:latin typeface="Times New Roman" panose="02020603050405020304" pitchFamily="18" charset="0"/>
                <a:cs typeface="Times New Roman" panose="02020603050405020304" pitchFamily="18" charset="0"/>
              </a:rPr>
              <a:t> platform. They have been developed for a variety of purposes including gaming, finance, and social media.</a:t>
            </a:r>
          </a:p>
          <a:p>
            <a:pPr marL="257175" indent="-257175" algn="just" fontAlgn="base">
              <a:buFont typeface="Arial" panose="020B0604020202020204" pitchFamily="34" charset="0"/>
              <a:buChar char="•"/>
            </a:pPr>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486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499" y="88807"/>
            <a:ext cx="8363414" cy="4886434"/>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just"/>
            <a:r>
              <a:rPr lang="en-US" sz="2000" b="1" i="0" dirty="0">
                <a:solidFill>
                  <a:srgbClr val="111111"/>
                </a:solidFill>
                <a:effectLst/>
                <a:latin typeface="Times New Roman" panose="02020603050405020304" pitchFamily="18" charset="0"/>
                <a:cs typeface="Times New Roman" panose="02020603050405020304" pitchFamily="18" charset="0"/>
              </a:rPr>
              <a:t>Understanding Decentralized Applications (</a:t>
            </a:r>
            <a:r>
              <a:rPr lang="en-US" sz="2000" b="1" i="0" dirty="0" err="1">
                <a:solidFill>
                  <a:srgbClr val="111111"/>
                </a:solidFill>
                <a:effectLst/>
                <a:latin typeface="Times New Roman" panose="02020603050405020304" pitchFamily="18" charset="0"/>
                <a:cs typeface="Times New Roman" panose="02020603050405020304" pitchFamily="18" charset="0"/>
              </a:rPr>
              <a:t>dApps</a:t>
            </a:r>
            <a:r>
              <a:rPr lang="en-US" sz="2000" b="1" i="0" dirty="0">
                <a:solidFill>
                  <a:srgbClr val="111111"/>
                </a:solidFill>
                <a:effectLst/>
                <a:latin typeface="Times New Roman" panose="02020603050405020304" pitchFamily="18" charset="0"/>
                <a:cs typeface="Times New Roman" panose="02020603050405020304" pitchFamily="18" charset="0"/>
              </a:rPr>
              <a:t>)</a:t>
            </a:r>
          </a:p>
          <a:p>
            <a:pPr algn="just"/>
            <a:endParaRPr lang="en-US" sz="2000" b="1" i="0" dirty="0">
              <a:solidFill>
                <a:srgbClr val="11111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A web app such as Uber or X (formerly Twitter) runs on a computer system that is owned and operated by a company that has authority over the app and its workings. </a:t>
            </a:r>
          </a:p>
          <a:p>
            <a:pPr marL="342900" indent="-342900" algn="just">
              <a:buFont typeface="Arial" panose="020B0604020202020204" pitchFamily="34" charset="0"/>
              <a:buChar char="•"/>
            </a:pPr>
            <a:endParaRPr lang="en-US" sz="2000" dirty="0">
              <a:solidFill>
                <a:srgbClr val="11111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No matter how many users there are, the backend is controlled by the company.</a:t>
            </a:r>
          </a:p>
          <a:p>
            <a:pPr marL="342900" indent="-342900" algn="just">
              <a:buFont typeface="Arial" panose="020B0604020202020204" pitchFamily="34" charset="0"/>
              <a:buChar char="•"/>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can run on a P2P network or a blockchain network. </a:t>
            </a:r>
          </a:p>
          <a:p>
            <a:pPr marL="342900" indent="-342900" algn="just">
              <a:buFont typeface="Arial" panose="020B0604020202020204" pitchFamily="34" charset="0"/>
              <a:buChar char="•"/>
            </a:pPr>
            <a:endParaRPr lang="en-US" sz="2000" dirty="0">
              <a:solidFill>
                <a:srgbClr val="11111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For example, BitTorrent, Tor, and Popcorn Time are applications that run on computers that are part of a P2P network, which allows multiple participants to consume content, feed, or seed content.</a:t>
            </a:r>
          </a:p>
          <a:p>
            <a:pPr marL="257175" indent="-257175" algn="just" fontAlgn="base">
              <a:buFont typeface="Arial" panose="020B0604020202020204" pitchFamily="34" charset="0"/>
              <a:buChar char="•"/>
            </a:pPr>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173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499" y="88807"/>
            <a:ext cx="8363414" cy="4886434"/>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just"/>
            <a:r>
              <a:rPr lang="en-US" sz="2000" b="1" i="0" dirty="0">
                <a:solidFill>
                  <a:srgbClr val="111111"/>
                </a:solidFill>
                <a:effectLst/>
                <a:latin typeface="Times New Roman" panose="02020603050405020304" pitchFamily="18" charset="0"/>
                <a:cs typeface="Times New Roman" panose="02020603050405020304" pitchFamily="18" charset="0"/>
              </a:rPr>
              <a:t>Understanding Decentralized Applications (</a:t>
            </a:r>
            <a:r>
              <a:rPr lang="en-US" sz="2000" b="1" i="0" dirty="0" err="1">
                <a:solidFill>
                  <a:srgbClr val="111111"/>
                </a:solidFill>
                <a:effectLst/>
                <a:latin typeface="Times New Roman" panose="02020603050405020304" pitchFamily="18" charset="0"/>
                <a:cs typeface="Times New Roman" panose="02020603050405020304" pitchFamily="18" charset="0"/>
              </a:rPr>
              <a:t>dApps</a:t>
            </a:r>
            <a:r>
              <a:rPr lang="en-US" sz="2000" b="1" i="0" dirty="0">
                <a:solidFill>
                  <a:srgbClr val="111111"/>
                </a:solidFill>
                <a:effectLst/>
                <a:latin typeface="Times New Roman" panose="02020603050405020304" pitchFamily="18" charset="0"/>
                <a:cs typeface="Times New Roman" panose="02020603050405020304" pitchFamily="18" charset="0"/>
              </a:rPr>
              <a:t>)</a:t>
            </a:r>
          </a:p>
          <a:p>
            <a:pPr algn="just"/>
            <a:endParaRPr lang="en-US" sz="2000" b="1" i="0" dirty="0">
              <a:solidFill>
                <a:srgbClr val="11111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A web app such as Uber or X (formerly Twitter) runs on a computer system that is owned and operated by a company that has authority over the app and its workings. </a:t>
            </a:r>
          </a:p>
          <a:p>
            <a:pPr marL="342900" indent="-342900" algn="just">
              <a:buFont typeface="Arial" panose="020B0604020202020204" pitchFamily="34" charset="0"/>
              <a:buChar char="•"/>
            </a:pPr>
            <a:endParaRPr lang="en-US" sz="2000" dirty="0">
              <a:solidFill>
                <a:srgbClr val="11111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No matter how many users there are, the backend is controlled by the company.</a:t>
            </a:r>
          </a:p>
          <a:p>
            <a:pPr marL="342900" indent="-342900" algn="just">
              <a:buFont typeface="Arial" panose="020B0604020202020204" pitchFamily="34" charset="0"/>
              <a:buChar char="•"/>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can run on a P2P network or a blockchain network. </a:t>
            </a:r>
          </a:p>
          <a:p>
            <a:pPr marL="342900" indent="-342900" algn="just">
              <a:buFont typeface="Arial" panose="020B0604020202020204" pitchFamily="34" charset="0"/>
              <a:buChar char="•"/>
            </a:pPr>
            <a:endParaRPr lang="en-US" sz="2000" dirty="0">
              <a:solidFill>
                <a:srgbClr val="11111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For example, BitTorrent, Tor, and Popcorn Time are applications that run on computers that are part of a P2P network, which allows multiple participants to consume content, feed, or seed content.</a:t>
            </a:r>
          </a:p>
          <a:p>
            <a:pPr marL="257175" indent="-257175" algn="just" fontAlgn="base">
              <a:buFont typeface="Arial" panose="020B0604020202020204" pitchFamily="34" charset="0"/>
              <a:buChar char="•"/>
            </a:pPr>
            <a:endParaRPr lang="en-US"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9161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499" y="88807"/>
            <a:ext cx="8363414" cy="3424495"/>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just"/>
            <a:r>
              <a:rPr lang="en-US" sz="2000" b="1" i="0" dirty="0">
                <a:solidFill>
                  <a:srgbClr val="111111"/>
                </a:solidFill>
                <a:effectLst/>
                <a:latin typeface="Times New Roman" panose="02020603050405020304" pitchFamily="18" charset="0"/>
                <a:cs typeface="Times New Roman" panose="02020603050405020304" pitchFamily="18" charset="0"/>
              </a:rPr>
              <a:t>Understanding Decentralized Applications (</a:t>
            </a:r>
            <a:r>
              <a:rPr lang="en-US" sz="2000" b="1" i="0" dirty="0" err="1">
                <a:solidFill>
                  <a:srgbClr val="111111"/>
                </a:solidFill>
                <a:effectLst/>
                <a:latin typeface="Times New Roman" panose="02020603050405020304" pitchFamily="18" charset="0"/>
                <a:cs typeface="Times New Roman" panose="02020603050405020304" pitchFamily="18" charset="0"/>
              </a:rPr>
              <a:t>dApps</a:t>
            </a:r>
            <a:r>
              <a:rPr lang="en-US" sz="2000" b="1" i="0" dirty="0">
                <a:solidFill>
                  <a:srgbClr val="111111"/>
                </a:solidFill>
                <a:effectLst/>
                <a:latin typeface="Times New Roman" panose="02020603050405020304" pitchFamily="18" charset="0"/>
                <a:cs typeface="Times New Roman" panose="02020603050405020304" pitchFamily="18" charset="0"/>
              </a:rPr>
              <a:t>)</a:t>
            </a:r>
          </a:p>
          <a:p>
            <a:pPr algn="just"/>
            <a:endParaRPr lang="en-US" sz="2000" b="1" i="0" dirty="0">
              <a:solidFill>
                <a:srgbClr val="11111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run on a blockchain network in a public, </a:t>
            </a:r>
            <a:r>
              <a:rPr lang="en-US" sz="2000" b="0" i="0" u="sng" dirty="0">
                <a:solidFill>
                  <a:srgbClr val="2C40D0"/>
                </a:solidFill>
                <a:effectLst/>
                <a:latin typeface="Times New Roman" panose="02020603050405020304" pitchFamily="18" charset="0"/>
                <a:cs typeface="Times New Roman" panose="02020603050405020304" pitchFamily="18" charset="0"/>
                <a:hlinkClick r:id="rId3"/>
              </a:rPr>
              <a:t>open-source</a:t>
            </a:r>
            <a:r>
              <a:rPr lang="en-US" sz="2000" b="0" i="0" dirty="0">
                <a:solidFill>
                  <a:srgbClr val="111111"/>
                </a:solidFill>
                <a:effectLst/>
                <a:latin typeface="Times New Roman" panose="02020603050405020304" pitchFamily="18" charset="0"/>
                <a:cs typeface="Times New Roman" panose="02020603050405020304" pitchFamily="18" charset="0"/>
              </a:rPr>
              <a:t>, decentralized environment and are free from control and interference by any single authority. </a:t>
            </a:r>
          </a:p>
          <a:p>
            <a:pPr marL="342900" indent="-342900" algn="just">
              <a:buFont typeface="Arial" panose="020B0604020202020204" pitchFamily="34" charset="0"/>
              <a:buChar char="•"/>
            </a:pPr>
            <a:endParaRPr lang="en-US" sz="2000" dirty="0">
              <a:solidFill>
                <a:srgbClr val="11111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For example, a developer can create a X-like </a:t>
            </a:r>
            <a:r>
              <a:rPr lang="en-US" sz="2000" b="0" i="0" dirty="0" err="1">
                <a:solidFill>
                  <a:srgbClr val="111111"/>
                </a:solidFill>
                <a:effectLst/>
                <a:latin typeface="Times New Roman" panose="02020603050405020304" pitchFamily="18" charset="0"/>
                <a:cs typeface="Times New Roman" panose="02020603050405020304" pitchFamily="18" charset="0"/>
              </a:rPr>
              <a:t>dApp</a:t>
            </a:r>
            <a:r>
              <a:rPr lang="en-US" sz="2000" b="0" i="0" dirty="0">
                <a:solidFill>
                  <a:srgbClr val="111111"/>
                </a:solidFill>
                <a:effectLst/>
                <a:latin typeface="Times New Roman" panose="02020603050405020304" pitchFamily="18" charset="0"/>
                <a:cs typeface="Times New Roman" panose="02020603050405020304" pitchFamily="18" charset="0"/>
              </a:rPr>
              <a:t> and put it on a blockchain where any user can publish messages. </a:t>
            </a:r>
          </a:p>
          <a:p>
            <a:pPr marL="342900" indent="-342900" algn="just">
              <a:buFont typeface="Arial" panose="020B0604020202020204" pitchFamily="34" charset="0"/>
              <a:buChar char="•"/>
            </a:pPr>
            <a:endParaRPr lang="en-US" sz="2000" dirty="0">
              <a:solidFill>
                <a:srgbClr val="11111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Once posted, no one</a:t>
            </a:r>
            <a:r>
              <a:rPr lang="en-US" sz="2000" b="0" i="1" dirty="0">
                <a:solidFill>
                  <a:srgbClr val="111111"/>
                </a:solidFill>
                <a:effectLst/>
                <a:latin typeface="Times New Roman" panose="02020603050405020304" pitchFamily="18" charset="0"/>
                <a:cs typeface="Times New Roman" panose="02020603050405020304" pitchFamily="18" charset="0"/>
              </a:rPr>
              <a:t>—</a:t>
            </a:r>
            <a:r>
              <a:rPr lang="en-US" sz="2000" b="0" i="0" dirty="0">
                <a:solidFill>
                  <a:srgbClr val="111111"/>
                </a:solidFill>
                <a:effectLst/>
                <a:latin typeface="Times New Roman" panose="02020603050405020304" pitchFamily="18" charset="0"/>
                <a:cs typeface="Times New Roman" panose="02020603050405020304" pitchFamily="18" charset="0"/>
              </a:rPr>
              <a:t>not even the</a:t>
            </a:r>
            <a:r>
              <a:rPr lang="en-US" sz="2000" b="0" i="1" dirty="0">
                <a:solidFill>
                  <a:srgbClr val="111111"/>
                </a:solidFill>
                <a:effectLst/>
                <a:latin typeface="Times New Roman" panose="02020603050405020304" pitchFamily="18" charset="0"/>
                <a:cs typeface="Times New Roman" panose="02020603050405020304" pitchFamily="18" charset="0"/>
              </a:rPr>
              <a:t> </a:t>
            </a:r>
            <a:r>
              <a:rPr lang="en-US" sz="2000" b="0" i="0" dirty="0">
                <a:solidFill>
                  <a:srgbClr val="111111"/>
                </a:solidFill>
                <a:effectLst/>
                <a:latin typeface="Times New Roman" panose="02020603050405020304" pitchFamily="18" charset="0"/>
                <a:cs typeface="Times New Roman" panose="02020603050405020304" pitchFamily="18" charset="0"/>
              </a:rPr>
              <a:t>app creators</a:t>
            </a:r>
            <a:r>
              <a:rPr lang="en-US" sz="2000" b="0" i="1" dirty="0">
                <a:solidFill>
                  <a:srgbClr val="111111"/>
                </a:solidFill>
                <a:effectLst/>
                <a:latin typeface="Times New Roman" panose="02020603050405020304" pitchFamily="18" charset="0"/>
                <a:cs typeface="Times New Roman" panose="02020603050405020304" pitchFamily="18" charset="0"/>
              </a:rPr>
              <a:t>—</a:t>
            </a:r>
            <a:r>
              <a:rPr lang="en-US" sz="2000" b="0" i="0" dirty="0">
                <a:solidFill>
                  <a:srgbClr val="111111"/>
                </a:solidFill>
                <a:effectLst/>
                <a:latin typeface="Times New Roman" panose="02020603050405020304" pitchFamily="18" charset="0"/>
                <a:cs typeface="Times New Roman" panose="02020603050405020304" pitchFamily="18" charset="0"/>
              </a:rPr>
              <a:t>can delete the messages.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85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499" y="88807"/>
            <a:ext cx="8363414" cy="4347825"/>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l"/>
            <a:r>
              <a:rPr lang="en-US" sz="2000" b="1" i="0" dirty="0" err="1">
                <a:solidFill>
                  <a:srgbClr val="111111"/>
                </a:solidFill>
                <a:effectLst/>
                <a:latin typeface="Times New Roman" panose="02020603050405020304" pitchFamily="18" charset="0"/>
                <a:cs typeface="Times New Roman" panose="02020603050405020304" pitchFamily="18" charset="0"/>
              </a:rPr>
              <a:t>dApp</a:t>
            </a:r>
            <a:r>
              <a:rPr lang="en-US" sz="2000" b="1" i="0" dirty="0">
                <a:solidFill>
                  <a:srgbClr val="111111"/>
                </a:solidFill>
                <a:effectLst/>
                <a:latin typeface="Times New Roman" panose="02020603050405020304" pitchFamily="18" charset="0"/>
                <a:cs typeface="Times New Roman" panose="02020603050405020304" pitchFamily="18" charset="0"/>
              </a:rPr>
              <a:t> Uses</a:t>
            </a:r>
          </a:p>
          <a:p>
            <a:pPr marL="342900" indent="-342900" algn="l">
              <a:buFont typeface="Arial" panose="020B0604020202020204" pitchFamily="34" charset="0"/>
              <a:buChar char="•"/>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have been developed to decentralize a range of functions and applications and eliminate intermediaries. </a:t>
            </a:r>
          </a:p>
          <a:p>
            <a:pPr marL="342900" indent="-342900" algn="l">
              <a:buFont typeface="Arial" panose="020B0604020202020204" pitchFamily="34" charset="0"/>
              <a:buChar char="•"/>
            </a:pPr>
            <a:endParaRPr lang="en-US" sz="2000" dirty="0">
              <a:solidFill>
                <a:srgbClr val="11111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Examples include self-executing financial contracts, multi-user games, and social media platforms.</a:t>
            </a:r>
          </a:p>
          <a:p>
            <a:pPr marL="342900" indent="-342900" algn="just">
              <a:buFont typeface="Arial" panose="020B0604020202020204" pitchFamily="34" charset="0"/>
              <a:buChar char="•"/>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have also been developed to enable secure, blockchain-based voting and governance. </a:t>
            </a:r>
          </a:p>
          <a:p>
            <a:pPr marL="342900" indent="-342900" algn="just">
              <a:buFont typeface="Arial" panose="020B0604020202020204" pitchFamily="34" charset="0"/>
              <a:buChar char="•"/>
            </a:pPr>
            <a:endParaRPr lang="en-US" sz="2000" dirty="0">
              <a:solidFill>
                <a:srgbClr val="11111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can even be integrated into web browsers to function as plugins that help serve ads, track user behavior, or solicit crypto donations.</a:t>
            </a:r>
          </a:p>
        </p:txBody>
      </p:sp>
    </p:spTree>
    <p:extLst>
      <p:ext uri="{BB962C8B-B14F-4D97-AF65-F5344CB8AC3E}">
        <p14:creationId xmlns:p14="http://schemas.microsoft.com/office/powerpoint/2010/main" val="3881738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499" y="88807"/>
            <a:ext cx="8363414" cy="4963378"/>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l"/>
            <a:r>
              <a:rPr lang="en-US" sz="2000" b="1" i="0" dirty="0" err="1">
                <a:solidFill>
                  <a:srgbClr val="111111"/>
                </a:solidFill>
                <a:effectLst/>
                <a:latin typeface="Times New Roman" panose="02020603050405020304" pitchFamily="18" charset="0"/>
                <a:cs typeface="Times New Roman" panose="02020603050405020304" pitchFamily="18" charset="0"/>
              </a:rPr>
              <a:t>dApp</a:t>
            </a:r>
            <a:r>
              <a:rPr lang="en-US" sz="2000" b="1" i="0" dirty="0">
                <a:solidFill>
                  <a:srgbClr val="111111"/>
                </a:solidFill>
                <a:effectLst/>
                <a:latin typeface="Times New Roman" panose="02020603050405020304" pitchFamily="18" charset="0"/>
                <a:cs typeface="Times New Roman" panose="02020603050405020304" pitchFamily="18" charset="0"/>
              </a:rPr>
              <a:t> Uses</a:t>
            </a:r>
          </a:p>
          <a:p>
            <a:pPr algn="l"/>
            <a:r>
              <a:rPr lang="en-US" sz="2000" b="0" i="0" dirty="0">
                <a:solidFill>
                  <a:srgbClr val="111111"/>
                </a:solidFill>
                <a:effectLst/>
                <a:latin typeface="Times New Roman" panose="02020603050405020304" pitchFamily="18" charset="0"/>
                <a:cs typeface="Times New Roman" panose="02020603050405020304" pitchFamily="18" charset="0"/>
              </a:rPr>
              <a:t>Some examples of practical uses for </a:t>
            </a: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include:</a:t>
            </a:r>
          </a:p>
          <a:p>
            <a:pPr algn="l"/>
            <a:endParaRPr lang="en-US" sz="2000" b="0" i="0" dirty="0">
              <a:solidFill>
                <a:srgbClr val="11111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111111"/>
                </a:solidFill>
                <a:effectLst/>
                <a:latin typeface="Times New Roman" panose="02020603050405020304" pitchFamily="18" charset="0"/>
                <a:cs typeface="Times New Roman" panose="02020603050405020304" pitchFamily="18" charset="0"/>
              </a:rPr>
              <a:t>Financial services:</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can be used to facilitate peer-to-peer financial transactions, such as the exchange of currencies or the transfer of assets.</a:t>
            </a:r>
          </a:p>
          <a:p>
            <a:pPr algn="just">
              <a:buFont typeface="Arial" panose="020B0604020202020204" pitchFamily="34" charset="0"/>
              <a:buChar char="•"/>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111111"/>
                </a:solidFill>
                <a:effectLst/>
                <a:latin typeface="Times New Roman" panose="02020603050405020304" pitchFamily="18" charset="0"/>
                <a:cs typeface="Times New Roman" panose="02020603050405020304" pitchFamily="18" charset="0"/>
              </a:rPr>
              <a:t>Supply chain management:</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can be used to track the movement of goods through a supply chain, ensuring transparency and accountability.</a:t>
            </a:r>
          </a:p>
          <a:p>
            <a:pPr algn="just">
              <a:buFont typeface="Arial" panose="020B0604020202020204" pitchFamily="34" charset="0"/>
              <a:buChar char="•"/>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111111"/>
                </a:solidFill>
                <a:effectLst/>
                <a:latin typeface="Times New Roman" panose="02020603050405020304" pitchFamily="18" charset="0"/>
                <a:cs typeface="Times New Roman" panose="02020603050405020304" pitchFamily="18" charset="0"/>
              </a:rPr>
              <a:t>Identity verification:</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can be used to securely store and verify identity information, such as for voter rolls or passport applications.</a:t>
            </a:r>
          </a:p>
          <a:p>
            <a:pPr algn="just">
              <a:buFont typeface="Arial" panose="020B0604020202020204" pitchFamily="34" charset="0"/>
              <a:buChar char="•"/>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111111"/>
                </a:solidFill>
                <a:effectLst/>
                <a:latin typeface="Times New Roman" panose="02020603050405020304" pitchFamily="18" charset="0"/>
                <a:cs typeface="Times New Roman" panose="02020603050405020304" pitchFamily="18" charset="0"/>
              </a:rPr>
              <a:t>Real estate:</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can be used to facilitate the buying and selling of real estate directly between buyer and seller, as well as the tracking of property ownership and related documentation such as deeds.</a:t>
            </a:r>
          </a:p>
        </p:txBody>
      </p:sp>
    </p:spTree>
    <p:extLst>
      <p:ext uri="{BB962C8B-B14F-4D97-AF65-F5344CB8AC3E}">
        <p14:creationId xmlns:p14="http://schemas.microsoft.com/office/powerpoint/2010/main" val="10203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endParaRPr lang="en-US" b="1"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b="1" i="0" dirty="0">
                <a:solidFill>
                  <a:srgbClr val="111111"/>
                </a:solidFill>
                <a:effectLst/>
                <a:latin typeface="Times New Roman" panose="02020603050405020304" pitchFamily="18" charset="0"/>
                <a:cs typeface="Times New Roman" panose="02020603050405020304" pitchFamily="18" charset="0"/>
              </a:rPr>
              <a:t>Disadvantages</a:t>
            </a:r>
          </a:p>
          <a:p>
            <a:pPr marL="114300" indent="0" algn="just">
              <a:buNone/>
            </a:pPr>
            <a:endParaRPr lang="en-US" b="0" i="0" dirty="0">
              <a:solidFill>
                <a:srgbClr val="111111"/>
              </a:solidFill>
              <a:effectLst/>
              <a:latin typeface="Times New Roman" panose="02020603050405020304" pitchFamily="18" charset="0"/>
              <a:cs typeface="Times New Roman" panose="02020603050405020304" pitchFamily="18" charset="0"/>
            </a:endParaRPr>
          </a:p>
          <a:p>
            <a:pPr algn="just"/>
            <a:r>
              <a:rPr lang="en-US" b="0" i="0" dirty="0">
                <a:solidFill>
                  <a:srgbClr val="111111"/>
                </a:solidFill>
                <a:effectLst/>
                <a:latin typeface="Times New Roman" panose="02020603050405020304" pitchFamily="18" charset="0"/>
                <a:cs typeface="Times New Roman" panose="02020603050405020304" pitchFamily="18" charset="0"/>
              </a:rPr>
              <a:t>The primary disadvantage to secured public blockchains is the heavy energy consumption required to maintain them. </a:t>
            </a:r>
          </a:p>
          <a:p>
            <a:pPr algn="just"/>
            <a:endParaRPr lang="en-US" dirty="0">
              <a:solidFill>
                <a:srgbClr val="111111"/>
              </a:solidFill>
              <a:latin typeface="Times New Roman" panose="02020603050405020304" pitchFamily="18" charset="0"/>
              <a:cs typeface="Times New Roman" panose="02020603050405020304" pitchFamily="18" charset="0"/>
            </a:endParaRPr>
          </a:p>
          <a:p>
            <a:pPr algn="just"/>
            <a:r>
              <a:rPr lang="en-US" b="0" i="0" dirty="0">
                <a:solidFill>
                  <a:srgbClr val="111111"/>
                </a:solidFill>
                <a:effectLst/>
                <a:latin typeface="Times New Roman" panose="02020603050405020304" pitchFamily="18" charset="0"/>
                <a:cs typeface="Times New Roman" panose="02020603050405020304" pitchFamily="18" charset="0"/>
              </a:rPr>
              <a:t>The concern is a consensus mechanism that requires participants to compete to validate the information and receive a reward for letting the network use their processing power. </a:t>
            </a:r>
          </a:p>
          <a:p>
            <a:pPr algn="just"/>
            <a:endParaRPr lang="en-US" dirty="0">
              <a:solidFill>
                <a:srgbClr val="111111"/>
              </a:solidFill>
              <a:latin typeface="Times New Roman" panose="02020603050405020304" pitchFamily="18" charset="0"/>
              <a:cs typeface="Times New Roman" panose="02020603050405020304" pitchFamily="18" charset="0"/>
            </a:endParaRPr>
          </a:p>
          <a:p>
            <a:pPr algn="just"/>
            <a:r>
              <a:rPr lang="en-US" b="0" i="0" dirty="0">
                <a:solidFill>
                  <a:srgbClr val="111111"/>
                </a:solidFill>
                <a:effectLst/>
                <a:latin typeface="Times New Roman" panose="02020603050405020304" pitchFamily="18" charset="0"/>
                <a:cs typeface="Times New Roman" panose="02020603050405020304" pitchFamily="18" charset="0"/>
              </a:rPr>
              <a:t>Not all blockchain networks use an </a:t>
            </a:r>
            <a:r>
              <a:rPr lang="en-US" b="0" i="0" u="sng" dirty="0">
                <a:solidFill>
                  <a:srgbClr val="2C40D0"/>
                </a:solidFill>
                <a:effectLst/>
                <a:latin typeface="Times New Roman" panose="02020603050405020304" pitchFamily="18" charset="0"/>
                <a:cs typeface="Times New Roman" panose="02020603050405020304" pitchFamily="18" charset="0"/>
                <a:hlinkClick r:id="rId3"/>
              </a:rPr>
              <a:t>energy-intensive validation</a:t>
            </a:r>
            <a:r>
              <a:rPr lang="en-US" b="0" i="0" dirty="0">
                <a:solidFill>
                  <a:srgbClr val="111111"/>
                </a:solidFill>
                <a:effectLst/>
                <a:latin typeface="Times New Roman" panose="02020603050405020304" pitchFamily="18" charset="0"/>
                <a:cs typeface="Times New Roman" panose="02020603050405020304" pitchFamily="18" charset="0"/>
              </a:rPr>
              <a:t> process, so </a:t>
            </a:r>
            <a:r>
              <a:rPr lang="en-US" b="0" i="0" u="sng" dirty="0">
                <a:solidFill>
                  <a:srgbClr val="2C40D0"/>
                </a:solidFill>
                <a:effectLst/>
                <a:latin typeface="Times New Roman" panose="02020603050405020304" pitchFamily="18" charset="0"/>
                <a:cs typeface="Times New Roman" panose="02020603050405020304" pitchFamily="18" charset="0"/>
                <a:hlinkClick r:id="rId4"/>
              </a:rPr>
              <a:t>not all</a:t>
            </a:r>
            <a:r>
              <a:rPr lang="en-US" b="0" i="0" dirty="0">
                <a:solidFill>
                  <a:srgbClr val="111111"/>
                </a:solidFill>
                <a:effectLst/>
                <a:latin typeface="Times New Roman" panose="02020603050405020304" pitchFamily="18" charset="0"/>
                <a:cs typeface="Times New Roman" panose="02020603050405020304" pitchFamily="18" charset="0"/>
              </a:rPr>
              <a:t> use enormous amounts of electricity.</a:t>
            </a:r>
          </a:p>
        </p:txBody>
      </p:sp>
    </p:spTree>
    <p:extLst>
      <p:ext uri="{BB962C8B-B14F-4D97-AF65-F5344CB8AC3E}">
        <p14:creationId xmlns:p14="http://schemas.microsoft.com/office/powerpoint/2010/main" val="33193578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78" y="88807"/>
            <a:ext cx="8541835" cy="4963378"/>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pPr algn="l"/>
            <a:r>
              <a:rPr lang="en-US" sz="2000" b="1" i="0" dirty="0" err="1">
                <a:solidFill>
                  <a:srgbClr val="111111"/>
                </a:solidFill>
                <a:effectLst/>
                <a:latin typeface="Times New Roman" panose="02020603050405020304" pitchFamily="18" charset="0"/>
                <a:cs typeface="Times New Roman" panose="02020603050405020304" pitchFamily="18" charset="0"/>
              </a:rPr>
              <a:t>dApp</a:t>
            </a:r>
            <a:r>
              <a:rPr lang="en-US" sz="2000" b="1" i="0" dirty="0">
                <a:solidFill>
                  <a:srgbClr val="111111"/>
                </a:solidFill>
                <a:effectLst/>
                <a:latin typeface="Times New Roman" panose="02020603050405020304" pitchFamily="18" charset="0"/>
                <a:cs typeface="Times New Roman" panose="02020603050405020304" pitchFamily="18" charset="0"/>
              </a:rPr>
              <a:t> Uses</a:t>
            </a:r>
          </a:p>
          <a:p>
            <a:pPr algn="l"/>
            <a:r>
              <a:rPr lang="en-US" sz="2000" b="0" i="0" dirty="0">
                <a:solidFill>
                  <a:srgbClr val="111111"/>
                </a:solidFill>
                <a:effectLst/>
                <a:latin typeface="Times New Roman" panose="02020603050405020304" pitchFamily="18" charset="0"/>
                <a:cs typeface="Times New Roman" panose="02020603050405020304" pitchFamily="18" charset="0"/>
              </a:rPr>
              <a:t>Some examples of practical uses for </a:t>
            </a: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include:</a:t>
            </a:r>
          </a:p>
          <a:p>
            <a:pPr algn="just">
              <a:buFont typeface="Arial" panose="020B0604020202020204" pitchFamily="34" charset="0"/>
              <a:buChar char="•"/>
            </a:pPr>
            <a:r>
              <a:rPr lang="en-US" sz="2000" b="1" i="0" dirty="0">
                <a:solidFill>
                  <a:srgbClr val="111111"/>
                </a:solidFill>
                <a:effectLst/>
                <a:latin typeface="Times New Roman" panose="02020603050405020304" pitchFamily="18" charset="0"/>
                <a:cs typeface="Times New Roman" panose="02020603050405020304" pitchFamily="18" charset="0"/>
              </a:rPr>
              <a:t>Healthcare:</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can be used to store and track healthcare records, as well as to facilitate the communication and collaboration of healthcare professionals.</a:t>
            </a:r>
          </a:p>
          <a:p>
            <a:pPr algn="just">
              <a:buFont typeface="Arial" panose="020B0604020202020204" pitchFamily="34" charset="0"/>
              <a:buChar char="•"/>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111111"/>
                </a:solidFill>
                <a:effectLst/>
                <a:latin typeface="Times New Roman" panose="02020603050405020304" pitchFamily="18" charset="0"/>
                <a:cs typeface="Times New Roman" panose="02020603050405020304" pitchFamily="18" charset="0"/>
              </a:rPr>
              <a:t>Education:</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can be used to create decentralized learning platforms, allowing students and teachers to interact and collaborate directly without the need for intermediaries.</a:t>
            </a:r>
          </a:p>
          <a:p>
            <a:pPr algn="just">
              <a:buFont typeface="Arial" panose="020B0604020202020204" pitchFamily="34" charset="0"/>
              <a:buChar char="•"/>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111111"/>
                </a:solidFill>
                <a:effectLst/>
                <a:latin typeface="Times New Roman" panose="02020603050405020304" pitchFamily="18" charset="0"/>
                <a:cs typeface="Times New Roman" panose="02020603050405020304" pitchFamily="18" charset="0"/>
              </a:rPr>
              <a:t>Social media:</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can be used to create decentralized social media platforms, allowing users to interact and share content without the need for a central authority.</a:t>
            </a:r>
          </a:p>
          <a:p>
            <a:pPr algn="just">
              <a:buFont typeface="Arial" panose="020B0604020202020204" pitchFamily="34" charset="0"/>
              <a:buChar char="•"/>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111111"/>
                </a:solidFill>
                <a:effectLst/>
                <a:latin typeface="Times New Roman" panose="02020603050405020304" pitchFamily="18" charset="0"/>
                <a:cs typeface="Times New Roman" panose="02020603050405020304" pitchFamily="18" charset="0"/>
              </a:rPr>
              <a:t>Predictive markets:</a:t>
            </a:r>
            <a:r>
              <a:rPr lang="en-US" sz="2000" b="0" i="0" dirty="0">
                <a:solidFill>
                  <a:srgbClr val="111111"/>
                </a:solidFill>
                <a:effectLst/>
                <a:latin typeface="Times New Roman" panose="02020603050405020304" pitchFamily="18" charset="0"/>
                <a:cs typeface="Times New Roman" panose="02020603050405020304" pitchFamily="18" charset="0"/>
              </a:rPr>
              <a:t> </a:t>
            </a:r>
            <a:r>
              <a:rPr lang="en-US" sz="2000" b="0" i="0" dirty="0" err="1">
                <a:solidFill>
                  <a:srgbClr val="111111"/>
                </a:solidFill>
                <a:effectLst/>
                <a:latin typeface="Times New Roman" panose="02020603050405020304" pitchFamily="18" charset="0"/>
                <a:cs typeface="Times New Roman" panose="02020603050405020304" pitchFamily="18" charset="0"/>
              </a:rPr>
              <a:t>dApps</a:t>
            </a:r>
            <a:r>
              <a:rPr lang="en-US" sz="2000" b="0" i="0" dirty="0">
                <a:solidFill>
                  <a:srgbClr val="111111"/>
                </a:solidFill>
                <a:effectLst/>
                <a:latin typeface="Times New Roman" panose="02020603050405020304" pitchFamily="18" charset="0"/>
                <a:cs typeface="Times New Roman" panose="02020603050405020304" pitchFamily="18" charset="0"/>
              </a:rPr>
              <a:t> can be used to create decentralized platforms for predictive markets, allowing users to make predictions on a variety of topics and potentially earn rewards for accurate predictions.</a:t>
            </a:r>
          </a:p>
        </p:txBody>
      </p:sp>
    </p:spTree>
    <p:extLst>
      <p:ext uri="{BB962C8B-B14F-4D97-AF65-F5344CB8AC3E}">
        <p14:creationId xmlns:p14="http://schemas.microsoft.com/office/powerpoint/2010/main" val="17355103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78" y="88807"/>
            <a:ext cx="8541835" cy="5332710"/>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r>
              <a:rPr lang="en-US" sz="1800" b="1" kern="1200" dirty="0">
                <a:latin typeface="Times New Roman" panose="02020603050405020304" pitchFamily="18" charset="0"/>
                <a:ea typeface="Calibri" panose="020F0502020204030204" pitchFamily="34" charset="0"/>
                <a:cs typeface="Mangal" panose="02040503050203030202" pitchFamily="18" charset="0"/>
              </a:rPr>
              <a:t>Case Study</a:t>
            </a:r>
          </a:p>
          <a:p>
            <a:r>
              <a:rPr lang="en-US" sz="1800" b="1" kern="1200" dirty="0">
                <a:latin typeface="Times New Roman" panose="02020603050405020304" pitchFamily="18" charset="0"/>
                <a:ea typeface="Calibri" panose="020F0502020204030204" pitchFamily="34" charset="0"/>
                <a:cs typeface="Mangal" panose="02040503050203030202" pitchFamily="18" charset="0"/>
              </a:rPr>
              <a:t>To develop a smart contract for Pizza Business</a:t>
            </a:r>
          </a:p>
          <a:p>
            <a:endParaRPr lang="en-US" sz="1800" b="1" kern="1200" dirty="0">
              <a:latin typeface="Times New Roman" panose="02020603050405020304" pitchFamily="18" charset="0"/>
              <a:ea typeface="Calibri" panose="020F0502020204030204" pitchFamily="34" charset="0"/>
              <a:cs typeface="Mangal" panose="02040503050203030202" pitchFamily="18" charset="0"/>
            </a:endParaRPr>
          </a:p>
          <a:p>
            <a:r>
              <a:rPr lang="en-US" sz="1800" kern="1200" dirty="0">
                <a:latin typeface="Times New Roman" panose="02020603050405020304" pitchFamily="18" charset="0"/>
                <a:ea typeface="Calibri" panose="020F0502020204030204" pitchFamily="34" charset="0"/>
                <a:cs typeface="Mangal" panose="02040503050203030202" pitchFamily="18" charset="0"/>
              </a:rPr>
              <a:t>Following Frameworks, Technologies and Tools required to develop an Ethereum smart contract to manage a pizza store.</a:t>
            </a:r>
          </a:p>
          <a:p>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b="1" kern="1200" dirty="0">
                <a:latin typeface="Times New Roman" panose="02020603050405020304" pitchFamily="18" charset="0"/>
                <a:ea typeface="Calibri" panose="020F0502020204030204" pitchFamily="34" charset="0"/>
                <a:cs typeface="Mangal" panose="02040503050203030202" pitchFamily="18" charset="0"/>
              </a:rPr>
              <a:t>Solidity</a:t>
            </a:r>
            <a:r>
              <a:rPr lang="en-US" sz="1800" kern="1200" dirty="0">
                <a:latin typeface="Times New Roman" panose="02020603050405020304" pitchFamily="18" charset="0"/>
                <a:ea typeface="Calibri" panose="020F0502020204030204" pitchFamily="34" charset="0"/>
                <a:cs typeface="Mangal" panose="02040503050203030202" pitchFamily="18" charset="0"/>
              </a:rPr>
              <a:t> –An object oriented programming language called solidity is used to create smart contracts.</a:t>
            </a: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b="1" kern="1200" dirty="0">
                <a:latin typeface="Times New Roman" panose="02020603050405020304" pitchFamily="18" charset="0"/>
                <a:ea typeface="Calibri" panose="020F0502020204030204" pitchFamily="34" charset="0"/>
                <a:cs typeface="Mangal" panose="02040503050203030202" pitchFamily="18" charset="0"/>
              </a:rPr>
              <a:t>Ganache</a:t>
            </a:r>
            <a:r>
              <a:rPr lang="en-US" sz="1800" kern="1200" dirty="0">
                <a:latin typeface="Times New Roman" panose="02020603050405020304" pitchFamily="18" charset="0"/>
                <a:ea typeface="Calibri" panose="020F0502020204030204" pitchFamily="34" charset="0"/>
                <a:cs typeface="Mangal" panose="02040503050203030202" pitchFamily="18" charset="0"/>
              </a:rPr>
              <a:t>-A personal blockchain called Ganache is used to create distributed applications for Ethereum and Corda quickly.</a:t>
            </a: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b="1" kern="1200" dirty="0">
                <a:latin typeface="Times New Roman" panose="02020603050405020304" pitchFamily="18" charset="0"/>
                <a:ea typeface="Calibri" panose="020F0502020204030204" pitchFamily="34" charset="0"/>
                <a:cs typeface="Mangal" panose="02040503050203030202" pitchFamily="18" charset="0"/>
              </a:rPr>
              <a:t>Ganache</a:t>
            </a:r>
            <a:r>
              <a:rPr lang="en-US" sz="1800" kern="1200" dirty="0">
                <a:latin typeface="Times New Roman" panose="02020603050405020304" pitchFamily="18" charset="0"/>
                <a:ea typeface="Calibri" panose="020F0502020204030204" pitchFamily="34" charset="0"/>
                <a:cs typeface="Mangal" panose="02040503050203030202" pitchFamily="18" charset="0"/>
              </a:rPr>
              <a:t> may be used throughout the whole development cycle, allowing you to create, distribute and test your </a:t>
            </a:r>
            <a:r>
              <a:rPr lang="en-US" sz="1800" kern="1200" dirty="0" err="1">
                <a:latin typeface="Times New Roman" panose="02020603050405020304" pitchFamily="18" charset="0"/>
                <a:ea typeface="Calibri" panose="020F0502020204030204" pitchFamily="34" charset="0"/>
                <a:cs typeface="Mangal" panose="02040503050203030202" pitchFamily="18" charset="0"/>
              </a:rPr>
              <a:t>Dapps</a:t>
            </a:r>
            <a:r>
              <a:rPr lang="en-US" sz="1800" kern="1200" dirty="0">
                <a:latin typeface="Times New Roman" panose="02020603050405020304" pitchFamily="18" charset="0"/>
                <a:ea typeface="Calibri" panose="020F0502020204030204" pitchFamily="34" charset="0"/>
                <a:cs typeface="Mangal" panose="02040503050203030202" pitchFamily="18" charset="0"/>
              </a:rPr>
              <a:t> in a secure and predictable setting.</a:t>
            </a: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algn="ctr"/>
            <a:endParaRPr lang="en-US" sz="1800" b="1" kern="1200" dirty="0">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579384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78" y="88807"/>
            <a:ext cx="8541835" cy="4224714"/>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r>
              <a:rPr lang="en-US" sz="1800" b="1" kern="1200" dirty="0">
                <a:latin typeface="Times New Roman" panose="02020603050405020304" pitchFamily="18" charset="0"/>
                <a:ea typeface="Calibri" panose="020F0502020204030204" pitchFamily="34" charset="0"/>
                <a:cs typeface="Mangal" panose="02040503050203030202" pitchFamily="18" charset="0"/>
              </a:rPr>
              <a:t>Case Study</a:t>
            </a:r>
          </a:p>
          <a:p>
            <a:pPr marL="285750" indent="-285750">
              <a:buFont typeface="Arial" panose="020B0604020202020204" pitchFamily="34" charset="0"/>
              <a:buChar char="•"/>
            </a:pPr>
            <a:endParaRPr lang="en-US" sz="1800" b="1"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b="1" kern="1200" dirty="0">
                <a:latin typeface="Times New Roman" panose="02020603050405020304" pitchFamily="18" charset="0"/>
                <a:ea typeface="Calibri" panose="020F0502020204030204" pitchFamily="34" charset="0"/>
                <a:cs typeface="Mangal" panose="02040503050203030202" pitchFamily="18" charset="0"/>
              </a:rPr>
              <a:t>Truffle</a:t>
            </a:r>
            <a:r>
              <a:rPr lang="en-US" sz="1800" kern="1200" dirty="0">
                <a:latin typeface="Times New Roman" panose="02020603050405020304" pitchFamily="18" charset="0"/>
                <a:ea typeface="Calibri" panose="020F0502020204030204" pitchFamily="34" charset="0"/>
                <a:cs typeface="Mangal" panose="02040503050203030202" pitchFamily="18" charset="0"/>
              </a:rPr>
              <a:t>-Truffle combines a programming environment, a framework for testing and an asset pipeline.</a:t>
            </a: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kern="1200" dirty="0">
                <a:latin typeface="Times New Roman" panose="02020603050405020304" pitchFamily="18" charset="0"/>
                <a:ea typeface="Calibri" panose="020F0502020204030204" pitchFamily="34" charset="0"/>
                <a:cs typeface="Mangal" panose="02040503050203030202" pitchFamily="18" charset="0"/>
              </a:rPr>
              <a:t>It is built on Ethereum Blockchain and intended to make the building of </a:t>
            </a:r>
            <a:r>
              <a:rPr lang="en-US" sz="1800" kern="1200" dirty="0" err="1">
                <a:latin typeface="Times New Roman" panose="02020603050405020304" pitchFamily="18" charset="0"/>
                <a:ea typeface="Calibri" panose="020F0502020204030204" pitchFamily="34" charset="0"/>
                <a:cs typeface="Mangal" panose="02040503050203030202" pitchFamily="18" charset="0"/>
              </a:rPr>
              <a:t>Dapps</a:t>
            </a:r>
            <a:r>
              <a:rPr lang="en-US" sz="1800" kern="1200" dirty="0">
                <a:latin typeface="Times New Roman" panose="02020603050405020304" pitchFamily="18" charset="0"/>
                <a:ea typeface="Calibri" panose="020F0502020204030204" pitchFamily="34" charset="0"/>
                <a:cs typeface="Mangal" panose="02040503050203030202" pitchFamily="18" charset="0"/>
              </a:rPr>
              <a:t> simple and straightforward.</a:t>
            </a: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b="1" kern="1200" dirty="0">
                <a:latin typeface="Times New Roman" panose="02020603050405020304" pitchFamily="18" charset="0"/>
                <a:ea typeface="Calibri" panose="020F0502020204030204" pitchFamily="34" charset="0"/>
                <a:cs typeface="Mangal" panose="02040503050203030202" pitchFamily="18" charset="0"/>
              </a:rPr>
              <a:t>Web3.js- </a:t>
            </a:r>
            <a:r>
              <a:rPr lang="en-US" sz="1800" kern="1200" dirty="0">
                <a:latin typeface="Times New Roman" panose="02020603050405020304" pitchFamily="18" charset="0"/>
                <a:ea typeface="Calibri" panose="020F0502020204030204" pitchFamily="34" charset="0"/>
                <a:cs typeface="Mangal" panose="02040503050203030202" pitchFamily="18" charset="0"/>
              </a:rPr>
              <a:t>Web3.js is a library collection that allows us to interface with a local or distant Ethereum node through HTTT.</a:t>
            </a: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algn="ctr"/>
            <a:endParaRPr lang="en-US" sz="1800" b="1" kern="1200" dirty="0">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0176046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78" y="88807"/>
            <a:ext cx="8541835" cy="4501713"/>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r>
              <a:rPr lang="en-US" sz="1800" b="1" kern="1200" dirty="0">
                <a:latin typeface="Times New Roman" panose="02020603050405020304" pitchFamily="18" charset="0"/>
                <a:ea typeface="Calibri" panose="020F0502020204030204" pitchFamily="34" charset="0"/>
                <a:cs typeface="Mangal" panose="02040503050203030202" pitchFamily="18" charset="0"/>
              </a:rPr>
              <a:t>Case Study</a:t>
            </a:r>
          </a:p>
          <a:p>
            <a:r>
              <a:rPr lang="en-US" sz="1800" b="1" kern="1200" dirty="0">
                <a:latin typeface="Times New Roman" panose="02020603050405020304" pitchFamily="18" charset="0"/>
                <a:ea typeface="Calibri" panose="020F0502020204030204" pitchFamily="34" charset="0"/>
                <a:cs typeface="Mangal" panose="02040503050203030202" pitchFamily="18" charset="0"/>
              </a:rPr>
              <a:t>Pizza store</a:t>
            </a:r>
          </a:p>
          <a:p>
            <a:r>
              <a:rPr lang="en-US" sz="1800" kern="1200" dirty="0">
                <a:latin typeface="Times New Roman" panose="02020603050405020304" pitchFamily="18" charset="0"/>
                <a:ea typeface="Calibri" panose="020F0502020204030204" pitchFamily="34" charset="0"/>
                <a:cs typeface="Mangal" panose="02040503050203030202" pitchFamily="18" charset="0"/>
              </a:rPr>
              <a:t>There are following components in the application</a:t>
            </a:r>
          </a:p>
          <a:p>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kern="1200" dirty="0">
                <a:latin typeface="Times New Roman" panose="02020603050405020304" pitchFamily="18" charset="0"/>
                <a:ea typeface="Calibri" panose="020F0502020204030204" pitchFamily="34" charset="0"/>
                <a:cs typeface="Mangal" panose="02040503050203030202" pitchFamily="18" charset="0"/>
              </a:rPr>
              <a:t>Smart contract-Provides immutable contracts that are secure and strong.</a:t>
            </a: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kern="1200" dirty="0">
                <a:latin typeface="Times New Roman" panose="02020603050405020304" pitchFamily="18" charset="0"/>
                <a:ea typeface="Calibri" panose="020F0502020204030204" pitchFamily="34" charset="0"/>
                <a:cs typeface="Mangal" panose="02040503050203030202" pitchFamily="18" charset="0"/>
              </a:rPr>
              <a:t>Customers-can order pizza</a:t>
            </a: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kern="1200" dirty="0">
                <a:latin typeface="Times New Roman" panose="02020603050405020304" pitchFamily="18" charset="0"/>
                <a:ea typeface="Calibri" panose="020F0502020204030204" pitchFamily="34" charset="0"/>
                <a:cs typeface="Mangal" panose="02040503050203030202" pitchFamily="18" charset="0"/>
              </a:rPr>
              <a:t>Pizza store-deploy and own the contract</a:t>
            </a: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r>
              <a:rPr lang="en-US" sz="1800" kern="1200" dirty="0">
                <a:latin typeface="Times New Roman" panose="02020603050405020304" pitchFamily="18" charset="0"/>
                <a:ea typeface="Calibri" panose="020F0502020204030204" pitchFamily="34" charset="0"/>
                <a:cs typeface="Mangal" panose="02040503050203030202" pitchFamily="18" charset="0"/>
              </a:rPr>
              <a:t>There are several functions implemented</a:t>
            </a:r>
          </a:p>
          <a:p>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kern="1200" dirty="0" err="1">
                <a:latin typeface="Times New Roman" panose="02020603050405020304" pitchFamily="18" charset="0"/>
                <a:ea typeface="Calibri" panose="020F0502020204030204" pitchFamily="34" charset="0"/>
                <a:cs typeface="Mangal" panose="02040503050203030202" pitchFamily="18" charset="0"/>
              </a:rPr>
              <a:t>Send_order</a:t>
            </a:r>
            <a:r>
              <a:rPr lang="en-US" sz="1800" kern="1200" dirty="0">
                <a:latin typeface="Times New Roman" panose="02020603050405020304" pitchFamily="18" charset="0"/>
                <a:ea typeface="Calibri" panose="020F0502020204030204" pitchFamily="34" charset="0"/>
                <a:cs typeface="Mangal" panose="02040503050203030202" pitchFamily="18" charset="0"/>
              </a:rPr>
              <a:t>, </a:t>
            </a:r>
            <a:r>
              <a:rPr lang="en-US" sz="1800" kern="1200" dirty="0" err="1">
                <a:latin typeface="Times New Roman" panose="02020603050405020304" pitchFamily="18" charset="0"/>
                <a:ea typeface="Calibri" panose="020F0502020204030204" pitchFamily="34" charset="0"/>
                <a:cs typeface="Mangal" panose="02040503050203030202" pitchFamily="18" charset="0"/>
              </a:rPr>
              <a:t>check_order</a:t>
            </a:r>
            <a:r>
              <a:rPr lang="en-US" sz="1800" kern="1200" dirty="0">
                <a:latin typeface="Times New Roman" panose="02020603050405020304" pitchFamily="18" charset="0"/>
                <a:ea typeface="Calibri" panose="020F0502020204030204" pitchFamily="34" charset="0"/>
                <a:cs typeface="Mangal" panose="02040503050203030202" pitchFamily="18" charset="0"/>
              </a:rPr>
              <a:t>, </a:t>
            </a:r>
            <a:r>
              <a:rPr lang="en-US" sz="1800" kern="1200" dirty="0" err="1">
                <a:latin typeface="Times New Roman" panose="02020603050405020304" pitchFamily="18" charset="0"/>
                <a:ea typeface="Calibri" panose="020F0502020204030204" pitchFamily="34" charset="0"/>
                <a:cs typeface="Mangal" panose="02040503050203030202" pitchFamily="18" charset="0"/>
              </a:rPr>
              <a:t>send_invoice</a:t>
            </a:r>
            <a:r>
              <a:rPr lang="en-US" sz="1800" kern="1200" dirty="0">
                <a:latin typeface="Times New Roman" panose="02020603050405020304" pitchFamily="18" charset="0"/>
                <a:ea typeface="Calibri" panose="020F0502020204030204" pitchFamily="34" charset="0"/>
                <a:cs typeface="Mangal" panose="02040503050203030202" pitchFamily="18" charset="0"/>
              </a:rPr>
              <a:t>, </a:t>
            </a:r>
            <a:r>
              <a:rPr lang="en-US" sz="1800" kern="1200" dirty="0" err="1">
                <a:latin typeface="Times New Roman" panose="02020603050405020304" pitchFamily="18" charset="0"/>
                <a:ea typeface="Calibri" panose="020F0502020204030204" pitchFamily="34" charset="0"/>
                <a:cs typeface="Mangal" panose="02040503050203030202" pitchFamily="18" charset="0"/>
              </a:rPr>
              <a:t>Order_delivered</a:t>
            </a:r>
            <a:r>
              <a:rPr lang="en-US" sz="1800" kern="1200" dirty="0">
                <a:latin typeface="Times New Roman" panose="02020603050405020304" pitchFamily="18" charset="0"/>
                <a:ea typeface="Calibri" panose="020F0502020204030204" pitchFamily="34" charset="0"/>
                <a:cs typeface="Mangal" panose="02040503050203030202" pitchFamily="18" charset="0"/>
              </a:rPr>
              <a:t> and the events </a:t>
            </a:r>
            <a:r>
              <a:rPr lang="en-US" sz="1800" kern="1200" dirty="0" err="1">
                <a:latin typeface="Times New Roman" panose="02020603050405020304" pitchFamily="18" charset="0"/>
                <a:ea typeface="Calibri" panose="020F0502020204030204" pitchFamily="34" charset="0"/>
                <a:cs typeface="Mangal" panose="02040503050203030202" pitchFamily="18" charset="0"/>
              </a:rPr>
              <a:t>triggred</a:t>
            </a:r>
            <a:r>
              <a:rPr lang="en-US" sz="1800" kern="1200" dirty="0">
                <a:latin typeface="Times New Roman" panose="02020603050405020304" pitchFamily="18" charset="0"/>
                <a:ea typeface="Calibri" panose="020F0502020204030204" pitchFamily="34" charset="0"/>
                <a:cs typeface="Mangal" panose="02040503050203030202" pitchFamily="18" charset="0"/>
              </a:rPr>
              <a:t> are </a:t>
            </a:r>
            <a:r>
              <a:rPr lang="en-US" sz="1800" kern="1200" dirty="0" err="1">
                <a:latin typeface="Times New Roman" panose="02020603050405020304" pitchFamily="18" charset="0"/>
                <a:ea typeface="Calibri" panose="020F0502020204030204" pitchFamily="34" charset="0"/>
                <a:cs typeface="Mangal" panose="02040503050203030202" pitchFamily="18" charset="0"/>
              </a:rPr>
              <a:t>Invoice_sent</a:t>
            </a:r>
            <a:r>
              <a:rPr lang="en-US" sz="1800" kern="1200" dirty="0">
                <a:latin typeface="Times New Roman" panose="02020603050405020304" pitchFamily="18" charset="0"/>
                <a:ea typeface="Calibri" panose="020F0502020204030204" pitchFamily="34" charset="0"/>
                <a:cs typeface="Mangal" panose="02040503050203030202" pitchFamily="18" charset="0"/>
              </a:rPr>
              <a:t>, </a:t>
            </a:r>
            <a:r>
              <a:rPr lang="en-US" sz="1800" kern="1200" dirty="0" err="1">
                <a:latin typeface="Times New Roman" panose="02020603050405020304" pitchFamily="18" charset="0"/>
                <a:ea typeface="Calibri" panose="020F0502020204030204" pitchFamily="34" charset="0"/>
                <a:cs typeface="Mangal" panose="02040503050203030202" pitchFamily="18" charset="0"/>
              </a:rPr>
              <a:t>Order_sent</a:t>
            </a:r>
            <a:r>
              <a:rPr lang="en-US" sz="1800" kern="1200" dirty="0">
                <a:latin typeface="Times New Roman" panose="02020603050405020304" pitchFamily="18" charset="0"/>
                <a:ea typeface="Calibri" panose="020F0502020204030204" pitchFamily="34" charset="0"/>
                <a:cs typeface="Mangal" panose="02040503050203030202" pitchFamily="18" charset="0"/>
              </a:rPr>
              <a:t>, </a:t>
            </a:r>
            <a:r>
              <a:rPr lang="en-US" sz="1800" kern="1200" dirty="0" err="1">
                <a:latin typeface="Times New Roman" panose="02020603050405020304" pitchFamily="18" charset="0"/>
                <a:ea typeface="Calibri" panose="020F0502020204030204" pitchFamily="34" charset="0"/>
                <a:cs typeface="Mangal" panose="02040503050203030202" pitchFamily="18" charset="0"/>
              </a:rPr>
              <a:t>Order_delivered</a:t>
            </a:r>
            <a:r>
              <a:rPr lang="en-US" sz="1800" kern="1200" dirty="0">
                <a:latin typeface="Times New Roman" panose="02020603050405020304" pitchFamily="18" charset="0"/>
                <a:ea typeface="Calibri" panose="020F0502020204030204" pitchFamily="34" charset="0"/>
                <a:cs typeface="Mangal" panose="02040503050203030202" pitchFamily="18" charset="0"/>
              </a:rPr>
              <a:t>.</a:t>
            </a:r>
          </a:p>
          <a:p>
            <a:endParaRPr lang="en-US" sz="1800" b="1" kern="1200" dirty="0">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028838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78" y="88807"/>
            <a:ext cx="8541835" cy="4778712"/>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r>
              <a:rPr lang="en-US" sz="1800" b="1" kern="1200" dirty="0">
                <a:latin typeface="Times New Roman" panose="02020603050405020304" pitchFamily="18" charset="0"/>
                <a:ea typeface="Calibri" panose="020F0502020204030204" pitchFamily="34" charset="0"/>
                <a:cs typeface="Mangal" panose="02040503050203030202" pitchFamily="18" charset="0"/>
              </a:rPr>
              <a:t>Case Study</a:t>
            </a:r>
          </a:p>
          <a:p>
            <a:r>
              <a:rPr lang="en-US" sz="1800" b="1" kern="1200" dirty="0">
                <a:latin typeface="Times New Roman" panose="02020603050405020304" pitchFamily="18" charset="0"/>
                <a:ea typeface="Calibri" panose="020F0502020204030204" pitchFamily="34" charset="0"/>
                <a:cs typeface="Mangal" panose="02040503050203030202" pitchFamily="18" charset="0"/>
              </a:rPr>
              <a:t>Pizza store</a:t>
            </a: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kern="1200" dirty="0">
                <a:latin typeface="Times New Roman" panose="02020603050405020304" pitchFamily="18" charset="0"/>
                <a:ea typeface="Calibri" panose="020F0502020204030204" pitchFamily="34" charset="0"/>
                <a:cs typeface="Mangal" panose="02040503050203030202" pitchFamily="18" charset="0"/>
              </a:rPr>
              <a:t>Define variables and structs. Essentially, we need pizza store and customer addresses as well as order and invoice structs.</a:t>
            </a: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kern="1200" dirty="0">
                <a:latin typeface="Times New Roman" panose="02020603050405020304" pitchFamily="18" charset="0"/>
                <a:ea typeface="Calibri" panose="020F0502020204030204" pitchFamily="34" charset="0"/>
                <a:cs typeface="Mangal" panose="02040503050203030202" pitchFamily="18" charset="0"/>
              </a:rPr>
              <a:t>Require order and invoice lists, mapping in solidity.</a:t>
            </a: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kern="1200" dirty="0">
                <a:latin typeface="Times New Roman" panose="02020603050405020304" pitchFamily="18" charset="0"/>
                <a:ea typeface="Calibri" panose="020F0502020204030204" pitchFamily="34" charset="0"/>
                <a:cs typeface="Mangal" panose="02040503050203030202" pitchFamily="18" charset="0"/>
              </a:rPr>
              <a:t>Write functions to provide order delivery, safe payment and get invoice.</a:t>
            </a: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kern="1200" dirty="0">
                <a:latin typeface="Times New Roman" panose="02020603050405020304" pitchFamily="18" charset="0"/>
                <a:ea typeface="Calibri" panose="020F0502020204030204" pitchFamily="34" charset="0"/>
                <a:cs typeface="Mangal" panose="02040503050203030202" pitchFamily="18" charset="0"/>
              </a:rPr>
              <a:t>After creating the project and launching ganache, which offers a local Ethereum blockchain network, smart contract can be developed using truffle with commands</a:t>
            </a:r>
          </a:p>
          <a:p>
            <a:pPr marL="285750" indent="-285750">
              <a:buFont typeface="Arial" panose="020B0604020202020204" pitchFamily="34" charset="0"/>
              <a:buChar char="•"/>
            </a:pP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US" sz="1800" kern="1200" dirty="0">
                <a:latin typeface="Times New Roman" panose="02020603050405020304" pitchFamily="18" charset="0"/>
                <a:ea typeface="Calibri" panose="020F0502020204030204" pitchFamily="34" charset="0"/>
                <a:cs typeface="Mangal" panose="02040503050203030202" pitchFamily="18" charset="0"/>
              </a:rPr>
              <a:t>-truffle migrate –retest</a:t>
            </a:r>
          </a:p>
          <a:p>
            <a:pPr marL="285750" indent="-285750">
              <a:buFont typeface="Arial" panose="020B0604020202020204" pitchFamily="34" charset="0"/>
              <a:buChar char="•"/>
            </a:pPr>
            <a:r>
              <a:rPr lang="en-US" sz="1800" kern="1200" dirty="0">
                <a:latin typeface="Times New Roman" panose="02020603050405020304" pitchFamily="18" charset="0"/>
                <a:ea typeface="Calibri" panose="020F0502020204030204" pitchFamily="34" charset="0"/>
                <a:cs typeface="Mangal" panose="02040503050203030202" pitchFamily="18" charset="0"/>
              </a:rPr>
              <a:t>-truffle test</a:t>
            </a:r>
          </a:p>
          <a:p>
            <a:endParaRPr lang="en-US" sz="1800" b="1" kern="1200" dirty="0">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2449438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078" y="88807"/>
            <a:ext cx="8541835" cy="3116718"/>
          </a:xfrm>
          <a:prstGeom prst="rect">
            <a:avLst/>
          </a:prstGeom>
        </p:spPr>
        <p:txBody>
          <a:bodyPr vert="horz" wrap="square" lIns="0" tIns="69056" rIns="0" bIns="0" rtlCol="0">
            <a:spAutoFit/>
          </a:bodyPr>
          <a:lstStyle/>
          <a:p>
            <a:pPr algn="ctr"/>
            <a:r>
              <a:rPr lang="en-US" sz="1800" b="1" kern="1200" dirty="0">
                <a:latin typeface="Times New Roman" panose="02020603050405020304" pitchFamily="18" charset="0"/>
                <a:ea typeface="Calibri" panose="020F0502020204030204" pitchFamily="34" charset="0"/>
                <a:cs typeface="Mangal" panose="02040503050203030202" pitchFamily="18" charset="0"/>
              </a:rPr>
              <a:t>Module 4</a:t>
            </a:r>
          </a:p>
          <a:p>
            <a:r>
              <a:rPr lang="en-US" sz="1800" b="1" kern="1200" dirty="0">
                <a:latin typeface="Times New Roman" panose="02020603050405020304" pitchFamily="18" charset="0"/>
                <a:ea typeface="Calibri" panose="020F0502020204030204" pitchFamily="34" charset="0"/>
                <a:cs typeface="Mangal" panose="02040503050203030202" pitchFamily="18" charset="0"/>
              </a:rPr>
              <a:t>Case Studies in the different domain</a:t>
            </a:r>
          </a:p>
          <a:p>
            <a:endParaRPr lang="en-US" sz="1800" b="1" kern="1200" dirty="0">
              <a:latin typeface="Times New Roman" panose="02020603050405020304" pitchFamily="18" charset="0"/>
              <a:ea typeface="Calibri" panose="020F0502020204030204" pitchFamily="34" charset="0"/>
              <a:cs typeface="Mangal" panose="02040503050203030202" pitchFamily="18" charset="0"/>
            </a:endParaRPr>
          </a:p>
          <a:p>
            <a:pPr algn="just">
              <a:buFont typeface="Arial" panose="020B0604020202020204" pitchFamily="34" charset="0"/>
              <a:buChar char="•"/>
            </a:pPr>
            <a:r>
              <a:rPr lang="en-US" sz="1800" i="0" dirty="0">
                <a:solidFill>
                  <a:srgbClr val="111111"/>
                </a:solidFill>
                <a:effectLst/>
                <a:latin typeface="Times New Roman" panose="02020603050405020304" pitchFamily="18" charset="0"/>
                <a:cs typeface="Times New Roman" panose="02020603050405020304" pitchFamily="18" charset="0"/>
              </a:rPr>
              <a:t>Financial services: </a:t>
            </a:r>
          </a:p>
          <a:p>
            <a:pPr algn="just">
              <a:buFont typeface="Arial" panose="020B0604020202020204" pitchFamily="34" charset="0"/>
              <a:buChar char="•"/>
            </a:pPr>
            <a:r>
              <a:rPr lang="en-US" sz="1800" i="0" dirty="0">
                <a:solidFill>
                  <a:srgbClr val="111111"/>
                </a:solidFill>
                <a:effectLst/>
                <a:latin typeface="Times New Roman" panose="02020603050405020304" pitchFamily="18" charset="0"/>
                <a:cs typeface="Times New Roman" panose="02020603050405020304" pitchFamily="18" charset="0"/>
              </a:rPr>
              <a:t>Supply chain management: </a:t>
            </a:r>
          </a:p>
          <a:p>
            <a:pPr algn="just">
              <a:buFont typeface="Arial" panose="020B0604020202020204" pitchFamily="34" charset="0"/>
              <a:buChar char="•"/>
            </a:pPr>
            <a:r>
              <a:rPr lang="en-US" sz="1800" i="0" dirty="0">
                <a:solidFill>
                  <a:srgbClr val="111111"/>
                </a:solidFill>
                <a:effectLst/>
                <a:latin typeface="Times New Roman" panose="02020603050405020304" pitchFamily="18" charset="0"/>
                <a:cs typeface="Times New Roman" panose="02020603050405020304" pitchFamily="18" charset="0"/>
              </a:rPr>
              <a:t>Identity verification: </a:t>
            </a:r>
          </a:p>
          <a:p>
            <a:pPr algn="just">
              <a:buFont typeface="Arial" panose="020B0604020202020204" pitchFamily="34" charset="0"/>
              <a:buChar char="•"/>
            </a:pPr>
            <a:r>
              <a:rPr lang="en-US" sz="1800" i="0" dirty="0">
                <a:solidFill>
                  <a:srgbClr val="111111"/>
                </a:solidFill>
                <a:effectLst/>
                <a:latin typeface="Times New Roman" panose="02020603050405020304" pitchFamily="18" charset="0"/>
                <a:cs typeface="Times New Roman" panose="02020603050405020304" pitchFamily="18" charset="0"/>
              </a:rPr>
              <a:t>Real estate: </a:t>
            </a:r>
          </a:p>
          <a:p>
            <a:pPr algn="just">
              <a:buFont typeface="Arial" panose="020B0604020202020204" pitchFamily="34" charset="0"/>
              <a:buChar char="•"/>
            </a:pPr>
            <a:r>
              <a:rPr lang="en-US" sz="1800" i="0" dirty="0">
                <a:solidFill>
                  <a:srgbClr val="111111"/>
                </a:solidFill>
                <a:effectLst/>
                <a:latin typeface="Times New Roman" panose="02020603050405020304" pitchFamily="18" charset="0"/>
                <a:cs typeface="Times New Roman" panose="02020603050405020304" pitchFamily="18" charset="0"/>
              </a:rPr>
              <a:t>Healthcare: </a:t>
            </a:r>
          </a:p>
          <a:p>
            <a:pPr algn="just">
              <a:buFont typeface="Arial" panose="020B0604020202020204" pitchFamily="34" charset="0"/>
              <a:buChar char="•"/>
            </a:pPr>
            <a:r>
              <a:rPr lang="en-US" sz="1800" i="0" dirty="0">
                <a:solidFill>
                  <a:srgbClr val="111111"/>
                </a:solidFill>
                <a:effectLst/>
                <a:latin typeface="Times New Roman" panose="02020603050405020304" pitchFamily="18" charset="0"/>
                <a:cs typeface="Times New Roman" panose="02020603050405020304" pitchFamily="18" charset="0"/>
              </a:rPr>
              <a:t>Education: </a:t>
            </a:r>
          </a:p>
          <a:p>
            <a:pPr algn="just">
              <a:buFont typeface="Arial" panose="020B0604020202020204" pitchFamily="34" charset="0"/>
              <a:buChar char="•"/>
            </a:pPr>
            <a:r>
              <a:rPr lang="en-US" sz="1800" i="0" dirty="0">
                <a:solidFill>
                  <a:srgbClr val="111111"/>
                </a:solidFill>
                <a:effectLst/>
                <a:latin typeface="Times New Roman" panose="02020603050405020304" pitchFamily="18" charset="0"/>
                <a:cs typeface="Times New Roman" panose="02020603050405020304" pitchFamily="18" charset="0"/>
              </a:rPr>
              <a:t>Social media: </a:t>
            </a:r>
          </a:p>
          <a:p>
            <a:pPr algn="just">
              <a:buFont typeface="Arial" panose="020B0604020202020204" pitchFamily="34" charset="0"/>
              <a:buChar char="•"/>
            </a:pPr>
            <a:r>
              <a:rPr lang="en-US" sz="1800" i="0" dirty="0">
                <a:solidFill>
                  <a:srgbClr val="111111"/>
                </a:solidFill>
                <a:effectLst/>
                <a:latin typeface="Times New Roman" panose="02020603050405020304" pitchFamily="18" charset="0"/>
                <a:cs typeface="Times New Roman" panose="02020603050405020304" pitchFamily="18" charset="0"/>
              </a:rPr>
              <a:t>Predictive markets:</a:t>
            </a:r>
            <a:endParaRPr lang="en-US" sz="1800" kern="1200" dirty="0">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2596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endParaRPr lang="en-US" b="1"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b="1" i="0" dirty="0">
                <a:solidFill>
                  <a:srgbClr val="111111"/>
                </a:solidFill>
                <a:effectLst/>
                <a:latin typeface="Times New Roman" panose="02020603050405020304" pitchFamily="18" charset="0"/>
                <a:cs typeface="Times New Roman" panose="02020603050405020304" pitchFamily="18" charset="0"/>
              </a:rPr>
              <a:t>Disadvantages</a:t>
            </a:r>
          </a:p>
          <a:p>
            <a:pPr marL="114300" indent="0" algn="just">
              <a:buNone/>
            </a:pPr>
            <a:endParaRPr lang="en-US" b="0" i="0" dirty="0">
              <a:solidFill>
                <a:srgbClr val="111111"/>
              </a:solidFill>
              <a:effectLst/>
              <a:latin typeface="Times New Roman" panose="02020603050405020304" pitchFamily="18" charset="0"/>
              <a:cs typeface="Times New Roman" panose="02020603050405020304" pitchFamily="18" charset="0"/>
            </a:endParaRPr>
          </a:p>
          <a:p>
            <a:pPr algn="just"/>
            <a:r>
              <a:rPr lang="en-US" b="0" i="0" dirty="0">
                <a:solidFill>
                  <a:srgbClr val="111111"/>
                </a:solidFill>
                <a:effectLst/>
                <a:latin typeface="Times New Roman" panose="02020603050405020304" pitchFamily="18" charset="0"/>
                <a:cs typeface="Times New Roman" panose="02020603050405020304" pitchFamily="18" charset="0"/>
              </a:rPr>
              <a:t>Other issues include the lack of complete privacy and anonymity. Public blockchains allow anyone to view transaction amounts and the addresses involved. If the address owners become known, the user loses their anonymity.</a:t>
            </a:r>
          </a:p>
          <a:p>
            <a:pPr algn="just"/>
            <a:endParaRPr lang="en-US" b="0" i="0" dirty="0">
              <a:solidFill>
                <a:srgbClr val="111111"/>
              </a:solidFill>
              <a:effectLst/>
              <a:latin typeface="Times New Roman" panose="02020603050405020304" pitchFamily="18" charset="0"/>
              <a:cs typeface="Times New Roman" panose="02020603050405020304" pitchFamily="18" charset="0"/>
            </a:endParaRPr>
          </a:p>
          <a:p>
            <a:pPr algn="just"/>
            <a:r>
              <a:rPr lang="en-US" b="0" i="0" dirty="0">
                <a:solidFill>
                  <a:srgbClr val="111111"/>
                </a:solidFill>
                <a:effectLst/>
                <a:latin typeface="Times New Roman" panose="02020603050405020304" pitchFamily="18" charset="0"/>
                <a:cs typeface="Times New Roman" panose="02020603050405020304" pitchFamily="18" charset="0"/>
              </a:rPr>
              <a:t>Public blockchains also attract participants who may not be honest in their intentions. Most public blockchains are designed for cryptocurrencies, which by nature of their value are a prime target for hackers and thieves.</a:t>
            </a:r>
          </a:p>
        </p:txBody>
      </p:sp>
    </p:spTree>
    <p:extLst>
      <p:ext uri="{BB962C8B-B14F-4D97-AF65-F5344CB8AC3E}">
        <p14:creationId xmlns:p14="http://schemas.microsoft.com/office/powerpoint/2010/main" val="80135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ctr">
              <a:buNone/>
            </a:pPr>
            <a:r>
              <a:rPr lang="en-US" b="1" i="0" dirty="0">
                <a:solidFill>
                  <a:srgbClr val="1A202C"/>
                </a:solidFill>
                <a:effectLst/>
                <a:latin typeface="Times New Roman" panose="02020603050405020304" pitchFamily="18" charset="0"/>
                <a:cs typeface="Times New Roman" panose="02020603050405020304" pitchFamily="18" charset="0"/>
              </a:rPr>
              <a:t>Ethereum</a:t>
            </a:r>
            <a:endParaRPr lang="en-US" b="1" i="0" dirty="0">
              <a:solidFill>
                <a:schemeClr val="tx1"/>
              </a:solidFill>
              <a:effectLst/>
              <a:latin typeface="Times New Roman" panose="02020603050405020304" pitchFamily="18" charset="0"/>
              <a:cs typeface="Times New Roman" panose="02020603050405020304" pitchFamily="18" charset="0"/>
            </a:endParaRPr>
          </a:p>
          <a:p>
            <a:pPr algn="just"/>
            <a:endParaRPr lang="en-US" b="1" dirty="0">
              <a:solidFill>
                <a:schemeClr val="tx1"/>
              </a:solidFill>
              <a:latin typeface="Times New Roman" panose="02020603050405020304" pitchFamily="18" charset="0"/>
              <a:cs typeface="Times New Roman" panose="02020603050405020304" pitchFamily="18" charset="0"/>
            </a:endParaRPr>
          </a:p>
          <a:p>
            <a:pPr algn="l"/>
            <a:r>
              <a:rPr lang="en-US" b="0" i="0" dirty="0">
                <a:solidFill>
                  <a:srgbClr val="1A202C"/>
                </a:solidFill>
                <a:effectLst/>
                <a:latin typeface="Times New Roman" panose="02020603050405020304" pitchFamily="18" charset="0"/>
                <a:cs typeface="Times New Roman" panose="02020603050405020304" pitchFamily="18" charset="0"/>
              </a:rPr>
              <a:t>Ethereum is a network of computers all over the world that follow a set of rules called the Ethereum protocol. </a:t>
            </a:r>
          </a:p>
          <a:p>
            <a:pPr algn="l"/>
            <a:endParaRPr lang="en-US" dirty="0">
              <a:solidFill>
                <a:srgbClr val="1A202C"/>
              </a:solidFill>
              <a:latin typeface="Times New Roman" panose="02020603050405020304" pitchFamily="18" charset="0"/>
              <a:cs typeface="Times New Roman" panose="02020603050405020304" pitchFamily="18" charset="0"/>
            </a:endParaRPr>
          </a:p>
          <a:p>
            <a:pPr algn="l"/>
            <a:r>
              <a:rPr lang="en-US" b="0" i="0" dirty="0">
                <a:solidFill>
                  <a:srgbClr val="1A202C"/>
                </a:solidFill>
                <a:effectLst/>
                <a:latin typeface="Times New Roman" panose="02020603050405020304" pitchFamily="18" charset="0"/>
                <a:cs typeface="Times New Roman" panose="02020603050405020304" pitchFamily="18" charset="0"/>
              </a:rPr>
              <a:t>The Ethereum network acts as the foundation for communities, applications, organizations and digital assets that anyone can build and use.</a:t>
            </a:r>
          </a:p>
          <a:p>
            <a:pPr algn="l"/>
            <a:endParaRPr lang="en-US" b="0" i="0" dirty="0">
              <a:solidFill>
                <a:srgbClr val="1A202C"/>
              </a:solidFill>
              <a:effectLst/>
              <a:latin typeface="Times New Roman" panose="02020603050405020304" pitchFamily="18" charset="0"/>
              <a:cs typeface="Times New Roman" panose="02020603050405020304" pitchFamily="18" charset="0"/>
            </a:endParaRPr>
          </a:p>
          <a:p>
            <a:pPr algn="l"/>
            <a:r>
              <a:rPr lang="en-US" b="0" i="0" dirty="0">
                <a:solidFill>
                  <a:srgbClr val="1A202C"/>
                </a:solidFill>
                <a:effectLst/>
                <a:latin typeface="Times New Roman" panose="02020603050405020304" pitchFamily="18" charset="0"/>
                <a:cs typeface="Times New Roman" panose="02020603050405020304" pitchFamily="18" charset="0"/>
              </a:rPr>
              <a:t>You can create an Ethereum account from anywhere, at any time, and explore a world of apps or build your own. </a:t>
            </a:r>
          </a:p>
          <a:p>
            <a:pPr algn="l"/>
            <a:endParaRPr lang="en-US" b="0" i="0" dirty="0">
              <a:solidFill>
                <a:srgbClr val="1A202C"/>
              </a:solidFill>
              <a:effectLst/>
              <a:latin typeface="Times New Roman" panose="02020603050405020304" pitchFamily="18" charset="0"/>
              <a:cs typeface="Times New Roman" panose="02020603050405020304" pitchFamily="18" charset="0"/>
            </a:endParaRPr>
          </a:p>
          <a:p>
            <a:pPr algn="l"/>
            <a:r>
              <a:rPr lang="en-US" b="0" i="0" dirty="0">
                <a:solidFill>
                  <a:srgbClr val="1A202C"/>
                </a:solidFill>
                <a:effectLst/>
                <a:latin typeface="Times New Roman" panose="02020603050405020304" pitchFamily="18" charset="0"/>
                <a:cs typeface="Times New Roman" panose="02020603050405020304" pitchFamily="18" charset="0"/>
              </a:rPr>
              <a:t>The core innovation is that you can do all this without trusting a central authority that could change the rules or restrict your access.</a:t>
            </a:r>
          </a:p>
        </p:txBody>
      </p:sp>
    </p:spTree>
    <p:extLst>
      <p:ext uri="{BB962C8B-B14F-4D97-AF65-F5344CB8AC3E}">
        <p14:creationId xmlns:p14="http://schemas.microsoft.com/office/powerpoint/2010/main" val="56674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ctr">
              <a:buNone/>
            </a:pPr>
            <a:r>
              <a:rPr lang="en-US" b="1" i="0" dirty="0">
                <a:solidFill>
                  <a:srgbClr val="1A202C"/>
                </a:solidFill>
                <a:effectLst/>
                <a:latin typeface="Times New Roman" panose="02020603050405020304" pitchFamily="18" charset="0"/>
                <a:cs typeface="Times New Roman" panose="02020603050405020304" pitchFamily="18" charset="0"/>
              </a:rPr>
              <a:t>Ethereum</a:t>
            </a:r>
          </a:p>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What is Ethereum?</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Ethereum is a </a:t>
            </a: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3" tooltip="blockchain">
                  <a:extLst>
                    <a:ext uri="{A12FA001-AC4F-418D-AE19-62706E023703}">
                      <ahyp:hlinkClr xmlns:ahyp="http://schemas.microsoft.com/office/drawing/2018/hyperlinkcolor" val="tx"/>
                    </a:ext>
                  </a:extLst>
                </a:hlinkClick>
              </a:rPr>
              <a:t>blockchain</a:t>
            </a:r>
            <a:r>
              <a:rPr lang="en-US" b="0" i="0" dirty="0">
                <a:solidFill>
                  <a:schemeClr val="tx1"/>
                </a:solidFill>
                <a:effectLst/>
                <a:latin typeface="Times New Roman" panose="02020603050405020304" pitchFamily="18" charset="0"/>
                <a:cs typeface="Times New Roman" panose="02020603050405020304" pitchFamily="18" charset="0"/>
              </a:rPr>
              <a:t>-based computing platform that enables developers to build and deploy decentralized applications—meaning not run by a centralized authority.</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 You can create a decentralized application for which the participants of that particular application are the decision-making authority.</a:t>
            </a:r>
          </a:p>
          <a:p>
            <a:pPr marL="114300" indent="0" algn="just">
              <a:buNone/>
            </a:pP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903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ctr">
              <a:buNone/>
            </a:pPr>
            <a:r>
              <a:rPr lang="en-US" b="1" i="0" dirty="0">
                <a:solidFill>
                  <a:srgbClr val="1A202C"/>
                </a:solidFill>
                <a:effectLst/>
                <a:latin typeface="Times New Roman" panose="02020603050405020304" pitchFamily="18" charset="0"/>
                <a:cs typeface="Times New Roman" panose="02020603050405020304" pitchFamily="18" charset="0"/>
              </a:rPr>
              <a:t>Ethereum</a:t>
            </a:r>
          </a:p>
          <a:p>
            <a:pPr marL="114300" indent="0" algn="l">
              <a:buNone/>
            </a:pPr>
            <a:r>
              <a:rPr lang="en-US" b="1" i="0" dirty="0">
                <a:solidFill>
                  <a:schemeClr val="tx1"/>
                </a:solidFill>
                <a:effectLst/>
                <a:latin typeface="Times New Roman" panose="02020603050405020304" pitchFamily="18" charset="0"/>
                <a:cs typeface="Times New Roman" panose="02020603050405020304" pitchFamily="18" charset="0"/>
              </a:rPr>
              <a:t>Ethereum Features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Ether: </a:t>
            </a:r>
            <a:r>
              <a:rPr lang="en-US" b="0" i="0" dirty="0">
                <a:solidFill>
                  <a:schemeClr val="tx1"/>
                </a:solidFill>
                <a:effectLst/>
                <a:latin typeface="Times New Roman" panose="02020603050405020304" pitchFamily="18" charset="0"/>
                <a:cs typeface="Times New Roman" panose="02020603050405020304" pitchFamily="18" charset="0"/>
              </a:rPr>
              <a:t>This is Ethereum’s </a:t>
            </a: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3" tooltip="cryptocurrency.">
                  <a:extLst>
                    <a:ext uri="{A12FA001-AC4F-418D-AE19-62706E023703}">
                      <ahyp:hlinkClr xmlns:ahyp="http://schemas.microsoft.com/office/drawing/2018/hyperlinkcolor" val="tx"/>
                    </a:ext>
                  </a:extLst>
                </a:hlinkClick>
              </a:rPr>
              <a:t>cryptocurrency.</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Smart contracts: </a:t>
            </a:r>
            <a:r>
              <a:rPr lang="en-US" b="0" i="0" dirty="0">
                <a:solidFill>
                  <a:schemeClr val="tx1"/>
                </a:solidFill>
                <a:effectLst/>
                <a:latin typeface="Times New Roman" panose="02020603050405020304" pitchFamily="18" charset="0"/>
                <a:cs typeface="Times New Roman" panose="02020603050405020304" pitchFamily="18" charset="0"/>
              </a:rPr>
              <a:t>Ethereum allows the development and deployment of these types of contracts.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Ethereum Virtual Machine: </a:t>
            </a:r>
            <a:r>
              <a:rPr lang="en-US" b="0" i="0" dirty="0">
                <a:solidFill>
                  <a:schemeClr val="tx1"/>
                </a:solidFill>
                <a:effectLst/>
                <a:latin typeface="Times New Roman" panose="02020603050405020304" pitchFamily="18" charset="0"/>
                <a:cs typeface="Times New Roman" panose="02020603050405020304" pitchFamily="18" charset="0"/>
              </a:rPr>
              <a:t>Ethereum provides the underlying technology—the architecture and the software—that understands smart contracts and allows you to interact with it.</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Decentralized applications (</a:t>
            </a:r>
            <a:r>
              <a:rPr lang="en-US" b="1" i="0" dirty="0" err="1">
                <a:solidFill>
                  <a:schemeClr val="tx1"/>
                </a:solidFill>
                <a:effectLst/>
                <a:latin typeface="Times New Roman" panose="02020603050405020304" pitchFamily="18" charset="0"/>
                <a:cs typeface="Times New Roman" panose="02020603050405020304" pitchFamily="18" charset="0"/>
              </a:rPr>
              <a:t>Dapps</a:t>
            </a:r>
            <a:r>
              <a:rPr lang="en-US" b="1" i="0" dirty="0">
                <a:solidFill>
                  <a:schemeClr val="tx1"/>
                </a:solidFill>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A decentralized application is called a </a:t>
            </a:r>
            <a:r>
              <a:rPr lang="en-US" b="0" i="0" dirty="0" err="1">
                <a:solidFill>
                  <a:schemeClr val="tx1"/>
                </a:solidFill>
                <a:effectLst/>
                <a:latin typeface="Times New Roman" panose="02020603050405020304" pitchFamily="18" charset="0"/>
                <a:cs typeface="Times New Roman" panose="02020603050405020304" pitchFamily="18" charset="0"/>
              </a:rPr>
              <a:t>Dapp</a:t>
            </a:r>
            <a:r>
              <a:rPr lang="en-US" b="0" i="0" dirty="0">
                <a:solidFill>
                  <a:schemeClr val="tx1"/>
                </a:solidFill>
                <a:effectLst/>
                <a:latin typeface="Times New Roman" panose="02020603050405020304" pitchFamily="18" charset="0"/>
                <a:cs typeface="Times New Roman" panose="02020603050405020304" pitchFamily="18" charset="0"/>
              </a:rPr>
              <a:t> (also spelled DAPP, App, or </a:t>
            </a:r>
            <a:r>
              <a:rPr lang="en-US" b="0" i="0" dirty="0" err="1">
                <a:solidFill>
                  <a:schemeClr val="tx1"/>
                </a:solidFill>
                <a:effectLst/>
                <a:latin typeface="Times New Roman" panose="02020603050405020304" pitchFamily="18" charset="0"/>
                <a:cs typeface="Times New Roman" panose="02020603050405020304" pitchFamily="18" charset="0"/>
              </a:rPr>
              <a:t>DApp</a:t>
            </a:r>
            <a:r>
              <a:rPr lang="en-US" b="0" i="0" dirty="0">
                <a:solidFill>
                  <a:schemeClr val="tx1"/>
                </a:solidFill>
                <a:effectLst/>
                <a:latin typeface="Times New Roman" panose="02020603050405020304" pitchFamily="18" charset="0"/>
                <a:cs typeface="Times New Roman" panose="02020603050405020304" pitchFamily="18" charset="0"/>
              </a:rPr>
              <a:t>) for short. Ethereum allows you to create consolidated applications, called decentralized applications.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Decentralized autonomous organizations (DAOs): </a:t>
            </a:r>
            <a:r>
              <a:rPr lang="en-US" b="0" i="0" dirty="0">
                <a:solidFill>
                  <a:schemeClr val="tx1"/>
                </a:solidFill>
                <a:effectLst/>
                <a:latin typeface="Times New Roman" panose="02020603050405020304" pitchFamily="18" charset="0"/>
                <a:cs typeface="Times New Roman" panose="02020603050405020304" pitchFamily="18" charset="0"/>
              </a:rPr>
              <a:t>Ethereum allows you to create these for democratic decision-making.</a:t>
            </a:r>
          </a:p>
          <a:p>
            <a:pPr marL="114300" indent="0" algn="just">
              <a:buNone/>
            </a:pP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5955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4963</Words>
  <Application>Microsoft Office PowerPoint</Application>
  <PresentationFormat>On-screen Show (16:9)</PresentationFormat>
  <Paragraphs>588</Paragraphs>
  <Slides>55</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SuisseIntl-SemiBold</vt:lpstr>
      <vt:lpstr>Nunito</vt:lpstr>
      <vt:lpstr>inherit</vt:lpstr>
      <vt:lpstr>Times New Roman</vt:lpstr>
      <vt:lpstr>Roboto</vt:lpstr>
      <vt:lpstr>Cabin-semi-bold</vt:lpstr>
      <vt:lpstr>CoinbaseSans</vt:lpstr>
      <vt:lpstr>Simple Light</vt:lpstr>
      <vt:lpstr>Module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Honours -Module 2 Consensus and Mining</dc:title>
  <dc:creator>ashok kanthe</dc:creator>
  <cp:lastModifiedBy>ashok kanthe</cp:lastModifiedBy>
  <cp:revision>71</cp:revision>
  <dcterms:created xsi:type="dcterms:W3CDTF">2023-07-28T03:56:00Z</dcterms:created>
  <dcterms:modified xsi:type="dcterms:W3CDTF">2023-09-14T06:23:44Z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2023-07-09T11:31:09Z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ea2b0e9c-4b4c-4e49-a27a-b0e968501e5b</vt:lpwstr>
  </property>
  <property fmtid="{D5CDD505-2E9C-101B-9397-08002B2CF9AE}" pid="7" name="MSIP_Label_defa4170-0d19-0005-0004-bc88714345d2_ActionId">
    <vt:lpwstr>862323e0-3028-424e-8f71-4e4508ab4c99</vt:lpwstr>
  </property>
  <property fmtid="{D5CDD505-2E9C-101B-9397-08002B2CF9AE}" pid="8" name="MSIP_Label_defa4170-0d19-0005-0004-bc88714345d2_ContentBits">
    <vt:lpwstr>0</vt:lpwstr>
  </property>
  <property fmtid="{D5CDD505-2E9C-101B-9397-08002B2CF9AE}" pid="9" name="ICV">
    <vt:lpwstr>1F54B5D53A6F446A9DCE8BF875355B0D_13</vt:lpwstr>
  </property>
  <property fmtid="{D5CDD505-2E9C-101B-9397-08002B2CF9AE}" pid="10" name="KSOProductBuildVer">
    <vt:lpwstr>1033-12.2.0.13085</vt:lpwstr>
  </property>
</Properties>
</file>