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92" r:id="rId3"/>
    <p:sldId id="526" r:id="rId4"/>
    <p:sldId id="527" r:id="rId5"/>
    <p:sldId id="528" r:id="rId6"/>
    <p:sldId id="529" r:id="rId7"/>
    <p:sldId id="530" r:id="rId8"/>
    <p:sldId id="531" r:id="rId9"/>
    <p:sldId id="532" r:id="rId10"/>
    <p:sldId id="396" r:id="rId11"/>
    <p:sldId id="533" r:id="rId12"/>
    <p:sldId id="534" r:id="rId13"/>
    <p:sldId id="535" r:id="rId14"/>
  </p:sldIdLst>
  <p:sldSz cx="9144000" cy="5143500" type="screen16x9"/>
  <p:notesSz cx="6858000" cy="9144000"/>
  <p:embeddedFontLs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09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40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730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09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31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01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70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8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464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7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21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svblockchain.org/news/how-public-and-private-blockchain-compete-on-data-privacy-and-throughpu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117" y="112953"/>
            <a:ext cx="7152098" cy="62293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Module 4</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B3D21B-4D91-B81B-07EE-C6C1EDFFB0D3}"/>
              </a:ext>
            </a:extLst>
          </p:cNvPr>
          <p:cNvSpPr txBox="1"/>
          <p:nvPr/>
        </p:nvSpPr>
        <p:spPr>
          <a:xfrm>
            <a:off x="230459" y="856134"/>
            <a:ext cx="8303941" cy="4233467"/>
          </a:xfrm>
          <a:prstGeom prst="rect">
            <a:avLst/>
          </a:prstGeom>
          <a:noFill/>
        </p:spPr>
        <p:txBody>
          <a:bodyPr wrap="square">
            <a:spAutoFit/>
          </a:bodyPr>
          <a:lstStyle/>
          <a:p>
            <a:pPr marL="0" marR="0" algn="ctr" rtl="0" eaLnBrk="1" fontAlgn="t" latinLnBrk="0" hangingPunct="1">
              <a:lnSpc>
                <a:spcPct val="115000"/>
              </a:lnSpc>
              <a:spcBef>
                <a:spcPts val="0"/>
              </a:spcBef>
              <a:spcAft>
                <a:spcPts val="0"/>
              </a:spcAft>
            </a:pPr>
            <a:r>
              <a:rPr lang="en-IN"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Module 5</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Private Blockchain</a:t>
            </a:r>
            <a:endParaRPr lang="en-IN" sz="1800" b="0" i="0" u="none" strike="noStrike" dirty="0">
              <a:effectLst/>
              <a:latin typeface="Arial" panose="020B0604020202020204" pitchFamily="34" charset="0"/>
            </a:endParaRPr>
          </a:p>
          <a:p>
            <a:pPr marL="0" marR="0" algn="ctr" rtl="0" eaLnBrk="1" fontAlgn="t" latinLnBrk="0" hangingPunct="1">
              <a:lnSpc>
                <a:spcPct val="115000"/>
              </a:lnSpc>
              <a:spcBef>
                <a:spcPts val="0"/>
              </a:spcBef>
              <a:spcAft>
                <a:spcPts val="0"/>
              </a:spcAft>
            </a:pPr>
            <a:r>
              <a:rPr lang="en-IN"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Content</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5.1 Introduction, Key characteristics, Need of Private Blockchain, Smart Contract in a Private Environment, State Machine Replication, Consensus Algorithms for Private Blockchain - PAXOS and RAFT, Byzantine Faults: Byzantine Fault Tolerant (BFT) and Practical BFT                                               TB1 </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5.2 Introduction to Hyperledger, Tools and Frameworks, Hyperledger Fabric, Comparison between Hyperledger Fabric &amp; Other Technologies TB3 </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5.3 Hyperledger Fabric Architecture, Components of Hyperledger Fabric: MSP, Chain Codes, Transaction Flow, Working of Hyperledger Fabric, Creating Hyperledger Network, Case Study of Supply Chain Management using Hyperledger</a:t>
            </a:r>
            <a:endParaRPr lang="en-IN" sz="1800" b="0" i="0" u="none" strike="noStrike" dirty="0">
              <a:effectLst/>
              <a:latin typeface="Arial" panose="020B0604020202020204" pitchFamily="34" charset="0"/>
            </a:endParaRPr>
          </a:p>
          <a:p>
            <a:pPr marL="0" marR="0" algn="ctr"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TB3, NPTEL </a:t>
            </a:r>
            <a:endParaRPr lang="en-IN" sz="1800" b="0" i="0" u="none" strike="noStrike" dirty="0">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	Comparison between Private and Public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marL="114300" indent="0" algn="l">
              <a:buNone/>
            </a:pPr>
            <a:endParaRPr lang="en-US" b="1" i="0" dirty="0">
              <a:solidFill>
                <a:srgbClr val="111111"/>
              </a:solidFill>
              <a:effectLst/>
              <a:latin typeface="Cabin-semi-bold"/>
            </a:endParaRPr>
          </a:p>
          <a:p>
            <a:pPr marL="114300" indent="0" algn="just" fontAlgn="base">
              <a:buNone/>
            </a:pPr>
            <a:r>
              <a:rPr lang="en-US" b="0" i="0" dirty="0">
                <a:solidFill>
                  <a:srgbClr val="FFFFFF"/>
                </a:solidFill>
                <a:effectLst/>
                <a:latin typeface="Nunito" pitchFamily="2" charset="0"/>
              </a:rPr>
              <a:t>Public blockchain, as the name indicates, is the blockchain for and of the public. There is no one in charge, and anyone can take part in the process. These types of blockchains are open and transparent. Since there is no one in charge, decisions are made through a decentralized consensus mechanism.</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79C3713-824F-3525-64C4-6E183911C6FA}"/>
              </a:ext>
            </a:extLst>
          </p:cNvPr>
          <p:cNvGraphicFramePr>
            <a:graphicFrameLocks noGrp="1"/>
          </p:cNvGraphicFramePr>
          <p:nvPr>
            <p:extLst>
              <p:ext uri="{D42A27DB-BD31-4B8C-83A1-F6EECF244321}">
                <p14:modId xmlns:p14="http://schemas.microsoft.com/office/powerpoint/2010/main" val="3815120947"/>
              </p:ext>
            </p:extLst>
          </p:nvPr>
        </p:nvGraphicFramePr>
        <p:xfrm>
          <a:off x="475784" y="721112"/>
          <a:ext cx="8520600" cy="4333121"/>
        </p:xfrm>
        <a:graphic>
          <a:graphicData uri="http://schemas.openxmlformats.org/drawingml/2006/table">
            <a:tbl>
              <a:tblPr/>
              <a:tblGrid>
                <a:gridCol w="4260300">
                  <a:extLst>
                    <a:ext uri="{9D8B030D-6E8A-4147-A177-3AD203B41FA5}">
                      <a16:colId xmlns:a16="http://schemas.microsoft.com/office/drawing/2014/main" val="3383499739"/>
                    </a:ext>
                  </a:extLst>
                </a:gridCol>
                <a:gridCol w="4260300">
                  <a:extLst>
                    <a:ext uri="{9D8B030D-6E8A-4147-A177-3AD203B41FA5}">
                      <a16:colId xmlns:a16="http://schemas.microsoft.com/office/drawing/2014/main" val="3373380313"/>
                    </a:ext>
                  </a:extLst>
                </a:gridCol>
              </a:tblGrid>
              <a:tr h="213943">
                <a:tc>
                  <a:txBody>
                    <a:bodyPr/>
                    <a:lstStyle/>
                    <a:p>
                      <a:pPr fontAlgn="base"/>
                      <a:r>
                        <a:rPr lang="en-IN" sz="1400" b="1" dirty="0">
                          <a:effectLst/>
                          <a:latin typeface="Times New Roman" panose="02020603050405020304" pitchFamily="18" charset="0"/>
                          <a:cs typeface="Times New Roman" panose="02020603050405020304" pitchFamily="18" charset="0"/>
                        </a:rPr>
                        <a:t>Private Blockchain</a:t>
                      </a:r>
                      <a:endParaRPr lang="en-IN" sz="1400" dirty="0">
                        <a:effectLst/>
                        <a:latin typeface="Times New Roman" panose="02020603050405020304" pitchFamily="18" charset="0"/>
                        <a:cs typeface="Times New Roman" panose="02020603050405020304" pitchFamily="18" charset="0"/>
                      </a:endParaRP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IN" sz="1400" b="1">
                          <a:effectLst/>
                          <a:latin typeface="Times New Roman" panose="02020603050405020304" pitchFamily="18" charset="0"/>
                          <a:cs typeface="Times New Roman" panose="02020603050405020304" pitchFamily="18" charset="0"/>
                        </a:rPr>
                        <a:t>Public Blockchain</a:t>
                      </a:r>
                      <a:endParaRPr lang="en-IN" sz="1400">
                        <a:effectLst/>
                        <a:latin typeface="Times New Roman" panose="02020603050405020304" pitchFamily="18" charset="0"/>
                        <a:cs typeface="Times New Roman" panose="02020603050405020304" pitchFamily="18" charset="0"/>
                      </a:endParaRP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1125363101"/>
                  </a:ext>
                </a:extLst>
              </a:tr>
              <a:tr h="490942">
                <a:tc>
                  <a:txBody>
                    <a:bodyPr/>
                    <a:lstStyle/>
                    <a:p>
                      <a:pPr fontAlgn="base"/>
                      <a:r>
                        <a:rPr lang="en-US" sz="1400" dirty="0">
                          <a:effectLst/>
                          <a:latin typeface="Times New Roman" panose="02020603050405020304" pitchFamily="18" charset="0"/>
                          <a:cs typeface="Times New Roman" panose="02020603050405020304" pitchFamily="18" charset="0"/>
                        </a:rPr>
                        <a:t>Users must be invited to use the blockchain – known as a permissioned blockchain</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sz="1400" dirty="0">
                          <a:effectLst/>
                          <a:latin typeface="Times New Roman" panose="02020603050405020304" pitchFamily="18" charset="0"/>
                          <a:cs typeface="Times New Roman" panose="02020603050405020304" pitchFamily="18" charset="0"/>
                        </a:rPr>
                        <a:t>Anyone can use the blockchain – known as a permissionless blockchain</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3460002867"/>
                  </a:ext>
                </a:extLst>
              </a:tr>
              <a:tr h="347750">
                <a:tc>
                  <a:txBody>
                    <a:bodyPr/>
                    <a:lstStyle/>
                    <a:p>
                      <a:pPr fontAlgn="base"/>
                      <a:r>
                        <a:rPr lang="en-US" sz="1400">
                          <a:effectLst/>
                          <a:latin typeface="Times New Roman" panose="02020603050405020304" pitchFamily="18" charset="0"/>
                          <a:cs typeface="Times New Roman" panose="02020603050405020304" pitchFamily="18" charset="0"/>
                        </a:rPr>
                        <a:t>Owned and controlled by a centralised authority</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IN" sz="1400" dirty="0">
                          <a:effectLst/>
                          <a:latin typeface="Times New Roman" panose="02020603050405020304" pitchFamily="18" charset="0"/>
                          <a:cs typeface="Times New Roman" panose="02020603050405020304" pitchFamily="18" charset="0"/>
                        </a:rPr>
                        <a:t>Owned by no one</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1619435215"/>
                  </a:ext>
                </a:extLst>
              </a:tr>
              <a:tr h="634133">
                <a:tc>
                  <a:txBody>
                    <a:bodyPr/>
                    <a:lstStyle/>
                    <a:p>
                      <a:pPr fontAlgn="base"/>
                      <a:r>
                        <a:rPr lang="en-US" sz="1400">
                          <a:effectLst/>
                          <a:latin typeface="Times New Roman" panose="02020603050405020304" pitchFamily="18" charset="0"/>
                          <a:cs typeface="Times New Roman" panose="02020603050405020304" pitchFamily="18" charset="0"/>
                        </a:rPr>
                        <a:t>Tend to be centralised systems with only one node run the risk of a single point of failure.</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sz="1400" dirty="0">
                          <a:effectLst/>
                          <a:latin typeface="Times New Roman" panose="02020603050405020304" pitchFamily="18" charset="0"/>
                          <a:cs typeface="Times New Roman" panose="02020603050405020304" pitchFamily="18" charset="0"/>
                        </a:rPr>
                        <a:t>Fully </a:t>
                      </a:r>
                      <a:r>
                        <a:rPr lang="en-US" sz="1400" dirty="0" err="1">
                          <a:effectLst/>
                          <a:latin typeface="Times New Roman" panose="02020603050405020304" pitchFamily="18" charset="0"/>
                          <a:cs typeface="Times New Roman" panose="02020603050405020304" pitchFamily="18" charset="0"/>
                        </a:rPr>
                        <a:t>decentralised</a:t>
                      </a:r>
                      <a:r>
                        <a:rPr lang="en-US" sz="1400" dirty="0">
                          <a:effectLst/>
                          <a:latin typeface="Times New Roman" panose="02020603050405020304" pitchFamily="18" charset="0"/>
                          <a:cs typeface="Times New Roman" panose="02020603050405020304" pitchFamily="18" charset="0"/>
                        </a:rPr>
                        <a:t> and distributed network with copies of the entire blockchain copied to each node</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182538038"/>
                  </a:ext>
                </a:extLst>
              </a:tr>
              <a:tr h="347750">
                <a:tc>
                  <a:txBody>
                    <a:bodyPr/>
                    <a:lstStyle/>
                    <a:p>
                      <a:pPr fontAlgn="base"/>
                      <a:r>
                        <a:rPr lang="en-US" sz="1400">
                          <a:effectLst/>
                          <a:latin typeface="Times New Roman" panose="02020603050405020304" pitchFamily="18" charset="0"/>
                          <a:cs typeface="Times New Roman" panose="02020603050405020304" pitchFamily="18" charset="0"/>
                        </a:rPr>
                        <a:t>Copies of the entire blockchain copied to each node</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sz="1400" dirty="0">
                          <a:effectLst/>
                          <a:latin typeface="Times New Roman" panose="02020603050405020304" pitchFamily="18" charset="0"/>
                          <a:cs typeface="Times New Roman" panose="02020603050405020304" pitchFamily="18" charset="0"/>
                        </a:rPr>
                        <a:t>Copies of the entire blockchain copied to each node</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135288497"/>
                  </a:ext>
                </a:extLst>
              </a:tr>
              <a:tr h="490942">
                <a:tc>
                  <a:txBody>
                    <a:bodyPr/>
                    <a:lstStyle/>
                    <a:p>
                      <a:pPr fontAlgn="base"/>
                      <a:r>
                        <a:rPr lang="en-US" sz="1400">
                          <a:effectLst/>
                          <a:latin typeface="Times New Roman" panose="02020603050405020304" pitchFamily="18" charset="0"/>
                          <a:cs typeface="Times New Roman" panose="02020603050405020304" pitchFamily="18" charset="0"/>
                        </a:rPr>
                        <a:t>Blockchain owner can reverse or delete transactions</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sz="1400" dirty="0">
                          <a:effectLst/>
                          <a:latin typeface="Times New Roman" panose="02020603050405020304" pitchFamily="18" charset="0"/>
                          <a:cs typeface="Times New Roman" panose="02020603050405020304" pitchFamily="18" charset="0"/>
                        </a:rPr>
                        <a:t>Data is immutable and cannot be changed once added to the blockchain</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2322900889"/>
                  </a:ext>
                </a:extLst>
              </a:tr>
              <a:tr h="347750">
                <a:tc>
                  <a:txBody>
                    <a:bodyPr/>
                    <a:lstStyle/>
                    <a:p>
                      <a:pPr fontAlgn="base"/>
                      <a:r>
                        <a:rPr lang="en-IN" sz="1400">
                          <a:effectLst/>
                          <a:latin typeface="Times New Roman" panose="02020603050405020304" pitchFamily="18" charset="0"/>
                          <a:cs typeface="Times New Roman" panose="02020603050405020304" pitchFamily="18" charset="0"/>
                        </a:rPr>
                        <a:t>Transaction verification and validation</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IN" sz="1400" dirty="0">
                          <a:effectLst/>
                          <a:latin typeface="Times New Roman" panose="02020603050405020304" pitchFamily="18" charset="0"/>
                          <a:cs typeface="Times New Roman" panose="02020603050405020304" pitchFamily="18" charset="0"/>
                        </a:rPr>
                        <a:t>Transaction verification and validation</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2808956575"/>
                  </a:ext>
                </a:extLst>
              </a:tr>
              <a:tr h="1063706">
                <a:tc>
                  <a:txBody>
                    <a:bodyPr/>
                    <a:lstStyle/>
                    <a:p>
                      <a:pPr fontAlgn="base"/>
                      <a:r>
                        <a:rPr lang="en-US" sz="1400">
                          <a:effectLst/>
                          <a:latin typeface="Times New Roman" panose="02020603050405020304" pitchFamily="18" charset="0"/>
                          <a:cs typeface="Times New Roman" panose="02020603050405020304" pitchFamily="18" charset="0"/>
                        </a:rPr>
                        <a:t>Fewer participants therefore potentially faster transactions</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sz="1400" dirty="0">
                          <a:effectLst/>
                          <a:latin typeface="Times New Roman" panose="02020603050405020304" pitchFamily="18" charset="0"/>
                          <a:cs typeface="Times New Roman" panose="02020603050405020304" pitchFamily="18" charset="0"/>
                        </a:rPr>
                        <a:t>On the </a:t>
                      </a:r>
                      <a:r>
                        <a:rPr lang="en-US" sz="1400" b="0" u="sng" dirty="0">
                          <a:effectLst/>
                          <a:latin typeface="Times New Roman" panose="02020603050405020304" pitchFamily="18" charset="0"/>
                          <a:cs typeface="Times New Roman" panose="02020603050405020304" pitchFamily="18" charset="0"/>
                          <a:hlinkClick r:id="rId3"/>
                        </a:rPr>
                        <a:t>BSV public blockchain transaction throughput has the potential to scale beyond its current 100,000 transactions per second to potentially millions of transactions per second</a:t>
                      </a:r>
                      <a:r>
                        <a:rPr lang="en-US" sz="1400" dirty="0">
                          <a:effectLst/>
                          <a:latin typeface="Times New Roman" panose="02020603050405020304" pitchFamily="18" charset="0"/>
                          <a:cs typeface="Times New Roman" panose="02020603050405020304" pitchFamily="18" charset="0"/>
                        </a:rPr>
                        <a:t>.</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4212824140"/>
                  </a:ext>
                </a:extLst>
              </a:tr>
              <a:tr h="347750">
                <a:tc>
                  <a:txBody>
                    <a:bodyPr/>
                    <a:lstStyle/>
                    <a:p>
                      <a:pPr fontAlgn="base"/>
                      <a:r>
                        <a:rPr lang="en-US" sz="1400">
                          <a:effectLst/>
                          <a:latin typeface="Times New Roman" panose="02020603050405020304" pitchFamily="18" charset="0"/>
                          <a:cs typeface="Times New Roman" panose="02020603050405020304" pitchFamily="18" charset="0"/>
                        </a:rPr>
                        <a:t>The entire ledger can be modified by the owner</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E5E7EB"/>
                      </a:solidFill>
                      <a:prstDash val="solid"/>
                      <a:round/>
                      <a:headEnd type="none" w="med" len="med"/>
                      <a:tailEnd type="none" w="med" len="med"/>
                    </a:lnB>
                    <a:solidFill>
                      <a:srgbClr val="FFFFFF"/>
                    </a:solidFill>
                  </a:tcPr>
                </a:tc>
                <a:tc>
                  <a:txBody>
                    <a:bodyPr/>
                    <a:lstStyle/>
                    <a:p>
                      <a:pPr fontAlgn="base"/>
                      <a:r>
                        <a:rPr lang="en-IN" sz="1400" dirty="0">
                          <a:effectLst/>
                          <a:latin typeface="Times New Roman" panose="02020603050405020304" pitchFamily="18" charset="0"/>
                          <a:cs typeface="Times New Roman" panose="02020603050405020304" pitchFamily="18" charset="0"/>
                        </a:rPr>
                        <a:t>Data cannot be altered</a:t>
                      </a:r>
                    </a:p>
                  </a:txBody>
                  <a:tcPr marL="49038" marR="49038" marT="24519" marB="24519"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3121342544"/>
                  </a:ext>
                </a:extLst>
              </a:tr>
            </a:tbl>
          </a:graphicData>
        </a:graphic>
      </p:graphicFrame>
    </p:spTree>
    <p:extLst>
      <p:ext uri="{BB962C8B-B14F-4D97-AF65-F5344CB8AC3E}">
        <p14:creationId xmlns:p14="http://schemas.microsoft.com/office/powerpoint/2010/main" val="27531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Module 3 Questions</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Define smart contracts.</a:t>
            </a:r>
          </a:p>
          <a:p>
            <a:pPr algn="l">
              <a:buAutoNum type="arabicPeriod"/>
            </a:pPr>
            <a:r>
              <a:rPr lang="en-US" i="0" dirty="0">
                <a:solidFill>
                  <a:srgbClr val="000000"/>
                </a:solidFill>
                <a:effectLst/>
                <a:latin typeface="Times New Roman" panose="02020603050405020304" pitchFamily="18" charset="0"/>
                <a:cs typeface="Times New Roman" panose="02020603050405020304" pitchFamily="18" charset="0"/>
              </a:rPr>
              <a:t>What are the characteristics and the benefits of smart contract.</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working of  smart contract with example.</a:t>
            </a:r>
          </a:p>
          <a:p>
            <a:pPr algn="l">
              <a:buAutoNum type="arabicPeriod"/>
            </a:pPr>
            <a:r>
              <a:rPr lang="en-US" i="0" dirty="0">
                <a:solidFill>
                  <a:srgbClr val="000000"/>
                </a:solidFill>
                <a:effectLst/>
                <a:latin typeface="Times New Roman" panose="02020603050405020304" pitchFamily="18" charset="0"/>
                <a:cs typeface="Times New Roman" panose="02020603050405020304" pitchFamily="18" charset="0"/>
              </a:rPr>
              <a:t>What re the d</a:t>
            </a:r>
            <a:r>
              <a:rPr lang="en-US" dirty="0">
                <a:solidFill>
                  <a:srgbClr val="000000"/>
                </a:solidFill>
                <a:latin typeface="Times New Roman" panose="02020603050405020304" pitchFamily="18" charset="0"/>
                <a:cs typeface="Times New Roman" panose="02020603050405020304" pitchFamily="18" charset="0"/>
              </a:rPr>
              <a:t>ifferent types of smart contract.</a:t>
            </a:r>
          </a:p>
          <a:p>
            <a:pPr algn="l">
              <a:buAutoNum type="arabicPeriod"/>
            </a:pPr>
            <a:r>
              <a:rPr lang="en-US" i="0" dirty="0">
                <a:solidFill>
                  <a:srgbClr val="000000"/>
                </a:solidFill>
                <a:effectLst/>
                <a:latin typeface="Times New Roman" panose="02020603050405020304" pitchFamily="18" charset="0"/>
                <a:cs typeface="Times New Roman" panose="02020603050405020304" pitchFamily="18" charset="0"/>
              </a:rPr>
              <a:t>Write short notes on decentralized applications (</a:t>
            </a:r>
            <a:r>
              <a:rPr lang="en-US" i="0" dirty="0" err="1">
                <a:solidFill>
                  <a:srgbClr val="000000"/>
                </a:solidFill>
                <a:effectLst/>
                <a:latin typeface="Times New Roman" panose="02020603050405020304" pitchFamily="18" charset="0"/>
                <a:cs typeface="Times New Roman" panose="02020603050405020304" pitchFamily="18" charset="0"/>
              </a:rPr>
              <a:t>D</a:t>
            </a:r>
            <a:r>
              <a:rPr lang="en-US" dirty="0" err="1">
                <a:solidFill>
                  <a:srgbClr val="000000"/>
                </a:solidFill>
                <a:latin typeface="Times New Roman" panose="02020603050405020304" pitchFamily="18" charset="0"/>
                <a:cs typeface="Times New Roman" panose="02020603050405020304" pitchFamily="18" charset="0"/>
              </a:rPr>
              <a:t>apps</a:t>
            </a:r>
            <a:r>
              <a:rPr lang="en-US" dirty="0">
                <a:solidFill>
                  <a:srgbClr val="000000"/>
                </a:solidFill>
                <a:latin typeface="Times New Roman" panose="02020603050405020304" pitchFamily="18" charset="0"/>
                <a:cs typeface="Times New Roman" panose="02020603050405020304" pitchFamily="18" charset="0"/>
              </a:rPr>
              <a:t>)</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Write short notes on decentralized Autonomous organization (DAO)</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What is oracle? Explain its type.</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in short various data types supported in solidity programming.</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the various global variables in solidity programming.</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What are the various operators supported in solidity language?</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What are different data type in solidity language.</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different function visibility in solidity programming.</a:t>
            </a:r>
          </a:p>
          <a:p>
            <a:pPr algn="l">
              <a:buAutoNum type="arabicPeriod"/>
            </a:pPr>
            <a:endParaRPr lang="en-US" dirty="0">
              <a:solidFill>
                <a:srgbClr val="000000"/>
              </a:solidFill>
              <a:latin typeface="Times New Roman" panose="02020603050405020304" pitchFamily="18" charset="0"/>
              <a:cs typeface="Times New Roman" panose="02020603050405020304" pitchFamily="18" charset="0"/>
            </a:endParaRPr>
          </a:p>
          <a:p>
            <a:pPr algn="l">
              <a:buAutoNum type="arabicPeriod"/>
            </a:pPr>
            <a:endParaRPr lang="en-US" dirty="0">
              <a:solidFill>
                <a:srgbClr val="000000"/>
              </a:solidFill>
              <a:latin typeface="Times New Roman" panose="02020603050405020304" pitchFamily="18" charset="0"/>
              <a:cs typeface="Times New Roman" panose="02020603050405020304" pitchFamily="18" charset="0"/>
            </a:endParaRPr>
          </a:p>
          <a:p>
            <a:pPr algn="l">
              <a:buAutoNum type="arabicPeriod"/>
            </a:pPr>
            <a:endParaRPr lang="en-US"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endParaRPr lang="en-US"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Oracle Sans Regular"/>
            </a:endParaRPr>
          </a:p>
        </p:txBody>
      </p:sp>
    </p:spTree>
    <p:extLst>
      <p:ext uri="{BB962C8B-B14F-4D97-AF65-F5344CB8AC3E}">
        <p14:creationId xmlns:p14="http://schemas.microsoft.com/office/powerpoint/2010/main" val="403637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Module 3 Questions</a:t>
            </a:r>
          </a:p>
          <a:p>
            <a:pPr marL="114300" indent="0" algn="l">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13. Explain Enums and Struct data type in solidity language.</a:t>
            </a: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14. What are different mappings and how it is created in solidity language.</a:t>
            </a: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15. What is constructor? Explain in example.</a:t>
            </a: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16. Explain various steps developing voting contract applications.</a:t>
            </a: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17. What are the benefits and limitations of blockchain based electronic voting applications.</a:t>
            </a:r>
          </a:p>
          <a:p>
            <a:pPr marL="114300" indent="0" algn="l">
              <a:buNone/>
            </a:pPr>
            <a:r>
              <a:rPr lang="en-US" dirty="0">
                <a:solidFill>
                  <a:srgbClr val="000000"/>
                </a:solidFill>
                <a:latin typeface="Times New Roman" panose="02020603050405020304" pitchFamily="18" charset="0"/>
                <a:cs typeface="Times New Roman" panose="02020603050405020304" pitchFamily="18" charset="0"/>
              </a:rPr>
              <a:t>18. Explain various steps to develop an Ethereum smart contract.</a:t>
            </a:r>
          </a:p>
          <a:p>
            <a:pPr algn="l">
              <a:buAutoNum type="arabicPeriod"/>
            </a:pPr>
            <a:endParaRPr lang="en-US"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endParaRPr lang="en-US"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Oracle Sans Regular"/>
            </a:endParaRPr>
          </a:p>
        </p:txBody>
      </p:sp>
    </p:spTree>
    <p:extLst>
      <p:ext uri="{BB962C8B-B14F-4D97-AF65-F5344CB8AC3E}">
        <p14:creationId xmlns:p14="http://schemas.microsoft.com/office/powerpoint/2010/main" val="428838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Module 4 Questions</a:t>
            </a:r>
          </a:p>
          <a:p>
            <a:pPr marL="114300" indent="0" algn="l">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a:buAutoNum type="arabicPeriod"/>
            </a:pPr>
            <a:r>
              <a:rPr lang="en-US" i="0" dirty="0">
                <a:solidFill>
                  <a:srgbClr val="000000"/>
                </a:solidFill>
                <a:effectLst/>
                <a:latin typeface="Times New Roman" panose="02020603050405020304" pitchFamily="18" charset="0"/>
                <a:cs typeface="Times New Roman" panose="02020603050405020304" pitchFamily="18" charset="0"/>
              </a:rPr>
              <a:t>Explain Ethereum and components of Ethereum.</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What is mining in Ethereum ? Explain mining process in detail.</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Short note on Ethereum Virtual Machine (EVM).</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Short note on Ethereum transactions.</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Ethereum Architecture.</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Compare Bitcoin and Ethereum.</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Short note on test networks in Ethereum.</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transfer ethers using </a:t>
            </a:r>
            <a:r>
              <a:rPr lang="en-US" dirty="0" err="1">
                <a:solidFill>
                  <a:srgbClr val="000000"/>
                </a:solidFill>
                <a:latin typeface="Times New Roman" panose="02020603050405020304" pitchFamily="18" charset="0"/>
                <a:cs typeface="Times New Roman" panose="02020603050405020304" pitchFamily="18" charset="0"/>
              </a:rPr>
              <a:t>metamask</a:t>
            </a:r>
            <a:r>
              <a:rPr lang="en-US" dirty="0">
                <a:solidFill>
                  <a:srgbClr val="000000"/>
                </a:solidFill>
                <a:latin typeface="Times New Roman" panose="02020603050405020304" pitchFamily="18" charset="0"/>
                <a:cs typeface="Times New Roman" panose="02020603050405020304" pitchFamily="18" charset="0"/>
              </a:rPr>
              <a:t>.</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Short note on Mist wallet.</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any one application using Ganache.</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Explain different Ethereum framework.</a:t>
            </a:r>
          </a:p>
          <a:p>
            <a:pPr algn="l">
              <a:buAutoNum type="arabicPeriod"/>
            </a:pPr>
            <a:r>
              <a:rPr lang="en-US" dirty="0">
                <a:solidFill>
                  <a:srgbClr val="000000"/>
                </a:solidFill>
                <a:latin typeface="Times New Roman" panose="02020603050405020304" pitchFamily="18" charset="0"/>
                <a:cs typeface="Times New Roman" panose="02020603050405020304" pitchFamily="18" charset="0"/>
              </a:rPr>
              <a:t>Differentiate between EOA and contract accounts</a:t>
            </a:r>
          </a:p>
          <a:p>
            <a:pPr algn="l">
              <a:buAutoNum type="arabicPeriod"/>
            </a:pPr>
            <a:endParaRPr lang="en-US" dirty="0">
              <a:solidFill>
                <a:srgbClr val="000000"/>
              </a:solidFill>
              <a:latin typeface="Times New Roman" panose="02020603050405020304" pitchFamily="18" charset="0"/>
              <a:cs typeface="Times New Roman" panose="02020603050405020304" pitchFamily="18" charset="0"/>
            </a:endParaRPr>
          </a:p>
          <a:p>
            <a:pPr algn="l">
              <a:buAutoNum type="arabicPeriod"/>
            </a:pPr>
            <a:endParaRPr lang="en-US"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endParaRPr lang="en-US"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Oracle Sans Regular"/>
            </a:endParaRPr>
          </a:p>
        </p:txBody>
      </p:sp>
    </p:spTree>
    <p:extLst>
      <p:ext uri="{BB962C8B-B14F-4D97-AF65-F5344CB8AC3E}">
        <p14:creationId xmlns:p14="http://schemas.microsoft.com/office/powerpoint/2010/main" val="194044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Private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Private blockchains are permissioned.</a:t>
            </a:r>
          </a:p>
          <a:p>
            <a:pPr algn="just"/>
            <a:r>
              <a:rPr lang="en-US" b="0" i="0" dirty="0">
                <a:solidFill>
                  <a:schemeClr val="tx1"/>
                </a:solidFill>
                <a:effectLst/>
                <a:latin typeface="Times New Roman" panose="02020603050405020304" pitchFamily="18" charset="0"/>
                <a:cs typeface="Times New Roman" panose="02020603050405020304" pitchFamily="18" charset="0"/>
              </a:rPr>
              <a:t>Access Control- or more specifically, how you access the blockchain –are primary distinction between public and private blockchain.</a:t>
            </a:r>
          </a:p>
          <a:p>
            <a:pPr algn="just"/>
            <a:r>
              <a:rPr lang="en-US" dirty="0">
                <a:solidFill>
                  <a:schemeClr val="tx1"/>
                </a:solidFill>
                <a:latin typeface="Times New Roman" panose="02020603050405020304" pitchFamily="18" charset="0"/>
                <a:cs typeface="Times New Roman" panose="02020603050405020304" pitchFamily="18" charset="0"/>
              </a:rPr>
              <a:t>Private blockchain is permissioned, a third party or central administrator must approve access before a user can access the blockchain.</a:t>
            </a:r>
          </a:p>
          <a:p>
            <a:pPr algn="just"/>
            <a:r>
              <a:rPr lang="en-US" b="0" i="0" dirty="0">
                <a:solidFill>
                  <a:schemeClr val="tx1"/>
                </a:solidFill>
                <a:effectLst/>
                <a:latin typeface="Times New Roman" panose="02020603050405020304" pitchFamily="18" charset="0"/>
                <a:cs typeface="Times New Roman" panose="02020603050405020304" pitchFamily="18" charset="0"/>
              </a:rPr>
              <a:t>Private blockchains restrict read access and the ability to create new transactions to a limited number of users or nodes.</a:t>
            </a:r>
          </a:p>
          <a:p>
            <a:pPr algn="just"/>
            <a:r>
              <a:rPr lang="en-US" dirty="0">
                <a:solidFill>
                  <a:schemeClr val="tx1"/>
                </a:solidFill>
                <a:latin typeface="Times New Roman" panose="02020603050405020304" pitchFamily="18" charset="0"/>
                <a:cs typeface="Times New Roman" panose="02020603050405020304" pitchFamily="18" charset="0"/>
              </a:rPr>
              <a:t>In private blockchains, a single organizations will be charge of the network and be able to control who can access and join it.</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Private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It is, in essence, a partially decentralized system.</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Bitcoin, Ethereum or Litecoin are common examples of native currencies on public blockchains. It acts as a vital components of the system that rewards individuals for giving their approval.</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In comparison to public </a:t>
            </a:r>
            <a:r>
              <a:rPr lang="en-US" dirty="0">
                <a:solidFill>
                  <a:schemeClr val="tx1"/>
                </a:solidFill>
                <a:latin typeface="Times New Roman" panose="02020603050405020304" pitchFamily="18" charset="0"/>
                <a:cs typeface="Times New Roman" panose="02020603050405020304" pitchFamily="18" charset="0"/>
              </a:rPr>
              <a:t>blockchain, there are more transactions per second. </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06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Private Blockchain</a:t>
            </a:r>
          </a:p>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Key Characteristics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Complete privacy-Private blockchain concentrates on privacy issue.</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Private blockchains tend to be more centralized.</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Improved Scalability-The flexibility to add nodes and services on demand can be huge benefit to the organization.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High performance and quick transactions-When the nodes are distributed locally but there are fewer nodes participating in the ledger, the performance is quicker.</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595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Private Blockchain</a:t>
            </a:r>
          </a:p>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Key Characteristics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Private blockchains are easily scalable and can process  thousands of transactions per second.</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Robust architecture-Private networks have one of the most stable network structures. They are designed to withstand any problems.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They include high level of security mechanisms that aid in preventing malicious activity.</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55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Advantages of permissioned blockchain</a:t>
            </a:r>
          </a:p>
          <a:p>
            <a:pPr marL="114300" indent="0" algn="l">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One of the most significant advantages of permissioned blockchains is the high level of privacy and security they can provide. Without a verified set of credentials and access, no user can access or alter transaction information without permission.</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Another advantage is flexibility when it comes to decentralization. It can be incremental or fully centralized, giving businesses more freedom to participate without having to worry about the risks associated with a highly centralized network.</a:t>
            </a:r>
          </a:p>
        </p:txBody>
      </p:sp>
    </p:spTree>
    <p:extLst>
      <p:ext uri="{BB962C8B-B14F-4D97-AF65-F5344CB8AC3E}">
        <p14:creationId xmlns:p14="http://schemas.microsoft.com/office/powerpoint/2010/main" val="299181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Advantages of permissioned blockchain</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Permissioned blockchains are also highly customizable and can accommodate configurations and integrations based on an organization’s needs. And with knowledge of every user and their actions on the network, a verifiable chain of custody can be established for every transaction.</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Lastly, these types of blockchains are both scalable and highly performant due to the limited number of nodes needed to manage transaction verifications.</a:t>
            </a:r>
          </a:p>
        </p:txBody>
      </p:sp>
    </p:spTree>
    <p:extLst>
      <p:ext uri="{BB962C8B-B14F-4D97-AF65-F5344CB8AC3E}">
        <p14:creationId xmlns:p14="http://schemas.microsoft.com/office/powerpoint/2010/main" val="271601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Disadvantages of permissioned blockchain</a:t>
            </a:r>
          </a:p>
          <a:p>
            <a:pPr marL="114300" indent="0" algn="l">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While lack of transparency can be a potential point of concern for permissioned blockchains, the issue is usually mitigated by the implicit trust placed in the governing authority. </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a business context, consensus mechanisms and the smart contracts that moderate transactions on the network are agreed upon by the participating parties and maintained in secure, isolated containers. </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With this additional layer of computational security and measure of implicit trust, a properly provisioned permissioned blockchain can offset the security risk posed by bad actors.</a:t>
            </a:r>
          </a:p>
        </p:txBody>
      </p:sp>
    </p:spTree>
    <p:extLst>
      <p:ext uri="{BB962C8B-B14F-4D97-AF65-F5344CB8AC3E}">
        <p14:creationId xmlns:p14="http://schemas.microsoft.com/office/powerpoint/2010/main" val="253198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000000"/>
                </a:solidFill>
                <a:effectLst/>
                <a:latin typeface="Times New Roman" panose="02020603050405020304" pitchFamily="18" charset="0"/>
                <a:cs typeface="Times New Roman" panose="02020603050405020304" pitchFamily="18" charset="0"/>
              </a:rPr>
              <a:t>Why permissioned blockchains are ideal for business applications</a:t>
            </a:r>
          </a:p>
          <a:p>
            <a:pPr marL="114300" indent="0" algn="l">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Many enterprise use cases require performance characteristics that permissionless blockchain technologies are presently unable to deliver because of limitations due to inefficiency and scalability.</a:t>
            </a:r>
          </a:p>
          <a:p>
            <a:pPr marL="114300" indent="0" algn="l">
              <a:buNone/>
            </a:pPr>
            <a:r>
              <a:rPr lang="en-US" b="0" i="0" dirty="0">
                <a:solidFill>
                  <a:srgbClr val="000000"/>
                </a:solidFill>
                <a:effectLst/>
                <a:latin typeface="Times New Roman" panose="02020603050405020304" pitchFamily="18" charset="0"/>
                <a:cs typeface="Times New Roman" panose="02020603050405020304" pitchFamily="18" charset="0"/>
              </a:rPr>
              <a:t>In general, then, for a blockchain network to be ready for enterprise use, it should possess the following requirements: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Participants must be identified/identifiable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Networks need to be permissioned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High transaction throughput performance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Low latency of transaction confirmation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Privacy and confidentiality of transactions and data pertaining to business transactions</a:t>
            </a:r>
          </a:p>
          <a:p>
            <a:pPr algn="l"/>
            <a:endParaRPr lang="en-US" b="0" i="0" dirty="0">
              <a:solidFill>
                <a:srgbClr val="000000"/>
              </a:solidFill>
              <a:effectLst/>
              <a:latin typeface="Oracle Sans Regular"/>
            </a:endParaRPr>
          </a:p>
        </p:txBody>
      </p:sp>
    </p:spTree>
    <p:extLst>
      <p:ext uri="{BB962C8B-B14F-4D97-AF65-F5344CB8AC3E}">
        <p14:creationId xmlns:p14="http://schemas.microsoft.com/office/powerpoint/2010/main" val="37536587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1216</Words>
  <Application>Microsoft Office PowerPoint</Application>
  <PresentationFormat>On-screen Show (16:9)</PresentationFormat>
  <Paragraphs>133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Cabin-semi-bold</vt:lpstr>
      <vt:lpstr>Nunito</vt:lpstr>
      <vt:lpstr>Arial</vt:lpstr>
      <vt:lpstr>Times New Roman</vt:lpstr>
      <vt:lpstr>Oracle Sans Regular</vt:lpstr>
      <vt:lpstr>Simple Light</vt:lpstr>
      <vt:lpstr>Module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-Module 2 Consensus and Mining</dc:title>
  <dc:creator>ashok kanthe</dc:creator>
  <cp:lastModifiedBy>ashok kanthe</cp:lastModifiedBy>
  <cp:revision>77</cp:revision>
  <dcterms:created xsi:type="dcterms:W3CDTF">2023-07-28T03:56:00Z</dcterms:created>
  <dcterms:modified xsi:type="dcterms:W3CDTF">2023-09-26T00:43:34Z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2023-07-09T11:31:09Z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ea2b0e9c-4b4c-4e49-a27a-b0e968501e5b</vt:lpwstr>
  </property>
  <property fmtid="{D5CDD505-2E9C-101B-9397-08002B2CF9AE}" pid="7" name="MSIP_Label_defa4170-0d19-0005-0004-bc88714345d2_ActionId">
    <vt:lpwstr>862323e0-3028-424e-8f71-4e4508ab4c99</vt:lpwstr>
  </property>
  <property fmtid="{D5CDD505-2E9C-101B-9397-08002B2CF9AE}" pid="8" name="MSIP_Label_defa4170-0d19-0005-0004-bc88714345d2_ContentBits">
    <vt:lpwstr>0</vt:lpwstr>
  </property>
  <property fmtid="{D5CDD505-2E9C-101B-9397-08002B2CF9AE}" pid="9" name="ICV">
    <vt:lpwstr>1F54B5D53A6F446A9DCE8BF875355B0D_13</vt:lpwstr>
  </property>
  <property fmtid="{D5CDD505-2E9C-101B-9397-08002B2CF9AE}" pid="10" name="KSOProductBuildVer">
    <vt:lpwstr>1033-12.2.0.13085</vt:lpwstr>
  </property>
</Properties>
</file>