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63" r:id="rId8"/>
    <p:sldId id="267" r:id="rId9"/>
    <p:sldId id="265" r:id="rId10"/>
    <p:sldId id="264" r:id="rId11"/>
    <p:sldId id="259" r:id="rId12"/>
    <p:sldId id="268" r:id="rId13"/>
    <p:sldId id="269" r:id="rId14"/>
    <p:sldId id="271" r:id="rId15"/>
    <p:sldId id="272" r:id="rId16"/>
    <p:sldId id="273" r:id="rId17"/>
    <p:sldId id="274" r:id="rId18"/>
    <p:sldId id="275" r:id="rId19"/>
    <p:sldId id="276" r:id="rId20"/>
    <p:sldId id="285" r:id="rId21"/>
    <p:sldId id="277" r:id="rId22"/>
    <p:sldId id="278" r:id="rId23"/>
    <p:sldId id="280" r:id="rId24"/>
    <p:sldId id="282" r:id="rId25"/>
    <p:sldId id="283" r:id="rId26"/>
    <p:sldId id="287" r:id="rId27"/>
    <p:sldId id="288" r:id="rId28"/>
    <p:sldId id="289" r:id="rId29"/>
    <p:sldId id="290" r:id="rId30"/>
    <p:sldId id="291" r:id="rId31"/>
    <p:sldId id="292" r:id="rId32"/>
    <p:sldId id="293" r:id="rId33"/>
    <p:sldId id="294"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3A58-3151-5854-DC46-8C2BA8BA6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3A3DBD-84DC-B701-5FD2-422E51A93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63D6F5-6858-6F40-5994-D4D46C33D728}"/>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6E47D2CA-1397-3049-1BE1-85CF2E72A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35802-693C-0AE0-913E-61ADA9B41BEA}"/>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338621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0F46-2C15-D6A5-3B24-EAA2604456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63FB3-B43A-1369-7D02-0132EB55D0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69BEF-9CA8-6E2C-730A-405CEA905D25}"/>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23AA3AB9-25AC-C673-DA04-C157127EF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14A43-936F-E3AC-73A1-C338C0A5C365}"/>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233481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F3F7C-8F02-8D61-DCCF-37EFD8D42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ED233-C974-4B39-1B50-D8D91B4AF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6CF6C-BF13-75B5-1F03-9BB8E31FCC65}"/>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2196F038-52E9-D804-D761-CCBF428B4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6DB11-36D5-3FD4-C3E1-A120CBE6513C}"/>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33359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F255-32E4-4C87-2B4D-182DD69A5B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8D062E-0C61-D015-E070-9B2E21E504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51B8F-4B58-6B07-0750-A804A7D9293B}"/>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836A0033-D0AD-8858-5327-5FE86B4E1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7F9C4-5473-8C6C-1152-9E2A47B71B44}"/>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76352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3BC5-D4A4-374D-B2A4-F7AE81BE5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5F6196-BA53-5722-5C67-B1AF044BF5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D432A-CE0E-51CE-C4B3-E340DCADABFD}"/>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B45C6DC3-AFF6-95F2-588E-AFEC9DFF4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5BD92-46E1-F13A-3DF4-FA92D5A0D3D6}"/>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145765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4DA1-CF0D-81E5-9022-E5644C34B3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4DBF44-6D93-1F5D-5654-0AF46434A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BCF881-D5D5-64F4-161E-F29C265B4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33BA14-67E2-D0BC-BCD4-5CB284B51D4D}"/>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6" name="Footer Placeholder 5">
            <a:extLst>
              <a:ext uri="{FF2B5EF4-FFF2-40B4-BE49-F238E27FC236}">
                <a16:creationId xmlns:a16="http://schemas.microsoft.com/office/drawing/2014/main" id="{DF7353EC-DA25-690B-38C4-C45C28F5C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8F29CD-BAF4-BD72-C74B-6C2D2EECFF32}"/>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269619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4343-A17A-220B-E484-0FF36E3965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4CF3C-9069-882F-1840-37660D24E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4E90A-955B-C9F6-2877-11CD8A722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46F8F3-33CF-53CE-3BFA-0DCC179A4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40DC4-5D58-3231-1880-CA3AB0582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9E6006-ADE9-BB0A-598D-AAC3E8BC2051}"/>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8" name="Footer Placeholder 7">
            <a:extLst>
              <a:ext uri="{FF2B5EF4-FFF2-40B4-BE49-F238E27FC236}">
                <a16:creationId xmlns:a16="http://schemas.microsoft.com/office/drawing/2014/main" id="{731E4BD9-B14A-A661-520F-B347653765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224DF2-C8E0-61EA-FD1A-6CAE901729EC}"/>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211347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937D-D0BC-02B3-16A0-981C951A7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89D83-7B19-142A-3287-3ABF1BF4E890}"/>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4" name="Footer Placeholder 3">
            <a:extLst>
              <a:ext uri="{FF2B5EF4-FFF2-40B4-BE49-F238E27FC236}">
                <a16:creationId xmlns:a16="http://schemas.microsoft.com/office/drawing/2014/main" id="{EE0A7CE5-C822-C49E-F792-D6BF7B9BB4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1C663A-ADB9-65C8-DE8B-0B17D7F99A7D}"/>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323372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D63A8-64FF-8B3B-1F4A-2467860DB6C6}"/>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3" name="Footer Placeholder 2">
            <a:extLst>
              <a:ext uri="{FF2B5EF4-FFF2-40B4-BE49-F238E27FC236}">
                <a16:creationId xmlns:a16="http://schemas.microsoft.com/office/drawing/2014/main" id="{6BE1344B-44F6-DE45-81D5-1A3AF76B34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B55FF3-5BFF-F121-90D9-C11ED7919D88}"/>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339081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3E3C-C830-FC7B-6F6D-60E97EADB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157CD9-ED5E-2F86-28F9-4803491E6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54BA7-92E0-3577-822C-B6D006EC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F3654-FB97-6C28-6860-16D77280DA2B}"/>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6" name="Footer Placeholder 5">
            <a:extLst>
              <a:ext uri="{FF2B5EF4-FFF2-40B4-BE49-F238E27FC236}">
                <a16:creationId xmlns:a16="http://schemas.microsoft.com/office/drawing/2014/main" id="{FB24F0EE-FB18-3C5D-31CD-1AAF31FD4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2AD45-F395-4764-D15F-7C6EEE189642}"/>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409865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9B64-AB89-C89C-434A-40C6FA66C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1B302-5DF6-E81B-9B9B-7DC1885A8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8DCC86-E958-3F90-4F57-46378EC72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2386E-4FFA-1E9F-5CC0-1091E44A3A93}"/>
              </a:ext>
            </a:extLst>
          </p:cNvPr>
          <p:cNvSpPr>
            <a:spLocks noGrp="1"/>
          </p:cNvSpPr>
          <p:nvPr>
            <p:ph type="dt" sz="half" idx="10"/>
          </p:nvPr>
        </p:nvSpPr>
        <p:spPr/>
        <p:txBody>
          <a:bodyPr/>
          <a:lstStyle/>
          <a:p>
            <a:fld id="{C3B6D2BB-2E27-43DC-BC8C-DE1C0AF85E70}" type="datetimeFigureOut">
              <a:rPr lang="en-IN" smtClean="0"/>
              <a:t>02-10-2023</a:t>
            </a:fld>
            <a:endParaRPr lang="en-IN"/>
          </a:p>
        </p:txBody>
      </p:sp>
      <p:sp>
        <p:nvSpPr>
          <p:cNvPr id="6" name="Footer Placeholder 5">
            <a:extLst>
              <a:ext uri="{FF2B5EF4-FFF2-40B4-BE49-F238E27FC236}">
                <a16:creationId xmlns:a16="http://schemas.microsoft.com/office/drawing/2014/main" id="{F6A67A79-22D5-0A24-274A-805A66E42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59235-3EAE-E399-18BA-0E0B54010354}"/>
              </a:ext>
            </a:extLst>
          </p:cNvPr>
          <p:cNvSpPr>
            <a:spLocks noGrp="1"/>
          </p:cNvSpPr>
          <p:nvPr>
            <p:ph type="sldNum" sz="quarter" idx="12"/>
          </p:nvPr>
        </p:nvSpPr>
        <p:spPr/>
        <p:txBody>
          <a:bodyPr/>
          <a:lstStyle/>
          <a:p>
            <a:fld id="{3CB1CB8A-A44F-428C-A089-C716E660C6A0}" type="slidenum">
              <a:rPr lang="en-IN" smtClean="0"/>
              <a:t>‹#›</a:t>
            </a:fld>
            <a:endParaRPr lang="en-IN"/>
          </a:p>
        </p:txBody>
      </p:sp>
    </p:spTree>
    <p:extLst>
      <p:ext uri="{BB962C8B-B14F-4D97-AF65-F5344CB8AC3E}">
        <p14:creationId xmlns:p14="http://schemas.microsoft.com/office/powerpoint/2010/main" val="61914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6B7CC-0D6A-9752-7C5A-B5C81DB20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081E0-3562-2146-5B67-A04BD539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FFBF1-D70E-258E-133C-FC44FF49B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D2BB-2E27-43DC-BC8C-DE1C0AF85E70}" type="datetimeFigureOut">
              <a:rPr lang="en-IN" smtClean="0"/>
              <a:t>02-10-2023</a:t>
            </a:fld>
            <a:endParaRPr lang="en-IN"/>
          </a:p>
        </p:txBody>
      </p:sp>
      <p:sp>
        <p:nvSpPr>
          <p:cNvPr id="5" name="Footer Placeholder 4">
            <a:extLst>
              <a:ext uri="{FF2B5EF4-FFF2-40B4-BE49-F238E27FC236}">
                <a16:creationId xmlns:a16="http://schemas.microsoft.com/office/drawing/2014/main" id="{4861BBDC-E2E2-A214-7D14-39350F852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D00642-576D-774D-A195-57366BAEAB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1CB8A-A44F-428C-A089-C716E660C6A0}" type="slidenum">
              <a:rPr lang="en-IN" smtClean="0"/>
              <a:t>‹#›</a:t>
            </a:fld>
            <a:endParaRPr lang="en-IN"/>
          </a:p>
        </p:txBody>
      </p:sp>
    </p:spTree>
    <p:extLst>
      <p:ext uri="{BB962C8B-B14F-4D97-AF65-F5344CB8AC3E}">
        <p14:creationId xmlns:p14="http://schemas.microsoft.com/office/powerpoint/2010/main" val="364193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9A61-EB41-4C69-3250-6807F23E12CF}"/>
              </a:ext>
            </a:extLst>
          </p:cNvPr>
          <p:cNvSpPr>
            <a:spLocks noGrp="1"/>
          </p:cNvSpPr>
          <p:nvPr>
            <p:ph type="ctrTitle"/>
          </p:nvPr>
        </p:nvSpPr>
        <p:spPr/>
        <p:txBody>
          <a:bodyPr/>
          <a:lstStyle/>
          <a:p>
            <a:r>
              <a:rPr lang="en-IN" dirty="0"/>
              <a:t>Module 5</a:t>
            </a:r>
          </a:p>
        </p:txBody>
      </p:sp>
      <p:sp>
        <p:nvSpPr>
          <p:cNvPr id="3" name="Subtitle 2">
            <a:extLst>
              <a:ext uri="{FF2B5EF4-FFF2-40B4-BE49-F238E27FC236}">
                <a16:creationId xmlns:a16="http://schemas.microsoft.com/office/drawing/2014/main" id="{D7EADC66-286C-6DB6-33D9-1EB13E679153}"/>
              </a:ext>
            </a:extLst>
          </p:cNvPr>
          <p:cNvSpPr>
            <a:spLocks noGrp="1"/>
          </p:cNvSpPr>
          <p:nvPr>
            <p:ph type="subTitle" idx="1"/>
          </p:nvPr>
        </p:nvSpPr>
        <p:spPr/>
        <p:txBody>
          <a:bodyPr>
            <a:normAutofit/>
          </a:bodyPr>
          <a:lstStyle/>
          <a:p>
            <a:r>
              <a:rPr lang="en-IN" sz="4800" dirty="0"/>
              <a:t>Pragmatics</a:t>
            </a:r>
          </a:p>
        </p:txBody>
      </p:sp>
    </p:spTree>
    <p:extLst>
      <p:ext uri="{BB962C8B-B14F-4D97-AF65-F5344CB8AC3E}">
        <p14:creationId xmlns:p14="http://schemas.microsoft.com/office/powerpoint/2010/main" val="369068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BE674-D574-BEE4-2F00-3B90E7426A07}"/>
              </a:ext>
            </a:extLst>
          </p:cNvPr>
          <p:cNvSpPr>
            <a:spLocks noGrp="1"/>
          </p:cNvSpPr>
          <p:nvPr>
            <p:ph idx="1"/>
          </p:nvPr>
        </p:nvSpPr>
        <p:spPr>
          <a:xfrm>
            <a:off x="716902" y="755781"/>
            <a:ext cx="10515600" cy="5570374"/>
          </a:xfrm>
        </p:spPr>
        <p:txBody>
          <a:bodyPr>
            <a:normAutofit fontScale="92500" lnSpcReduction="20000"/>
          </a:bodyPr>
          <a:lstStyle/>
          <a:p>
            <a:r>
              <a:rPr lang="en-IN" dirty="0"/>
              <a:t>In order to understand Reference resolution, we need to learn few terminologies:</a:t>
            </a:r>
          </a:p>
          <a:p>
            <a:pPr marL="0" indent="0">
              <a:buNone/>
            </a:pPr>
            <a:r>
              <a:rPr lang="en-US" dirty="0">
                <a:solidFill>
                  <a:srgbClr val="00B050"/>
                </a:solidFill>
              </a:rPr>
              <a:t>Referent</a:t>
            </a:r>
            <a:r>
              <a:rPr lang="en-US" dirty="0"/>
              <a:t> is the object that is being referred to. For example, “Ana” is the referent in the above example.</a:t>
            </a:r>
            <a:endParaRPr lang="en-IN" dirty="0"/>
          </a:p>
          <a:p>
            <a:pPr marL="0" indent="0">
              <a:buNone/>
            </a:pPr>
            <a:r>
              <a:rPr lang="en-US" dirty="0">
                <a:solidFill>
                  <a:srgbClr val="00B050"/>
                </a:solidFill>
              </a:rPr>
              <a:t>Referring expression </a:t>
            </a:r>
            <a:r>
              <a:rPr lang="en-US" dirty="0"/>
              <a:t>are the mentions or linguistic expressions given in</a:t>
            </a:r>
          </a:p>
          <a:p>
            <a:pPr marL="0" indent="0">
              <a:buNone/>
            </a:pPr>
            <a:r>
              <a:rPr lang="en-US" dirty="0" err="1">
                <a:solidFill>
                  <a:srgbClr val="00B050"/>
                </a:solidFill>
              </a:rPr>
              <a:t>Corefer</a:t>
            </a:r>
            <a:r>
              <a:rPr lang="en-US" dirty="0">
                <a:solidFill>
                  <a:srgbClr val="00B050"/>
                </a:solidFill>
              </a:rPr>
              <a:t>: </a:t>
            </a:r>
            <a:r>
              <a:rPr lang="en-US" dirty="0"/>
              <a:t>Two or more referring expressions that refer to the same discourse entity are said to </a:t>
            </a:r>
            <a:r>
              <a:rPr lang="en-US" dirty="0" err="1">
                <a:solidFill>
                  <a:srgbClr val="00B050"/>
                </a:solidFill>
              </a:rPr>
              <a:t>corefer</a:t>
            </a:r>
            <a:r>
              <a:rPr lang="en-US" dirty="0"/>
              <a:t> the discourse.</a:t>
            </a:r>
          </a:p>
          <a:p>
            <a:pPr marL="0" indent="0">
              <a:buNone/>
            </a:pPr>
            <a:r>
              <a:rPr lang="en-IN" dirty="0">
                <a:solidFill>
                  <a:srgbClr val="00B050"/>
                </a:solidFill>
              </a:rPr>
              <a:t>Antecedent</a:t>
            </a:r>
            <a:r>
              <a:rPr lang="en-IN" dirty="0"/>
              <a:t>: There is also a name for a referring expression that grants permission for the use of another, similar to how mentioning the name ‘Ana’ permits the person to be afterwards referred to by the pronoun ‘she’. We call the name ‘Ana’ the antecedent of ‘she’. </a:t>
            </a:r>
          </a:p>
          <a:p>
            <a:pPr marL="0" indent="0">
              <a:buNone/>
            </a:pPr>
            <a:r>
              <a:rPr lang="en-IN" dirty="0">
                <a:solidFill>
                  <a:srgbClr val="00B050"/>
                </a:solidFill>
              </a:rPr>
              <a:t>Anaphora and Anaphoric:</a:t>
            </a:r>
          </a:p>
          <a:p>
            <a:pPr marL="0" indent="0">
              <a:buNone/>
            </a:pPr>
            <a:r>
              <a:rPr lang="en-IN" dirty="0"/>
              <a:t>Reference to an entity that had already been introduced in the discourse is called anaphora (</a:t>
            </a:r>
            <a:r>
              <a:rPr lang="en-IN" dirty="0" err="1"/>
              <a:t>e.g</a:t>
            </a:r>
            <a:r>
              <a:rPr lang="en-IN" dirty="0"/>
              <a:t> Ana) and the referring expression used is called anaphoric (pronouns ‘she’ and ‘her’ are anaphoric)</a:t>
            </a:r>
          </a:p>
          <a:p>
            <a:endParaRPr lang="en-IN" dirty="0"/>
          </a:p>
        </p:txBody>
      </p:sp>
    </p:spTree>
    <p:extLst>
      <p:ext uri="{BB962C8B-B14F-4D97-AF65-F5344CB8AC3E}">
        <p14:creationId xmlns:p14="http://schemas.microsoft.com/office/powerpoint/2010/main" val="353268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4689-2E7E-91AF-E6AC-5CC0F43B21F7}"/>
              </a:ext>
            </a:extLst>
          </p:cNvPr>
          <p:cNvSpPr>
            <a:spLocks noGrp="1"/>
          </p:cNvSpPr>
          <p:nvPr>
            <p:ph type="title"/>
          </p:nvPr>
        </p:nvSpPr>
        <p:spPr/>
        <p:txBody>
          <a:bodyPr/>
          <a:lstStyle/>
          <a:p>
            <a:r>
              <a:rPr lang="en-IN" b="1" dirty="0">
                <a:solidFill>
                  <a:srgbClr val="7030A0"/>
                </a:solidFill>
              </a:rPr>
              <a:t>Reference Phenomena</a:t>
            </a:r>
          </a:p>
        </p:txBody>
      </p:sp>
      <p:sp>
        <p:nvSpPr>
          <p:cNvPr id="3" name="Content Placeholder 2">
            <a:extLst>
              <a:ext uri="{FF2B5EF4-FFF2-40B4-BE49-F238E27FC236}">
                <a16:creationId xmlns:a16="http://schemas.microsoft.com/office/drawing/2014/main" id="{031BA36C-6260-4C61-C2BD-FDA266B0804D}"/>
              </a:ext>
            </a:extLst>
          </p:cNvPr>
          <p:cNvSpPr>
            <a:spLocks noGrp="1"/>
          </p:cNvSpPr>
          <p:nvPr>
            <p:ph idx="1"/>
          </p:nvPr>
        </p:nvSpPr>
        <p:spPr/>
        <p:txBody>
          <a:bodyPr>
            <a:normAutofit lnSpcReduction="10000"/>
          </a:bodyPr>
          <a:lstStyle/>
          <a:p>
            <a:pPr marL="0" indent="0">
              <a:buNone/>
            </a:pPr>
            <a:r>
              <a:rPr lang="en-IN" i="1" dirty="0">
                <a:solidFill>
                  <a:srgbClr val="0070C0"/>
                </a:solidFill>
              </a:rPr>
              <a:t>Question: explain different types of Referring expressions? What is reference phenomena?</a:t>
            </a:r>
          </a:p>
          <a:p>
            <a:pPr marL="0" indent="0">
              <a:buNone/>
            </a:pPr>
            <a:r>
              <a:rPr lang="en-IN" dirty="0"/>
              <a:t>The range of referential phenomena offered by natural language is quite extensive. Five types of referring expression have been discussed here.</a:t>
            </a:r>
          </a:p>
          <a:p>
            <a:r>
              <a:rPr lang="en-IN" dirty="0"/>
              <a:t>Indefinite noun phrases</a:t>
            </a:r>
          </a:p>
          <a:p>
            <a:r>
              <a:rPr lang="en-IN" dirty="0"/>
              <a:t>Definite noun phrases</a:t>
            </a:r>
          </a:p>
          <a:p>
            <a:r>
              <a:rPr lang="en-IN" dirty="0"/>
              <a:t>Pronouns</a:t>
            </a:r>
          </a:p>
          <a:p>
            <a:r>
              <a:rPr lang="en-IN" dirty="0"/>
              <a:t>Demonstratives</a:t>
            </a:r>
          </a:p>
          <a:p>
            <a:r>
              <a:rPr lang="en-IN" dirty="0"/>
              <a:t>Names</a:t>
            </a:r>
          </a:p>
        </p:txBody>
      </p:sp>
    </p:spTree>
    <p:extLst>
      <p:ext uri="{BB962C8B-B14F-4D97-AF65-F5344CB8AC3E}">
        <p14:creationId xmlns:p14="http://schemas.microsoft.com/office/powerpoint/2010/main" val="111124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83FE-0BF2-AD03-6554-3BF8864D07B9}"/>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Types of Referring Expressions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4BFAFD1-4D99-A0EA-84B5-9973F1700FFA}"/>
              </a:ext>
            </a:extLst>
          </p:cNvPr>
          <p:cNvSpPr>
            <a:spLocks noGrp="1"/>
          </p:cNvSpPr>
          <p:nvPr>
            <p:ph idx="1"/>
          </p:nvPr>
        </p:nvSpPr>
        <p:spPr>
          <a:xfrm>
            <a:off x="838200" y="1147665"/>
            <a:ext cx="10515600" cy="5029298"/>
          </a:xfrm>
        </p:spPr>
        <p:txBody>
          <a:bodyPr>
            <a:normAutofit fontScale="47500" lnSpcReduction="20000"/>
          </a:bodyPr>
          <a:lstStyle/>
          <a:p>
            <a:r>
              <a:rPr lang="en-US" sz="3400" b="0" i="0" dirty="0">
                <a:solidFill>
                  <a:srgbClr val="000000"/>
                </a:solidFill>
                <a:effectLst/>
                <a:latin typeface="Nunito" pitchFamily="2" charset="0"/>
              </a:rPr>
              <a:t>The five types of referring expressions are described below −</a:t>
            </a:r>
          </a:p>
          <a:p>
            <a:pPr marL="0" indent="0" algn="l">
              <a:buNone/>
            </a:pPr>
            <a:r>
              <a:rPr lang="en-US" sz="3400" b="1" i="0" dirty="0">
                <a:solidFill>
                  <a:srgbClr val="00B050"/>
                </a:solidFill>
                <a:effectLst/>
                <a:latin typeface="Heebo" pitchFamily="2" charset="-79"/>
                <a:cs typeface="Heebo" pitchFamily="2" charset="-79"/>
              </a:rPr>
              <a:t>Indefinite Noun Phrases</a:t>
            </a:r>
          </a:p>
          <a:p>
            <a:pPr algn="just">
              <a:lnSpc>
                <a:spcPct val="120000"/>
              </a:lnSpc>
              <a:spcBef>
                <a:spcPts val="0"/>
              </a:spcBef>
            </a:pPr>
            <a:r>
              <a:rPr lang="en-US" sz="3400" b="0" i="0" dirty="0">
                <a:solidFill>
                  <a:srgbClr val="000000"/>
                </a:solidFill>
                <a:effectLst/>
                <a:latin typeface="Nunito" pitchFamily="2" charset="0"/>
              </a:rPr>
              <a:t>Such kind of reference represents the entities that are new to the hearer into the discourse context. Indefinite references bring unfamiliar entities </a:t>
            </a:r>
            <a:r>
              <a:rPr lang="en-US" sz="3400" dirty="0">
                <a:solidFill>
                  <a:srgbClr val="000000"/>
                </a:solidFill>
                <a:latin typeface="Nunito" pitchFamily="2" charset="0"/>
              </a:rPr>
              <a:t>to the conversation environment.</a:t>
            </a:r>
          </a:p>
          <a:p>
            <a:pPr algn="just">
              <a:lnSpc>
                <a:spcPct val="120000"/>
              </a:lnSpc>
              <a:spcBef>
                <a:spcPts val="0"/>
              </a:spcBef>
            </a:pPr>
            <a:r>
              <a:rPr lang="en-US" sz="3400" b="0" i="0" dirty="0">
                <a:solidFill>
                  <a:srgbClr val="000000"/>
                </a:solidFill>
                <a:effectLst/>
                <a:latin typeface="Nunito" pitchFamily="2" charset="0"/>
              </a:rPr>
              <a:t>The determiner ‘a’ and ‘an’ is used most commonly to indicate indefinite references.</a:t>
            </a:r>
          </a:p>
          <a:p>
            <a:pPr algn="just">
              <a:lnSpc>
                <a:spcPct val="120000"/>
              </a:lnSpc>
              <a:spcBef>
                <a:spcPts val="0"/>
              </a:spcBef>
            </a:pPr>
            <a:r>
              <a:rPr lang="en-US" sz="3400" dirty="0">
                <a:solidFill>
                  <a:srgbClr val="000000"/>
                </a:solidFill>
                <a:latin typeface="Nunito" pitchFamily="2" charset="0"/>
              </a:rPr>
              <a:t>Example: </a:t>
            </a:r>
            <a:endParaRPr lang="en-US" sz="3400" b="0" i="0" dirty="0">
              <a:solidFill>
                <a:srgbClr val="000000"/>
              </a:solidFill>
              <a:effectLst/>
              <a:latin typeface="Nunito" pitchFamily="2" charset="0"/>
            </a:endParaRPr>
          </a:p>
          <a:p>
            <a:pPr algn="just">
              <a:lnSpc>
                <a:spcPct val="120000"/>
              </a:lnSpc>
              <a:spcBef>
                <a:spcPts val="0"/>
              </a:spcBef>
            </a:pPr>
            <a:r>
              <a:rPr lang="en-US" sz="3400" i="1" dirty="0">
                <a:solidFill>
                  <a:srgbClr val="000000"/>
                </a:solidFill>
                <a:latin typeface="Nunito" pitchFamily="2" charset="0"/>
              </a:rPr>
              <a:t>I saw </a:t>
            </a:r>
            <a:r>
              <a:rPr lang="en-US" sz="3400" b="1" i="1" dirty="0">
                <a:solidFill>
                  <a:srgbClr val="000000"/>
                </a:solidFill>
                <a:latin typeface="Nunito" pitchFamily="2" charset="0"/>
              </a:rPr>
              <a:t>an</a:t>
            </a:r>
            <a:r>
              <a:rPr lang="en-US" sz="3400" i="1" dirty="0">
                <a:solidFill>
                  <a:srgbClr val="000000"/>
                </a:solidFill>
                <a:latin typeface="Nunito" pitchFamily="2" charset="0"/>
              </a:rPr>
              <a:t> Acura Integra Today – an is an indefinite Noun</a:t>
            </a:r>
          </a:p>
          <a:p>
            <a:pPr algn="just">
              <a:lnSpc>
                <a:spcPct val="120000"/>
              </a:lnSpc>
              <a:spcBef>
                <a:spcPts val="0"/>
              </a:spcBef>
            </a:pPr>
            <a:r>
              <a:rPr lang="en-US" sz="3400" b="0" i="1" dirty="0">
                <a:solidFill>
                  <a:srgbClr val="000000"/>
                </a:solidFill>
                <a:effectLst/>
                <a:latin typeface="Nunito" pitchFamily="2" charset="0"/>
              </a:rPr>
              <a:t>Ram had gone around one day to bring him </a:t>
            </a:r>
            <a:r>
              <a:rPr lang="en-US" sz="3400" b="1" i="1" dirty="0">
                <a:solidFill>
                  <a:srgbClr val="000000"/>
                </a:solidFill>
                <a:effectLst/>
                <a:latin typeface="Nunito" pitchFamily="2" charset="0"/>
              </a:rPr>
              <a:t>some </a:t>
            </a:r>
            <a:r>
              <a:rPr lang="en-US" sz="3400" b="0" i="1" dirty="0">
                <a:solidFill>
                  <a:srgbClr val="000000"/>
                </a:solidFill>
                <a:effectLst/>
                <a:latin typeface="Nunito" pitchFamily="2" charset="0"/>
              </a:rPr>
              <a:t>food − some is an indefinite reference.</a:t>
            </a:r>
          </a:p>
          <a:p>
            <a:pPr marL="0" indent="0" algn="l">
              <a:buNone/>
            </a:pPr>
            <a:r>
              <a:rPr lang="en-US" sz="3400" b="1" i="0" dirty="0">
                <a:solidFill>
                  <a:srgbClr val="00B050"/>
                </a:solidFill>
                <a:effectLst/>
                <a:latin typeface="Heebo" pitchFamily="2" charset="-79"/>
                <a:cs typeface="Heebo" pitchFamily="2" charset="-79"/>
              </a:rPr>
              <a:t>Definite Noun Phrases</a:t>
            </a:r>
          </a:p>
          <a:p>
            <a:pPr algn="just">
              <a:lnSpc>
                <a:spcPct val="120000"/>
              </a:lnSpc>
              <a:spcBef>
                <a:spcPts val="0"/>
              </a:spcBef>
            </a:pPr>
            <a:r>
              <a:rPr lang="en-US" sz="3400" b="0" i="0" dirty="0">
                <a:solidFill>
                  <a:srgbClr val="000000"/>
                </a:solidFill>
                <a:effectLst/>
                <a:latin typeface="Nunito" pitchFamily="2" charset="0"/>
              </a:rPr>
              <a:t>Opposite to above, such kind of reference represents the entities that are </a:t>
            </a:r>
            <a:r>
              <a:rPr lang="en-US" sz="3400" b="0" i="0" u="sng" dirty="0">
                <a:solidFill>
                  <a:srgbClr val="000000"/>
                </a:solidFill>
                <a:effectLst/>
                <a:latin typeface="Nunito" pitchFamily="2" charset="0"/>
              </a:rPr>
              <a:t>not new </a:t>
            </a:r>
            <a:r>
              <a:rPr lang="en-US" sz="3400" b="0" i="0" dirty="0">
                <a:solidFill>
                  <a:srgbClr val="000000"/>
                </a:solidFill>
                <a:effectLst/>
                <a:latin typeface="Nunito" pitchFamily="2" charset="0"/>
              </a:rPr>
              <a:t>or </a:t>
            </a:r>
            <a:r>
              <a:rPr lang="en-US" sz="3400" b="0" i="0" u="sng" dirty="0">
                <a:solidFill>
                  <a:srgbClr val="000000"/>
                </a:solidFill>
                <a:effectLst/>
                <a:latin typeface="Nunito" pitchFamily="2" charset="0"/>
              </a:rPr>
              <a:t>identifiable</a:t>
            </a:r>
            <a:r>
              <a:rPr lang="en-US" sz="3400" b="0" i="0" dirty="0">
                <a:solidFill>
                  <a:srgbClr val="000000"/>
                </a:solidFill>
                <a:effectLst/>
                <a:latin typeface="Nunito" pitchFamily="2" charset="0"/>
              </a:rPr>
              <a:t> to the hearer into the discourse context. An entity that is identifiable to the hearer is referred to as having ‘ definite reference’.</a:t>
            </a:r>
          </a:p>
          <a:p>
            <a:pPr algn="just">
              <a:lnSpc>
                <a:spcPct val="120000"/>
              </a:lnSpc>
              <a:spcBef>
                <a:spcPts val="0"/>
              </a:spcBef>
            </a:pPr>
            <a:r>
              <a:rPr lang="en-US" sz="3400" b="0" i="0" dirty="0">
                <a:solidFill>
                  <a:srgbClr val="000000"/>
                </a:solidFill>
                <a:effectLst/>
                <a:latin typeface="Nunito" pitchFamily="2" charset="0"/>
              </a:rPr>
              <a:t>For example </a:t>
            </a:r>
          </a:p>
          <a:p>
            <a:pPr algn="just">
              <a:lnSpc>
                <a:spcPct val="120000"/>
              </a:lnSpc>
              <a:spcBef>
                <a:spcPts val="0"/>
              </a:spcBef>
            </a:pPr>
            <a:r>
              <a:rPr lang="en-US" sz="3400" dirty="0">
                <a:solidFill>
                  <a:srgbClr val="000000"/>
                </a:solidFill>
                <a:latin typeface="Nunito" pitchFamily="2" charset="0"/>
              </a:rPr>
              <a:t>- it has already been mentioned in the discourse context.</a:t>
            </a:r>
          </a:p>
          <a:p>
            <a:pPr algn="just">
              <a:lnSpc>
                <a:spcPct val="120000"/>
              </a:lnSpc>
              <a:spcBef>
                <a:spcPts val="0"/>
              </a:spcBef>
            </a:pPr>
            <a:r>
              <a:rPr lang="en-US" sz="3400" b="0" i="0" dirty="0">
                <a:solidFill>
                  <a:srgbClr val="000000"/>
                </a:solidFill>
                <a:effectLst/>
                <a:latin typeface="Nunito" pitchFamily="2" charset="0"/>
              </a:rPr>
              <a:t>Is a part of the hearer’s worldview</a:t>
            </a:r>
          </a:p>
          <a:p>
            <a:pPr algn="just">
              <a:lnSpc>
                <a:spcPct val="120000"/>
              </a:lnSpc>
              <a:spcBef>
                <a:spcPts val="0"/>
              </a:spcBef>
            </a:pPr>
            <a:r>
              <a:rPr lang="en-US" sz="3400" dirty="0">
                <a:solidFill>
                  <a:srgbClr val="000000"/>
                </a:solidFill>
                <a:latin typeface="Nunito" pitchFamily="2" charset="0"/>
              </a:rPr>
              <a:t>The description itself implies the object’s uniqueness</a:t>
            </a:r>
          </a:p>
          <a:p>
            <a:pPr algn="just">
              <a:lnSpc>
                <a:spcPct val="120000"/>
              </a:lnSpc>
              <a:spcBef>
                <a:spcPts val="0"/>
              </a:spcBef>
            </a:pPr>
            <a:r>
              <a:rPr lang="en-US" sz="3400" b="0" i="0" dirty="0">
                <a:solidFill>
                  <a:srgbClr val="000000"/>
                </a:solidFill>
                <a:effectLst/>
                <a:latin typeface="Nunito" pitchFamily="2" charset="0"/>
              </a:rPr>
              <a:t>For example, in the sentence – </a:t>
            </a:r>
          </a:p>
          <a:p>
            <a:pPr algn="just">
              <a:lnSpc>
                <a:spcPct val="120000"/>
              </a:lnSpc>
              <a:spcBef>
                <a:spcPts val="0"/>
              </a:spcBef>
            </a:pPr>
            <a:r>
              <a:rPr lang="en-US" sz="3400" b="0" i="0" dirty="0">
                <a:solidFill>
                  <a:srgbClr val="000000"/>
                </a:solidFill>
                <a:effectLst/>
                <a:latin typeface="Nunito" pitchFamily="2" charset="0"/>
              </a:rPr>
              <a:t>I saw an Acura Integra. </a:t>
            </a:r>
            <a:r>
              <a:rPr lang="en-US" sz="3400" b="1" i="0" dirty="0">
                <a:solidFill>
                  <a:srgbClr val="000000"/>
                </a:solidFill>
                <a:effectLst/>
                <a:latin typeface="Nunito" pitchFamily="2" charset="0"/>
              </a:rPr>
              <a:t>The Integra</a:t>
            </a:r>
            <a:r>
              <a:rPr lang="en-US" sz="3400" b="0" i="0" dirty="0">
                <a:solidFill>
                  <a:srgbClr val="000000"/>
                </a:solidFill>
                <a:effectLst/>
                <a:latin typeface="Nunito" pitchFamily="2" charset="0"/>
              </a:rPr>
              <a:t> was white in color.</a:t>
            </a:r>
          </a:p>
          <a:p>
            <a:pPr algn="just">
              <a:lnSpc>
                <a:spcPct val="120000"/>
              </a:lnSpc>
              <a:spcBef>
                <a:spcPts val="0"/>
              </a:spcBef>
            </a:pPr>
            <a:r>
              <a:rPr lang="en-US" sz="3400" b="0" i="0" dirty="0">
                <a:solidFill>
                  <a:srgbClr val="000000"/>
                </a:solidFill>
                <a:effectLst/>
                <a:latin typeface="Nunito" pitchFamily="2" charset="0"/>
              </a:rPr>
              <a:t>I used to read </a:t>
            </a:r>
            <a:r>
              <a:rPr lang="en-US" sz="3400" b="1" i="0" dirty="0">
                <a:solidFill>
                  <a:srgbClr val="000000"/>
                </a:solidFill>
                <a:effectLst/>
                <a:latin typeface="Nunito" pitchFamily="2" charset="0"/>
              </a:rPr>
              <a:t>The Times of India</a:t>
            </a:r>
            <a:r>
              <a:rPr lang="en-US" sz="3400" b="0" i="0" dirty="0">
                <a:solidFill>
                  <a:srgbClr val="000000"/>
                </a:solidFill>
                <a:effectLst/>
                <a:latin typeface="Nunito" pitchFamily="2" charset="0"/>
              </a:rPr>
              <a:t> – The Times of India is a definite reference.</a:t>
            </a:r>
          </a:p>
          <a:p>
            <a:pPr marL="0" indent="0" algn="l">
              <a:lnSpc>
                <a:spcPct val="120000"/>
              </a:lnSpc>
              <a:spcBef>
                <a:spcPts val="0"/>
              </a:spcBef>
              <a:buNone/>
            </a:pPr>
            <a:r>
              <a:rPr lang="en-US" sz="3400" b="0" i="0" dirty="0">
                <a:solidFill>
                  <a:srgbClr val="000000"/>
                </a:solidFill>
                <a:effectLst/>
                <a:latin typeface="Nunito" pitchFamily="2" charset="0"/>
              </a:rPr>
              <a:t>.</a:t>
            </a:r>
          </a:p>
          <a:p>
            <a:endParaRPr lang="en-IN" dirty="0"/>
          </a:p>
        </p:txBody>
      </p:sp>
    </p:spTree>
    <p:extLst>
      <p:ext uri="{BB962C8B-B14F-4D97-AF65-F5344CB8AC3E}">
        <p14:creationId xmlns:p14="http://schemas.microsoft.com/office/powerpoint/2010/main" val="132866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D9708-0512-48F5-4C6E-79783CFB0058}"/>
              </a:ext>
            </a:extLst>
          </p:cNvPr>
          <p:cNvSpPr>
            <a:spLocks noGrp="1"/>
          </p:cNvSpPr>
          <p:nvPr>
            <p:ph idx="1"/>
          </p:nvPr>
        </p:nvSpPr>
        <p:spPr>
          <a:xfrm>
            <a:off x="838200" y="463355"/>
            <a:ext cx="10515600" cy="6012089"/>
          </a:xfrm>
        </p:spPr>
        <p:txBody>
          <a:bodyPr>
            <a:normAutofit fontScale="77500" lnSpcReduction="20000"/>
          </a:bodyPr>
          <a:lstStyle/>
          <a:p>
            <a:pPr algn="l"/>
            <a:r>
              <a:rPr lang="en-US" b="1" i="0" dirty="0">
                <a:solidFill>
                  <a:srgbClr val="00B050"/>
                </a:solidFill>
                <a:effectLst/>
                <a:latin typeface="Heebo" pitchFamily="2" charset="-79"/>
                <a:cs typeface="Heebo" pitchFamily="2" charset="-79"/>
              </a:rPr>
              <a:t>Pronouns</a:t>
            </a:r>
          </a:p>
          <a:p>
            <a:pPr algn="just">
              <a:lnSpc>
                <a:spcPct val="120000"/>
              </a:lnSpc>
              <a:spcBef>
                <a:spcPts val="0"/>
              </a:spcBef>
            </a:pPr>
            <a:r>
              <a:rPr lang="en-US" dirty="0">
                <a:solidFill>
                  <a:srgbClr val="000000"/>
                </a:solidFill>
                <a:latin typeface="Nunito" pitchFamily="2" charset="0"/>
              </a:rPr>
              <a:t>Pronominalization is another type of definite reference.</a:t>
            </a:r>
          </a:p>
          <a:p>
            <a:pPr algn="just">
              <a:lnSpc>
                <a:spcPct val="120000"/>
              </a:lnSpc>
              <a:spcBef>
                <a:spcPts val="0"/>
              </a:spcBef>
            </a:pPr>
            <a:r>
              <a:rPr lang="en-US" b="0" i="0" dirty="0">
                <a:solidFill>
                  <a:srgbClr val="000000"/>
                </a:solidFill>
                <a:effectLst/>
                <a:latin typeface="Nunito" pitchFamily="2" charset="0"/>
              </a:rPr>
              <a:t>For example, Ram laughed as loud as he could. The word </a:t>
            </a:r>
            <a:r>
              <a:rPr lang="en-US" b="1" i="0" dirty="0">
                <a:solidFill>
                  <a:srgbClr val="000000"/>
                </a:solidFill>
                <a:effectLst/>
                <a:latin typeface="Nunito" pitchFamily="2" charset="0"/>
              </a:rPr>
              <a:t>he</a:t>
            </a:r>
            <a:r>
              <a:rPr lang="en-US" b="0" i="0" dirty="0">
                <a:solidFill>
                  <a:srgbClr val="000000"/>
                </a:solidFill>
                <a:effectLst/>
                <a:latin typeface="Nunito" pitchFamily="2" charset="0"/>
              </a:rPr>
              <a:t> represents pronoun referring expression.</a:t>
            </a:r>
          </a:p>
          <a:p>
            <a:pPr algn="just">
              <a:lnSpc>
                <a:spcPct val="120000"/>
              </a:lnSpc>
              <a:spcBef>
                <a:spcPts val="0"/>
              </a:spcBef>
            </a:pPr>
            <a:r>
              <a:rPr lang="en-US" b="0" i="0" dirty="0">
                <a:solidFill>
                  <a:srgbClr val="000000"/>
                </a:solidFill>
                <a:effectLst/>
                <a:latin typeface="Nunito" pitchFamily="2" charset="0"/>
              </a:rPr>
              <a:t>Pronominal reference has more restrictions than complete definite noun phrases, requiring a high level of activation for the referent in the discourse model. While definite noun phrases can frequently refer back, pronouns typically refer to entities that were introduced no more than one or two sentences before to the current discourse. This can be illustrated using the following two examples:</a:t>
            </a:r>
          </a:p>
          <a:p>
            <a:pPr algn="just">
              <a:lnSpc>
                <a:spcPct val="120000"/>
              </a:lnSpc>
              <a:spcBef>
                <a:spcPts val="0"/>
              </a:spcBef>
            </a:pPr>
            <a:r>
              <a:rPr lang="en-US" i="1" dirty="0">
                <a:solidFill>
                  <a:srgbClr val="000000"/>
                </a:solidFill>
                <a:latin typeface="Nunito" pitchFamily="2" charset="0"/>
              </a:rPr>
              <a:t>John went to the Bob’s party , and parked next to a beautiful Acura Integra.</a:t>
            </a:r>
          </a:p>
          <a:p>
            <a:pPr algn="just">
              <a:lnSpc>
                <a:spcPct val="120000"/>
              </a:lnSpc>
              <a:spcBef>
                <a:spcPts val="0"/>
              </a:spcBef>
            </a:pPr>
            <a:r>
              <a:rPr lang="en-US" b="0" i="1" dirty="0">
                <a:solidFill>
                  <a:srgbClr val="000000"/>
                </a:solidFill>
                <a:effectLst/>
                <a:latin typeface="Nunito" pitchFamily="2" charset="0"/>
              </a:rPr>
              <a:t>He went </a:t>
            </a:r>
            <a:r>
              <a:rPr lang="en-US" b="0" i="1" dirty="0" err="1">
                <a:solidFill>
                  <a:srgbClr val="000000"/>
                </a:solidFill>
                <a:effectLst/>
                <a:latin typeface="Nunito" pitchFamily="2" charset="0"/>
              </a:rPr>
              <a:t>insode</a:t>
            </a:r>
            <a:r>
              <a:rPr lang="en-US" b="0" i="1" dirty="0">
                <a:solidFill>
                  <a:srgbClr val="000000"/>
                </a:solidFill>
                <a:effectLst/>
                <a:latin typeface="Nunito" pitchFamily="2" charset="0"/>
              </a:rPr>
              <a:t> and talked to Bob for more than an hour.</a:t>
            </a:r>
          </a:p>
          <a:p>
            <a:pPr algn="just">
              <a:lnSpc>
                <a:spcPct val="120000"/>
              </a:lnSpc>
              <a:spcBef>
                <a:spcPts val="0"/>
              </a:spcBef>
            </a:pPr>
            <a:r>
              <a:rPr lang="en-US" i="1" dirty="0">
                <a:solidFill>
                  <a:srgbClr val="000000"/>
                </a:solidFill>
                <a:latin typeface="Nunito" pitchFamily="2" charset="0"/>
              </a:rPr>
              <a:t>He also said that he bought ‘</a:t>
            </a:r>
            <a:r>
              <a:rPr lang="en-US" b="1" i="1" dirty="0">
                <a:solidFill>
                  <a:srgbClr val="000000"/>
                </a:solidFill>
                <a:latin typeface="Nunito" pitchFamily="2" charset="0"/>
              </a:rPr>
              <a:t>it</a:t>
            </a:r>
            <a:r>
              <a:rPr lang="en-US" i="1" dirty="0">
                <a:solidFill>
                  <a:srgbClr val="000000"/>
                </a:solidFill>
                <a:latin typeface="Nunito" pitchFamily="2" charset="0"/>
              </a:rPr>
              <a:t>’ yesterday.</a:t>
            </a:r>
            <a:endParaRPr lang="en-US" b="0" i="1" dirty="0">
              <a:solidFill>
                <a:srgbClr val="000000"/>
              </a:solidFill>
              <a:effectLst/>
              <a:latin typeface="Nunito" pitchFamily="2" charset="0"/>
            </a:endParaRPr>
          </a:p>
          <a:p>
            <a:pPr algn="just">
              <a:lnSpc>
                <a:spcPct val="120000"/>
              </a:lnSpc>
              <a:spcBef>
                <a:spcPts val="0"/>
              </a:spcBef>
            </a:pPr>
            <a:r>
              <a:rPr lang="en-US" i="1" dirty="0">
                <a:solidFill>
                  <a:srgbClr val="000000"/>
                </a:solidFill>
                <a:latin typeface="Nunito" pitchFamily="2" charset="0"/>
              </a:rPr>
              <a:t>He also said that he bought ‘</a:t>
            </a:r>
            <a:r>
              <a:rPr lang="en-US" b="1" i="1" dirty="0">
                <a:solidFill>
                  <a:srgbClr val="000000"/>
                </a:solidFill>
                <a:latin typeface="Nunito" pitchFamily="2" charset="0"/>
              </a:rPr>
              <a:t>the Acura</a:t>
            </a:r>
            <a:r>
              <a:rPr lang="en-US" i="1" dirty="0">
                <a:solidFill>
                  <a:srgbClr val="000000"/>
                </a:solidFill>
                <a:latin typeface="Nunito" pitchFamily="2" charset="0"/>
              </a:rPr>
              <a:t>’ yesterday</a:t>
            </a:r>
            <a:r>
              <a:rPr lang="en-US" dirty="0">
                <a:solidFill>
                  <a:srgbClr val="000000"/>
                </a:solidFill>
                <a:latin typeface="Nunito" pitchFamily="2" charset="0"/>
              </a:rPr>
              <a:t>.</a:t>
            </a:r>
          </a:p>
          <a:p>
            <a:pPr algn="just">
              <a:lnSpc>
                <a:spcPct val="120000"/>
              </a:lnSpc>
              <a:spcBef>
                <a:spcPts val="0"/>
              </a:spcBef>
            </a:pPr>
            <a:endParaRPr lang="en-US" b="0" i="0" dirty="0">
              <a:solidFill>
                <a:srgbClr val="000000"/>
              </a:solidFill>
              <a:effectLst/>
              <a:latin typeface="Nunito" pitchFamily="2" charset="0"/>
            </a:endParaRPr>
          </a:p>
          <a:p>
            <a:pPr marL="0" indent="0" algn="just">
              <a:lnSpc>
                <a:spcPct val="120000"/>
              </a:lnSpc>
              <a:spcBef>
                <a:spcPts val="0"/>
              </a:spcBef>
              <a:buNone/>
            </a:pPr>
            <a:r>
              <a:rPr lang="en-US" b="0" i="0" dirty="0">
                <a:solidFill>
                  <a:srgbClr val="000000"/>
                </a:solidFill>
                <a:effectLst/>
                <a:latin typeface="Nunito" pitchFamily="2" charset="0"/>
              </a:rPr>
              <a:t>The integra no longer has the level of salience necessary to permit pronominal reference by the time we get to the last sentence.</a:t>
            </a:r>
            <a:endParaRPr lang="en-IN" dirty="0"/>
          </a:p>
        </p:txBody>
      </p:sp>
    </p:spTree>
    <p:extLst>
      <p:ext uri="{BB962C8B-B14F-4D97-AF65-F5344CB8AC3E}">
        <p14:creationId xmlns:p14="http://schemas.microsoft.com/office/powerpoint/2010/main" val="39948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7FAF5-2831-8331-87AE-DB9820B83145}"/>
              </a:ext>
            </a:extLst>
          </p:cNvPr>
          <p:cNvSpPr>
            <a:spLocks noGrp="1"/>
          </p:cNvSpPr>
          <p:nvPr>
            <p:ph idx="1"/>
          </p:nvPr>
        </p:nvSpPr>
        <p:spPr>
          <a:xfrm>
            <a:off x="735563" y="519339"/>
            <a:ext cx="10515600" cy="5788155"/>
          </a:xfrm>
        </p:spPr>
        <p:txBody>
          <a:bodyPr>
            <a:normAutofit fontScale="55000" lnSpcReduction="20000"/>
          </a:bodyPr>
          <a:lstStyle/>
          <a:p>
            <a:pPr marL="0" indent="0">
              <a:buNone/>
            </a:pPr>
            <a:r>
              <a:rPr lang="en-IN" sz="3200" b="1" dirty="0">
                <a:solidFill>
                  <a:srgbClr val="00B050"/>
                </a:solidFill>
              </a:rPr>
              <a:t>Cataphora:</a:t>
            </a:r>
          </a:p>
          <a:p>
            <a:r>
              <a:rPr lang="en-IN" dirty="0"/>
              <a:t>In cataphora pronouns are mentioned before their referents </a:t>
            </a:r>
            <a:r>
              <a:rPr lang="en-IN" dirty="0" err="1"/>
              <a:t>rae</a:t>
            </a:r>
            <a:r>
              <a:rPr lang="en-IN" dirty="0"/>
              <a:t>.</a:t>
            </a:r>
          </a:p>
          <a:p>
            <a:r>
              <a:rPr lang="en-IN" dirty="0"/>
              <a:t>Example:</a:t>
            </a:r>
          </a:p>
          <a:p>
            <a:pPr marL="0" indent="0">
              <a:buNone/>
            </a:pPr>
            <a:r>
              <a:rPr lang="en-IN" dirty="0"/>
              <a:t>   “Before he bought ‘</a:t>
            </a:r>
            <a:r>
              <a:rPr lang="en-IN" b="1" dirty="0"/>
              <a:t>it’</a:t>
            </a:r>
            <a:r>
              <a:rPr lang="en-IN" dirty="0"/>
              <a:t>, John checked over the Integra very carefully”.</a:t>
            </a:r>
          </a:p>
          <a:p>
            <a:r>
              <a:rPr lang="en-IN" dirty="0"/>
              <a:t>In the above example, the pronouns ‘he’  and ‘it’ both appear before the introduction of their respective referent.</a:t>
            </a:r>
          </a:p>
          <a:p>
            <a:pPr marL="0" indent="0" algn="l">
              <a:buNone/>
            </a:pPr>
            <a:r>
              <a:rPr lang="en-US" b="1" i="0" dirty="0">
                <a:solidFill>
                  <a:srgbClr val="00B050"/>
                </a:solidFill>
                <a:effectLst/>
                <a:latin typeface="Heebo" pitchFamily="2" charset="-79"/>
                <a:cs typeface="Heebo" pitchFamily="2" charset="-79"/>
              </a:rPr>
              <a:t>Demonstratives</a:t>
            </a:r>
          </a:p>
          <a:p>
            <a:pPr algn="just">
              <a:lnSpc>
                <a:spcPct val="120000"/>
              </a:lnSpc>
              <a:spcBef>
                <a:spcPts val="0"/>
              </a:spcBef>
            </a:pPr>
            <a:r>
              <a:rPr lang="en-US" b="0" i="0" dirty="0">
                <a:solidFill>
                  <a:srgbClr val="000000"/>
                </a:solidFill>
                <a:effectLst/>
                <a:latin typeface="Nunito" pitchFamily="2" charset="0"/>
              </a:rPr>
              <a:t>These demonstrate and behave differently than simple definite pronouns (‘it’). For example, ‘this’ and ‘that’ are demonstrative pronouns. For example ‘this Acura’ and ‘that Acura’. The decision between two demonstratives – ‘this’ signaling proximity and ‘that’ signaling distance – is typically connected to some idea of geographical proximity. Depending upon the situational settings of the conversation, spatial distance might be calculated.</a:t>
            </a:r>
          </a:p>
          <a:p>
            <a:pPr algn="just">
              <a:lnSpc>
                <a:spcPct val="120000"/>
              </a:lnSpc>
              <a:spcBef>
                <a:spcPts val="0"/>
              </a:spcBef>
            </a:pPr>
            <a:r>
              <a:rPr lang="en-US" dirty="0">
                <a:solidFill>
                  <a:srgbClr val="000000"/>
                </a:solidFill>
                <a:latin typeface="Nunito" pitchFamily="2" charset="0"/>
              </a:rPr>
              <a:t>Example:</a:t>
            </a:r>
          </a:p>
          <a:p>
            <a:pPr algn="just">
              <a:lnSpc>
                <a:spcPct val="120000"/>
              </a:lnSpc>
              <a:spcBef>
                <a:spcPts val="0"/>
              </a:spcBef>
            </a:pPr>
            <a:r>
              <a:rPr lang="en-US" i="1" dirty="0">
                <a:solidFill>
                  <a:srgbClr val="000000"/>
                </a:solidFill>
                <a:latin typeface="Nunito" pitchFamily="2" charset="0"/>
              </a:rPr>
              <a:t>John shows Bob an Acura Integra and a Mazda Miata</a:t>
            </a:r>
          </a:p>
          <a:p>
            <a:pPr algn="just">
              <a:lnSpc>
                <a:spcPct val="120000"/>
              </a:lnSpc>
              <a:spcBef>
                <a:spcPts val="0"/>
              </a:spcBef>
            </a:pPr>
            <a:r>
              <a:rPr lang="en-US" i="1" dirty="0">
                <a:solidFill>
                  <a:srgbClr val="000000"/>
                </a:solidFill>
                <a:latin typeface="Nunito" pitchFamily="2" charset="0"/>
              </a:rPr>
              <a:t>Bob (Pointing) : I like ‘this’ better than ‘that’.</a:t>
            </a:r>
          </a:p>
          <a:p>
            <a:pPr algn="just">
              <a:lnSpc>
                <a:spcPct val="120000"/>
              </a:lnSpc>
              <a:spcBef>
                <a:spcPts val="0"/>
              </a:spcBef>
            </a:pPr>
            <a:r>
              <a:rPr lang="en-US" sz="2900" dirty="0"/>
              <a:t>Alternatively, distance can be metaphorically interpreted in terms of conceptual relations.</a:t>
            </a:r>
            <a:endParaRPr lang="en-US" sz="2900" dirty="0">
              <a:solidFill>
                <a:srgbClr val="000000"/>
              </a:solidFill>
              <a:latin typeface="Nunito" pitchFamily="2" charset="0"/>
            </a:endParaRPr>
          </a:p>
          <a:p>
            <a:pPr algn="just">
              <a:lnSpc>
                <a:spcPct val="120000"/>
              </a:lnSpc>
              <a:spcBef>
                <a:spcPts val="0"/>
              </a:spcBef>
            </a:pPr>
            <a:r>
              <a:rPr lang="en-US" sz="2900" dirty="0"/>
              <a:t>“I bought an Integra yesterday. It’s similar to the one I bought five years ago. That one was really nice, but I like this one even better”. Here, that one refers to the Acura bought five years ago (greater temporal distance), whereas this one refers to the one bought yesterday (closer temporal distance)</a:t>
            </a:r>
            <a:endParaRPr lang="en-IN" sz="2900" dirty="0"/>
          </a:p>
          <a:p>
            <a:pPr marL="0" indent="0" algn="l">
              <a:buNone/>
            </a:pPr>
            <a:r>
              <a:rPr lang="en-US" b="1" i="0" dirty="0">
                <a:solidFill>
                  <a:srgbClr val="00B050"/>
                </a:solidFill>
                <a:effectLst/>
                <a:latin typeface="Heebo" pitchFamily="2" charset="-79"/>
                <a:cs typeface="Heebo" pitchFamily="2" charset="-79"/>
              </a:rPr>
              <a:t>Names</a:t>
            </a:r>
          </a:p>
          <a:p>
            <a:pPr algn="just">
              <a:lnSpc>
                <a:spcPct val="120000"/>
              </a:lnSpc>
              <a:spcBef>
                <a:spcPts val="0"/>
              </a:spcBef>
            </a:pPr>
            <a:r>
              <a:rPr lang="en-US" b="0" i="0" dirty="0">
                <a:solidFill>
                  <a:srgbClr val="000000"/>
                </a:solidFill>
                <a:effectLst/>
                <a:latin typeface="Nunito" pitchFamily="2" charset="0"/>
              </a:rPr>
              <a:t>It is the simplest type of referring expression. It can be the name of a person, organization and location also. For example, in the above examples, </a:t>
            </a:r>
            <a:r>
              <a:rPr lang="en-US" b="1" i="0" dirty="0">
                <a:solidFill>
                  <a:srgbClr val="000000"/>
                </a:solidFill>
                <a:effectLst/>
                <a:latin typeface="Nunito" pitchFamily="2" charset="0"/>
              </a:rPr>
              <a:t>Ram </a:t>
            </a:r>
            <a:r>
              <a:rPr lang="en-US" b="0" i="0" dirty="0">
                <a:solidFill>
                  <a:srgbClr val="000000"/>
                </a:solidFill>
                <a:effectLst/>
                <a:latin typeface="Nunito" pitchFamily="2" charset="0"/>
              </a:rPr>
              <a:t>is the name-refereeing expression.</a:t>
            </a:r>
            <a:endParaRPr lang="en-IN" dirty="0"/>
          </a:p>
        </p:txBody>
      </p:sp>
    </p:spTree>
    <p:extLst>
      <p:ext uri="{BB962C8B-B14F-4D97-AF65-F5344CB8AC3E}">
        <p14:creationId xmlns:p14="http://schemas.microsoft.com/office/powerpoint/2010/main" val="198908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D252-ED3B-30C8-FE08-D3D6C00065C1}"/>
              </a:ext>
            </a:extLst>
          </p:cNvPr>
          <p:cNvSpPr>
            <a:spLocks noGrp="1"/>
          </p:cNvSpPr>
          <p:nvPr>
            <p:ph type="title"/>
          </p:nvPr>
        </p:nvSpPr>
        <p:spPr/>
        <p:txBody>
          <a:bodyPr/>
          <a:lstStyle/>
          <a:p>
            <a:r>
              <a:rPr lang="en-IN" dirty="0">
                <a:solidFill>
                  <a:srgbClr val="7030A0"/>
                </a:solidFill>
              </a:rPr>
              <a:t>Types of referents which complicate the reference  resolution</a:t>
            </a:r>
          </a:p>
        </p:txBody>
      </p:sp>
      <p:sp>
        <p:nvSpPr>
          <p:cNvPr id="3" name="Content Placeholder 2">
            <a:extLst>
              <a:ext uri="{FF2B5EF4-FFF2-40B4-BE49-F238E27FC236}">
                <a16:creationId xmlns:a16="http://schemas.microsoft.com/office/drawing/2014/main" id="{1868B849-9801-25D6-7012-80613AA85D1F}"/>
              </a:ext>
            </a:extLst>
          </p:cNvPr>
          <p:cNvSpPr>
            <a:spLocks noGrp="1"/>
          </p:cNvSpPr>
          <p:nvPr>
            <p:ph idx="1"/>
          </p:nvPr>
        </p:nvSpPr>
        <p:spPr>
          <a:xfrm>
            <a:off x="838200" y="1825625"/>
            <a:ext cx="10515600" cy="2475787"/>
          </a:xfrm>
        </p:spPr>
        <p:txBody>
          <a:bodyPr/>
          <a:lstStyle/>
          <a:p>
            <a:r>
              <a:rPr lang="en-IN" dirty="0"/>
              <a:t> There are a few referent kinds that make the reference resolution difficult.</a:t>
            </a:r>
          </a:p>
          <a:p>
            <a:pPr marL="0" indent="0">
              <a:buNone/>
            </a:pPr>
            <a:r>
              <a:rPr lang="en-IN" dirty="0"/>
              <a:t>1) </a:t>
            </a:r>
            <a:r>
              <a:rPr lang="en-IN" dirty="0" err="1"/>
              <a:t>Inferrables</a:t>
            </a:r>
            <a:endParaRPr lang="en-IN" dirty="0"/>
          </a:p>
          <a:p>
            <a:pPr marL="0" indent="0">
              <a:buNone/>
            </a:pPr>
            <a:r>
              <a:rPr lang="en-IN" dirty="0"/>
              <a:t>2) Discontinuous sets</a:t>
            </a:r>
          </a:p>
          <a:p>
            <a:pPr marL="0" indent="0">
              <a:buNone/>
            </a:pPr>
            <a:r>
              <a:rPr lang="en-IN" dirty="0"/>
              <a:t>3) Generics</a:t>
            </a:r>
          </a:p>
        </p:txBody>
      </p:sp>
    </p:spTree>
    <p:extLst>
      <p:ext uri="{BB962C8B-B14F-4D97-AF65-F5344CB8AC3E}">
        <p14:creationId xmlns:p14="http://schemas.microsoft.com/office/powerpoint/2010/main" val="366656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07BCB-8A8A-13AB-D377-9D5B430EEFFA}"/>
              </a:ext>
            </a:extLst>
          </p:cNvPr>
          <p:cNvSpPr>
            <a:spLocks noGrp="1"/>
          </p:cNvSpPr>
          <p:nvPr>
            <p:ph idx="1"/>
          </p:nvPr>
        </p:nvSpPr>
        <p:spPr>
          <a:xfrm>
            <a:off x="838200" y="438539"/>
            <a:ext cx="10515600" cy="5738424"/>
          </a:xfrm>
        </p:spPr>
        <p:txBody>
          <a:bodyPr>
            <a:normAutofit fontScale="77500" lnSpcReduction="20000"/>
          </a:bodyPr>
          <a:lstStyle/>
          <a:p>
            <a:pPr marL="0" indent="0">
              <a:buNone/>
            </a:pPr>
            <a:r>
              <a:rPr lang="en-IN" b="1" dirty="0" err="1">
                <a:solidFill>
                  <a:srgbClr val="00B050"/>
                </a:solidFill>
              </a:rPr>
              <a:t>Inferrables</a:t>
            </a:r>
            <a:r>
              <a:rPr lang="en-IN" b="1" dirty="0">
                <a:solidFill>
                  <a:srgbClr val="00B050"/>
                </a:solidFill>
              </a:rPr>
              <a:t>:</a:t>
            </a:r>
          </a:p>
          <a:p>
            <a:pPr algn="just">
              <a:lnSpc>
                <a:spcPct val="120000"/>
              </a:lnSpc>
            </a:pPr>
            <a:r>
              <a:rPr lang="en-US" dirty="0"/>
              <a:t>First, we consider cases in which a referring expression does not refer to an entity that has been explicitly evoked in the text, but instead one that is inferentially related to an evoked entity. Such referents are called </a:t>
            </a:r>
            <a:r>
              <a:rPr lang="en-US" b="1" dirty="0" err="1"/>
              <a:t>inferrables</a:t>
            </a:r>
            <a:r>
              <a:rPr lang="en-US" b="1" dirty="0"/>
              <a:t>.</a:t>
            </a:r>
          </a:p>
          <a:p>
            <a:pPr algn="just">
              <a:lnSpc>
                <a:spcPct val="120000"/>
              </a:lnSpc>
            </a:pPr>
            <a:r>
              <a:rPr lang="en-US" dirty="0"/>
              <a:t>Consider the expressions </a:t>
            </a:r>
            <a:r>
              <a:rPr lang="en-US" b="1" dirty="0"/>
              <a:t>a door</a:t>
            </a:r>
            <a:r>
              <a:rPr lang="en-US" dirty="0"/>
              <a:t> and </a:t>
            </a:r>
            <a:r>
              <a:rPr lang="en-US" b="1" dirty="0"/>
              <a:t>the engine</a:t>
            </a:r>
            <a:r>
              <a:rPr lang="en-US" dirty="0"/>
              <a:t> in following sentence.</a:t>
            </a:r>
          </a:p>
          <a:p>
            <a:pPr algn="just">
              <a:lnSpc>
                <a:spcPct val="120000"/>
              </a:lnSpc>
            </a:pPr>
            <a:r>
              <a:rPr lang="en-US" dirty="0"/>
              <a:t>Sentence: “</a:t>
            </a:r>
            <a:r>
              <a:rPr lang="en-US" i="1" dirty="0"/>
              <a:t>I almost bought an Acura Integra today, but a door had a dent and the engine seemed noisy</a:t>
            </a:r>
            <a:r>
              <a:rPr lang="en-US" dirty="0"/>
              <a:t>”. </a:t>
            </a:r>
          </a:p>
          <a:p>
            <a:pPr algn="just">
              <a:lnSpc>
                <a:spcPct val="120000"/>
              </a:lnSpc>
            </a:pPr>
            <a:r>
              <a:rPr lang="en-US" dirty="0"/>
              <a:t>The indefinite noun phrase </a:t>
            </a:r>
            <a:r>
              <a:rPr lang="en-US" u="sng" dirty="0"/>
              <a:t>a door</a:t>
            </a:r>
            <a:r>
              <a:rPr lang="en-US" dirty="0"/>
              <a:t> would normally introduce a new door into the discourse context, but in this case the hearer is to infer something more: that it is not just any door, but one of the doors of the Integra. </a:t>
            </a:r>
          </a:p>
          <a:p>
            <a:pPr algn="just">
              <a:lnSpc>
                <a:spcPct val="120000"/>
              </a:lnSpc>
            </a:pPr>
            <a:r>
              <a:rPr lang="en-US" dirty="0"/>
              <a:t>Similarly, the use of the definite noun phrase </a:t>
            </a:r>
            <a:r>
              <a:rPr lang="en-US" u="sng" dirty="0"/>
              <a:t>the engine</a:t>
            </a:r>
            <a:r>
              <a:rPr lang="en-US" dirty="0"/>
              <a:t> normally presumes that an engine has been previously evoked or is otherwise uniquely identifiable. </a:t>
            </a:r>
          </a:p>
          <a:p>
            <a:pPr algn="just">
              <a:lnSpc>
                <a:spcPct val="120000"/>
              </a:lnSpc>
            </a:pPr>
            <a:r>
              <a:rPr lang="en-US" dirty="0"/>
              <a:t>Here, no engine has been explicitly mentioned, but the hearer infers that the referent is the engine of the previously mentioned Integra.</a:t>
            </a:r>
            <a:endParaRPr lang="en-IN" dirty="0"/>
          </a:p>
        </p:txBody>
      </p:sp>
    </p:spTree>
    <p:extLst>
      <p:ext uri="{BB962C8B-B14F-4D97-AF65-F5344CB8AC3E}">
        <p14:creationId xmlns:p14="http://schemas.microsoft.com/office/powerpoint/2010/main" val="377690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37913-98E3-ADAB-E18B-3D2A0FF93D27}"/>
              </a:ext>
            </a:extLst>
          </p:cNvPr>
          <p:cNvSpPr>
            <a:spLocks noGrp="1"/>
          </p:cNvSpPr>
          <p:nvPr>
            <p:ph idx="1"/>
          </p:nvPr>
        </p:nvSpPr>
        <p:spPr>
          <a:xfrm>
            <a:off x="838200" y="251927"/>
            <a:ext cx="10515600" cy="5925036"/>
          </a:xfrm>
        </p:spPr>
        <p:txBody>
          <a:bodyPr>
            <a:normAutofit fontScale="85000" lnSpcReduction="10000"/>
          </a:bodyPr>
          <a:lstStyle/>
          <a:p>
            <a:pPr marL="0" indent="0">
              <a:buNone/>
            </a:pPr>
            <a:r>
              <a:rPr lang="en-IN" b="1" dirty="0" err="1">
                <a:solidFill>
                  <a:srgbClr val="00B050"/>
                </a:solidFill>
              </a:rPr>
              <a:t>Discontinous</a:t>
            </a:r>
            <a:r>
              <a:rPr lang="en-IN" b="1" dirty="0">
                <a:solidFill>
                  <a:srgbClr val="00B050"/>
                </a:solidFill>
              </a:rPr>
              <a:t> Set</a:t>
            </a:r>
          </a:p>
          <a:p>
            <a:pPr>
              <a:lnSpc>
                <a:spcPct val="120000"/>
              </a:lnSpc>
            </a:pPr>
            <a:r>
              <a:rPr lang="en-US" dirty="0"/>
              <a:t>In some cases, references using plural referring expressions like ‘they’ and ‘them’ refer to sets of entities that are evoked together, for instance, using another plural expression (their </a:t>
            </a:r>
            <a:r>
              <a:rPr lang="en-US" dirty="0" err="1"/>
              <a:t>Acuras</a:t>
            </a:r>
            <a:r>
              <a:rPr lang="en-US" dirty="0"/>
              <a:t>) or a conjoined noun phrase (John and Mary): </a:t>
            </a:r>
          </a:p>
          <a:p>
            <a:pPr>
              <a:lnSpc>
                <a:spcPct val="120000"/>
              </a:lnSpc>
            </a:pPr>
            <a:r>
              <a:rPr lang="en-US" dirty="0"/>
              <a:t> Sentence:  “</a:t>
            </a:r>
            <a:r>
              <a:rPr lang="en-US" i="1" dirty="0"/>
              <a:t>John and Mary love their </a:t>
            </a:r>
            <a:r>
              <a:rPr lang="en-US" i="1" dirty="0" err="1"/>
              <a:t>Acuras</a:t>
            </a:r>
            <a:r>
              <a:rPr lang="en-US" dirty="0"/>
              <a:t>. </a:t>
            </a:r>
            <a:r>
              <a:rPr lang="en-US" i="1" dirty="0"/>
              <a:t>They drive them all the time</a:t>
            </a:r>
            <a:r>
              <a:rPr lang="en-US" dirty="0"/>
              <a:t>” </a:t>
            </a:r>
          </a:p>
          <a:p>
            <a:pPr>
              <a:lnSpc>
                <a:spcPct val="120000"/>
              </a:lnSpc>
            </a:pPr>
            <a:r>
              <a:rPr lang="en-US" dirty="0"/>
              <a:t>However, plural references may also refer to sets of entities that have been evoked by discontinuous phrases in the text: </a:t>
            </a:r>
          </a:p>
          <a:p>
            <a:pPr>
              <a:lnSpc>
                <a:spcPct val="120000"/>
              </a:lnSpc>
            </a:pPr>
            <a:r>
              <a:rPr lang="en-US" dirty="0"/>
              <a:t>Sentence: ”</a:t>
            </a:r>
            <a:r>
              <a:rPr lang="en-US" i="1" dirty="0"/>
              <a:t>John has an Acura, and Mary has a Mazda. They drive them all the time</a:t>
            </a:r>
            <a:r>
              <a:rPr lang="en-US" dirty="0"/>
              <a:t>”. Here, they refers to John and Mary, and likewise them refers to the Acura and the Mazda. </a:t>
            </a:r>
          </a:p>
          <a:p>
            <a:pPr algn="just">
              <a:lnSpc>
                <a:spcPct val="120000"/>
              </a:lnSpc>
            </a:pPr>
            <a:r>
              <a:rPr lang="en-US" dirty="0"/>
              <a:t>Note, also that the second sentence in this case will generally receive what is called a pairwise or respectively reading, in which John drives the Acura and Mary drives the Mazda, as opposed to the reading in which they both drive both cars. </a:t>
            </a:r>
            <a:endParaRPr lang="en-IN" dirty="0"/>
          </a:p>
        </p:txBody>
      </p:sp>
    </p:spTree>
    <p:extLst>
      <p:ext uri="{BB962C8B-B14F-4D97-AF65-F5344CB8AC3E}">
        <p14:creationId xmlns:p14="http://schemas.microsoft.com/office/powerpoint/2010/main" val="53045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C2C4D-C010-B592-7855-A8E31D5792ED}"/>
              </a:ext>
            </a:extLst>
          </p:cNvPr>
          <p:cNvSpPr>
            <a:spLocks noGrp="1"/>
          </p:cNvSpPr>
          <p:nvPr>
            <p:ph idx="1"/>
          </p:nvPr>
        </p:nvSpPr>
        <p:spPr>
          <a:xfrm>
            <a:off x="838200" y="845911"/>
            <a:ext cx="10515600" cy="3530146"/>
          </a:xfrm>
        </p:spPr>
        <p:txBody>
          <a:bodyPr>
            <a:normAutofit fontScale="92500" lnSpcReduction="20000"/>
          </a:bodyPr>
          <a:lstStyle/>
          <a:p>
            <a:pPr marL="0" indent="0">
              <a:buNone/>
            </a:pPr>
            <a:r>
              <a:rPr lang="en-US" b="1" dirty="0">
                <a:solidFill>
                  <a:srgbClr val="00B050"/>
                </a:solidFill>
              </a:rPr>
              <a:t>Generics:</a:t>
            </a:r>
          </a:p>
          <a:p>
            <a:pPr>
              <a:lnSpc>
                <a:spcPct val="110000"/>
              </a:lnSpc>
            </a:pPr>
            <a:r>
              <a:rPr lang="en-US" dirty="0"/>
              <a:t>Making the reference problem even more complicated is the existence of generic reference. </a:t>
            </a:r>
          </a:p>
          <a:p>
            <a:pPr>
              <a:lnSpc>
                <a:spcPct val="110000"/>
              </a:lnSpc>
            </a:pPr>
            <a:r>
              <a:rPr lang="en-US" dirty="0"/>
              <a:t>Consider following example</a:t>
            </a:r>
          </a:p>
          <a:p>
            <a:pPr>
              <a:lnSpc>
                <a:spcPct val="110000"/>
              </a:lnSpc>
            </a:pPr>
            <a:r>
              <a:rPr lang="en-US" dirty="0"/>
              <a:t>“</a:t>
            </a:r>
            <a:r>
              <a:rPr lang="en-US" i="1" dirty="0"/>
              <a:t>I saw no less than 6 Acura </a:t>
            </a:r>
            <a:r>
              <a:rPr lang="en-US" i="1" dirty="0" err="1"/>
              <a:t>Integras</a:t>
            </a:r>
            <a:r>
              <a:rPr lang="en-US" i="1" dirty="0"/>
              <a:t> today</a:t>
            </a:r>
            <a:r>
              <a:rPr lang="en-US" dirty="0"/>
              <a:t>. They are the coolest cars”. Here, the most natural reading is not the one in which they refers to the particular 6 </a:t>
            </a:r>
            <a:r>
              <a:rPr lang="en-US" dirty="0" err="1"/>
              <a:t>Integras</a:t>
            </a:r>
            <a:r>
              <a:rPr lang="en-US" dirty="0"/>
              <a:t> mentioned in the first sentence, but instead to the class of </a:t>
            </a:r>
            <a:r>
              <a:rPr lang="en-US" dirty="0" err="1"/>
              <a:t>Integras</a:t>
            </a:r>
            <a:r>
              <a:rPr lang="en-US" dirty="0"/>
              <a:t> in general.</a:t>
            </a:r>
            <a:endParaRPr lang="en-IN" dirty="0"/>
          </a:p>
        </p:txBody>
      </p:sp>
    </p:spTree>
    <p:extLst>
      <p:ext uri="{BB962C8B-B14F-4D97-AF65-F5344CB8AC3E}">
        <p14:creationId xmlns:p14="http://schemas.microsoft.com/office/powerpoint/2010/main" val="426705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0874-E732-A2DC-BC92-69C6EE7CD2D2}"/>
              </a:ext>
            </a:extLst>
          </p:cNvPr>
          <p:cNvSpPr>
            <a:spLocks noGrp="1"/>
          </p:cNvSpPr>
          <p:nvPr>
            <p:ph type="title"/>
          </p:nvPr>
        </p:nvSpPr>
        <p:spPr/>
        <p:txBody>
          <a:bodyPr/>
          <a:lstStyle/>
          <a:p>
            <a:r>
              <a:rPr lang="en-IN" b="1" dirty="0">
                <a:solidFill>
                  <a:srgbClr val="7030A0"/>
                </a:solidFill>
              </a:rPr>
              <a:t>Syntactic and Semantic constraints on co-reference</a:t>
            </a:r>
          </a:p>
        </p:txBody>
      </p:sp>
      <p:sp>
        <p:nvSpPr>
          <p:cNvPr id="3" name="Content Placeholder 2">
            <a:extLst>
              <a:ext uri="{FF2B5EF4-FFF2-40B4-BE49-F238E27FC236}">
                <a16:creationId xmlns:a16="http://schemas.microsoft.com/office/drawing/2014/main" id="{EF77A6F9-42A3-D389-6704-8B4152852E1B}"/>
              </a:ext>
            </a:extLst>
          </p:cNvPr>
          <p:cNvSpPr>
            <a:spLocks noGrp="1"/>
          </p:cNvSpPr>
          <p:nvPr>
            <p:ph idx="1"/>
          </p:nvPr>
        </p:nvSpPr>
        <p:spPr>
          <a:xfrm>
            <a:off x="838200" y="1825625"/>
            <a:ext cx="10515600" cy="3707428"/>
          </a:xfrm>
        </p:spPr>
        <p:txBody>
          <a:bodyPr/>
          <a:lstStyle/>
          <a:p>
            <a:pPr algn="l"/>
            <a:r>
              <a:rPr lang="en-US" sz="1800" b="0" i="0" u="none" strike="noStrike" baseline="0" dirty="0">
                <a:latin typeface="SegoeUI"/>
              </a:rPr>
              <a:t>Having described a variety of reference phenomena that are found in natural language, we can</a:t>
            </a:r>
          </a:p>
          <a:p>
            <a:pPr marL="0" indent="0" algn="just">
              <a:buNone/>
            </a:pPr>
            <a:r>
              <a:rPr lang="en-US" sz="1800" b="0" i="0" u="none" strike="noStrike" baseline="0" dirty="0">
                <a:latin typeface="SegoeUI"/>
              </a:rPr>
              <a:t>    now consider how one might develop algorithms for identifying the referents of referential</a:t>
            </a:r>
          </a:p>
          <a:p>
            <a:pPr marL="0" indent="0" algn="l">
              <a:buNone/>
            </a:pPr>
            <a:r>
              <a:rPr lang="en-IN" sz="1800" b="0" i="0" u="none" strike="noStrike" baseline="0" dirty="0">
                <a:latin typeface="SegoeUI"/>
              </a:rPr>
              <a:t>    expressions.</a:t>
            </a:r>
          </a:p>
          <a:p>
            <a:pPr algn="l"/>
            <a:r>
              <a:rPr lang="en-US" sz="1800" b="0" i="0" u="none" strike="noStrike" baseline="0" dirty="0">
                <a:latin typeface="SegoeUI"/>
              </a:rPr>
              <a:t>One step that needs to be taken in any successful reference resolution algorithm is to filter the</a:t>
            </a:r>
          </a:p>
          <a:p>
            <a:pPr marL="0" indent="0" algn="l">
              <a:buNone/>
            </a:pPr>
            <a:r>
              <a:rPr lang="en-US" sz="1800" b="0" i="0" u="none" strike="noStrike" baseline="0" dirty="0">
                <a:latin typeface="SegoeUI"/>
              </a:rPr>
              <a:t>    set of possible referents on the basis of certain relatively hard-and-fast constraints.</a:t>
            </a:r>
          </a:p>
          <a:p>
            <a:pPr algn="l"/>
            <a:r>
              <a:rPr lang="en-US" sz="1800" b="0" i="0" u="none" strike="noStrike" baseline="0" dirty="0">
                <a:latin typeface="SegoeUI"/>
              </a:rPr>
              <a:t>We describe some of these constraints here. </a:t>
            </a:r>
          </a:p>
          <a:p>
            <a:pPr marL="895350" indent="-342900" algn="l">
              <a:buAutoNum type="arabicPeriod"/>
            </a:pPr>
            <a:r>
              <a:rPr lang="en-US" sz="1800" dirty="0">
                <a:latin typeface="SegoeUI"/>
              </a:rPr>
              <a:t>Number Agreement</a:t>
            </a:r>
          </a:p>
          <a:p>
            <a:pPr marL="895350" indent="-342900" algn="l">
              <a:buAutoNum type="arabicPeriod"/>
            </a:pPr>
            <a:r>
              <a:rPr lang="en-US" sz="1800" b="0" i="0" u="none" strike="noStrike" baseline="0" dirty="0">
                <a:latin typeface="SegoeUI"/>
              </a:rPr>
              <a:t>Person and Case Agreement</a:t>
            </a:r>
          </a:p>
          <a:p>
            <a:pPr marL="895350" indent="-342900" algn="l">
              <a:buAutoNum type="arabicPeriod"/>
            </a:pPr>
            <a:r>
              <a:rPr lang="en-US" sz="1800" dirty="0">
                <a:latin typeface="SegoeUI"/>
              </a:rPr>
              <a:t>Gender Agreement</a:t>
            </a:r>
            <a:endParaRPr lang="en-US" sz="1800" b="0" i="0" u="none" strike="noStrike" baseline="0" dirty="0">
              <a:latin typeface="SegoeUI"/>
            </a:endParaRPr>
          </a:p>
          <a:p>
            <a:pPr marL="342900" indent="-342900" algn="l">
              <a:buAutoNum type="arabicPeriod"/>
            </a:pPr>
            <a:endParaRPr lang="en-US" sz="1800" b="0" i="0" u="none" strike="noStrike" baseline="0" dirty="0">
              <a:latin typeface="SegoeUI"/>
            </a:endParaRPr>
          </a:p>
        </p:txBody>
      </p:sp>
    </p:spTree>
    <p:extLst>
      <p:ext uri="{BB962C8B-B14F-4D97-AF65-F5344CB8AC3E}">
        <p14:creationId xmlns:p14="http://schemas.microsoft.com/office/powerpoint/2010/main" val="177916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DF0CD-771E-8BDE-3E50-8F8FB5062D09}"/>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0EBC9669-7533-C3C9-FAE7-5A601157F78D}"/>
              </a:ext>
            </a:extLst>
          </p:cNvPr>
          <p:cNvSpPr>
            <a:spLocks noGrp="1"/>
          </p:cNvSpPr>
          <p:nvPr>
            <p:ph idx="1"/>
          </p:nvPr>
        </p:nvSpPr>
        <p:spPr/>
        <p:txBody>
          <a:bodyPr>
            <a:normAutofit/>
          </a:bodyPr>
          <a:lstStyle/>
          <a:p>
            <a:pPr marL="0" indent="0" algn="l">
              <a:buNone/>
            </a:pPr>
            <a:r>
              <a:rPr lang="en-US" sz="1800" b="1" dirty="0">
                <a:highlight>
                  <a:srgbClr val="00FF00"/>
                </a:highlight>
                <a:latin typeface="CIDFont+F2"/>
              </a:rPr>
              <a:t>5</a:t>
            </a:r>
            <a:r>
              <a:rPr lang="en-US" sz="1800" b="1" i="0" u="none" strike="noStrike" baseline="0" dirty="0">
                <a:highlight>
                  <a:srgbClr val="00FF00"/>
                </a:highlight>
                <a:latin typeface="CIDFont+F2"/>
              </a:rPr>
              <a:t>.1. Reference resolution</a:t>
            </a:r>
          </a:p>
          <a:p>
            <a:pPr algn="l"/>
            <a:r>
              <a:rPr lang="en-US" sz="1800" dirty="0">
                <a:highlight>
                  <a:srgbClr val="00FF00"/>
                </a:highlight>
                <a:latin typeface="CIDFont+F2"/>
              </a:rPr>
              <a:t>5.1.1</a:t>
            </a:r>
            <a:r>
              <a:rPr lang="en-US" sz="1800" b="0" i="0" u="none" strike="noStrike" baseline="0" dirty="0">
                <a:highlight>
                  <a:srgbClr val="00FF00"/>
                </a:highlight>
                <a:latin typeface="CIDFont+F2"/>
              </a:rPr>
              <a:t> Discourse model</a:t>
            </a:r>
          </a:p>
          <a:p>
            <a:pPr algn="l"/>
            <a:r>
              <a:rPr lang="en-US" sz="1800" dirty="0">
                <a:highlight>
                  <a:srgbClr val="00FF00"/>
                </a:highlight>
                <a:latin typeface="CIDFont+F2"/>
              </a:rPr>
              <a:t>5.1.2</a:t>
            </a:r>
            <a:r>
              <a:rPr lang="en-US" sz="1800" b="0" i="0" u="none" strike="noStrike" baseline="0" dirty="0">
                <a:highlight>
                  <a:srgbClr val="00FF00"/>
                </a:highlight>
                <a:latin typeface="CIDFont+F2"/>
              </a:rPr>
              <a:t> Reference Phenomenon</a:t>
            </a:r>
          </a:p>
          <a:p>
            <a:pPr algn="l"/>
            <a:r>
              <a:rPr lang="en-US" sz="1800" dirty="0">
                <a:highlight>
                  <a:srgbClr val="00FF00"/>
                </a:highlight>
                <a:latin typeface="CIDFont+F2"/>
              </a:rPr>
              <a:t>5</a:t>
            </a:r>
            <a:r>
              <a:rPr lang="en-US" sz="1800">
                <a:highlight>
                  <a:srgbClr val="00FF00"/>
                </a:highlight>
                <a:latin typeface="CIDFont+F2"/>
              </a:rPr>
              <a:t>.1.3</a:t>
            </a:r>
            <a:r>
              <a:rPr lang="en-US" sz="1800" b="0" i="0" u="none" strike="noStrike" baseline="0">
                <a:highlight>
                  <a:srgbClr val="00FF00"/>
                </a:highlight>
                <a:latin typeface="CIDFont+F2"/>
              </a:rPr>
              <a:t> </a:t>
            </a:r>
            <a:r>
              <a:rPr lang="en-US" sz="1800" b="0" i="0" u="none" strike="noStrike" baseline="0" dirty="0">
                <a:highlight>
                  <a:srgbClr val="00FF00"/>
                </a:highlight>
                <a:latin typeface="CIDFont+F2"/>
              </a:rPr>
              <a:t>Syntactic and Semantic </a:t>
            </a:r>
            <a:r>
              <a:rPr lang="en-IN" sz="1800" b="0" i="0" u="none" strike="noStrike" baseline="0" dirty="0">
                <a:highlight>
                  <a:srgbClr val="00FF00"/>
                </a:highlight>
                <a:latin typeface="CIDFont+F2"/>
              </a:rPr>
              <a:t>Constraints on co reference</a:t>
            </a:r>
          </a:p>
        </p:txBody>
      </p:sp>
    </p:spTree>
    <p:extLst>
      <p:ext uri="{BB962C8B-B14F-4D97-AF65-F5344CB8AC3E}">
        <p14:creationId xmlns:p14="http://schemas.microsoft.com/office/powerpoint/2010/main" val="419718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830C8-3B6A-9B77-3CE6-88B2585783B8}"/>
              </a:ext>
            </a:extLst>
          </p:cNvPr>
          <p:cNvSpPr>
            <a:spLocks noGrp="1"/>
          </p:cNvSpPr>
          <p:nvPr>
            <p:ph idx="1"/>
          </p:nvPr>
        </p:nvSpPr>
        <p:spPr>
          <a:xfrm>
            <a:off x="726233" y="696620"/>
            <a:ext cx="10515600" cy="5517567"/>
          </a:xfrm>
        </p:spPr>
        <p:txBody>
          <a:bodyPr>
            <a:normAutofit lnSpcReduction="10000"/>
          </a:bodyPr>
          <a:lstStyle/>
          <a:p>
            <a:pPr marL="0" indent="0" algn="l">
              <a:buNone/>
            </a:pPr>
            <a:r>
              <a:rPr lang="en-US" sz="2800" b="1" i="0" u="none" strike="noStrike" baseline="0" dirty="0">
                <a:solidFill>
                  <a:srgbClr val="00B050"/>
                </a:solidFill>
                <a:latin typeface="SegoeUI"/>
              </a:rPr>
              <a:t>Number Agreement</a:t>
            </a:r>
            <a:r>
              <a:rPr lang="en-US" sz="2800" b="0" i="0" u="none" strike="noStrike" baseline="0" dirty="0">
                <a:solidFill>
                  <a:srgbClr val="00B050"/>
                </a:solidFill>
                <a:latin typeface="SegoeUI"/>
              </a:rPr>
              <a:t> </a:t>
            </a:r>
          </a:p>
          <a:p>
            <a:pPr>
              <a:lnSpc>
                <a:spcPct val="100000"/>
              </a:lnSpc>
            </a:pPr>
            <a:r>
              <a:rPr lang="en-US" sz="2200" dirty="0">
                <a:latin typeface="SegoeUI"/>
              </a:rPr>
              <a:t>Number Agreement Referring expressions and their referents must agree in number; for English, this means distinguishing between </a:t>
            </a:r>
            <a:r>
              <a:rPr lang="en-US" sz="2200" b="1" dirty="0">
                <a:latin typeface="SegoeUI"/>
              </a:rPr>
              <a:t>singular</a:t>
            </a:r>
            <a:r>
              <a:rPr lang="en-US" sz="2200" dirty="0">
                <a:latin typeface="SegoeUI"/>
              </a:rPr>
              <a:t> and </a:t>
            </a:r>
            <a:r>
              <a:rPr lang="en-US" sz="2200" b="1" dirty="0">
                <a:latin typeface="SegoeUI"/>
              </a:rPr>
              <a:t>plural</a:t>
            </a:r>
            <a:r>
              <a:rPr lang="en-US" sz="2200" dirty="0">
                <a:latin typeface="SegoeUI"/>
              </a:rPr>
              <a:t> references. A categorization of pronouns with respect to number is shown in following table.</a:t>
            </a:r>
          </a:p>
          <a:p>
            <a:pPr>
              <a:lnSpc>
                <a:spcPct val="100000"/>
              </a:lnSpc>
            </a:pPr>
            <a:endParaRPr lang="en-US" sz="2200" dirty="0">
              <a:latin typeface="SegoeUI"/>
            </a:endParaRPr>
          </a:p>
          <a:p>
            <a:pPr>
              <a:lnSpc>
                <a:spcPct val="100000"/>
              </a:lnSpc>
            </a:pPr>
            <a:endParaRPr lang="en-US" sz="2800" dirty="0">
              <a:latin typeface="SegoeUI"/>
            </a:endParaRPr>
          </a:p>
          <a:p>
            <a:pPr>
              <a:lnSpc>
                <a:spcPct val="100000"/>
              </a:lnSpc>
            </a:pPr>
            <a:endParaRPr lang="en-US" sz="2800" dirty="0">
              <a:latin typeface="SegoeUI"/>
            </a:endParaRPr>
          </a:p>
          <a:p>
            <a:pPr algn="l"/>
            <a:r>
              <a:rPr lang="en-US" sz="2200" b="0" i="0" u="none" strike="noStrike" baseline="0" dirty="0">
                <a:latin typeface="SegoeUI"/>
              </a:rPr>
              <a:t>The following examples illustrate constraints on number agreement.</a:t>
            </a:r>
          </a:p>
          <a:p>
            <a:pPr marL="0" indent="0" algn="l">
              <a:buNone/>
            </a:pPr>
            <a:r>
              <a:rPr lang="en-US" sz="2200" b="0" i="0" u="none" strike="noStrike" baseline="0" dirty="0">
                <a:latin typeface="SegoeUI"/>
              </a:rPr>
              <a:t>1. John has a new Acura. It is red.</a:t>
            </a:r>
          </a:p>
          <a:p>
            <a:pPr marL="0" indent="0" algn="l">
              <a:buNone/>
            </a:pPr>
            <a:r>
              <a:rPr lang="en-US" sz="2200" b="0" i="0" u="none" strike="noStrike" baseline="0" dirty="0">
                <a:latin typeface="SegoeUI"/>
              </a:rPr>
              <a:t>2. John has three new </a:t>
            </a:r>
            <a:r>
              <a:rPr lang="en-US" sz="2200" b="0" i="0" u="none" strike="noStrike" baseline="0" dirty="0" err="1">
                <a:latin typeface="SegoeUI"/>
              </a:rPr>
              <a:t>Acuras</a:t>
            </a:r>
            <a:r>
              <a:rPr lang="en-US" sz="2200" b="0" i="0" u="none" strike="noStrike" baseline="0" dirty="0">
                <a:latin typeface="SegoeUI"/>
              </a:rPr>
              <a:t>. They are red.</a:t>
            </a:r>
          </a:p>
          <a:p>
            <a:pPr marL="0" indent="0" algn="l">
              <a:buNone/>
            </a:pPr>
            <a:r>
              <a:rPr lang="en-US" sz="2200" b="0" i="0" u="none" strike="noStrike" baseline="0" dirty="0">
                <a:latin typeface="SegoeUI"/>
              </a:rPr>
              <a:t>3. John has a new Acura. They are red.</a:t>
            </a:r>
          </a:p>
          <a:p>
            <a:pPr marL="0" indent="0" algn="l">
              <a:buNone/>
            </a:pPr>
            <a:r>
              <a:rPr lang="en-US" sz="2200" b="0" i="0" u="none" strike="noStrike" baseline="0" dirty="0">
                <a:latin typeface="SegoeUI"/>
              </a:rPr>
              <a:t>4. John has three new </a:t>
            </a:r>
            <a:r>
              <a:rPr lang="en-US" sz="2200" b="0" i="0" u="none" strike="noStrike" baseline="0" dirty="0" err="1">
                <a:latin typeface="SegoeUI"/>
              </a:rPr>
              <a:t>Acuras</a:t>
            </a:r>
            <a:r>
              <a:rPr lang="en-US" sz="2200" b="0" i="0" u="none" strike="noStrike" baseline="0" dirty="0">
                <a:latin typeface="SegoeUI"/>
              </a:rPr>
              <a:t>. It is red.</a:t>
            </a:r>
          </a:p>
          <a:p>
            <a:pPr>
              <a:lnSpc>
                <a:spcPct val="100000"/>
              </a:lnSpc>
            </a:pPr>
            <a:endParaRPr lang="en-IN" sz="2800" dirty="0">
              <a:latin typeface="SegoeUI"/>
            </a:endParaRPr>
          </a:p>
          <a:p>
            <a:endParaRPr lang="en-IN" dirty="0"/>
          </a:p>
        </p:txBody>
      </p:sp>
      <p:pic>
        <p:nvPicPr>
          <p:cNvPr id="4" name="Picture 3">
            <a:extLst>
              <a:ext uri="{FF2B5EF4-FFF2-40B4-BE49-F238E27FC236}">
                <a16:creationId xmlns:a16="http://schemas.microsoft.com/office/drawing/2014/main" id="{9604E4F4-24A2-EABF-0763-EFF1D8FA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46" y="2520056"/>
            <a:ext cx="7231380" cy="1089660"/>
          </a:xfrm>
          <a:prstGeom prst="rect">
            <a:avLst/>
          </a:prstGeom>
        </p:spPr>
      </p:pic>
    </p:spTree>
    <p:extLst>
      <p:ext uri="{BB962C8B-B14F-4D97-AF65-F5344CB8AC3E}">
        <p14:creationId xmlns:p14="http://schemas.microsoft.com/office/powerpoint/2010/main" val="70408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8103C-AFA9-B2B6-1B26-9A68E97F0902}"/>
              </a:ext>
            </a:extLst>
          </p:cNvPr>
          <p:cNvSpPr>
            <a:spLocks noGrp="1"/>
          </p:cNvSpPr>
          <p:nvPr>
            <p:ph idx="1"/>
          </p:nvPr>
        </p:nvSpPr>
        <p:spPr>
          <a:xfrm>
            <a:off x="838200" y="482017"/>
            <a:ext cx="10515600" cy="4351338"/>
          </a:xfrm>
        </p:spPr>
        <p:txBody>
          <a:bodyPr>
            <a:normAutofit/>
          </a:bodyPr>
          <a:lstStyle/>
          <a:p>
            <a:pPr marL="0" indent="0" algn="l">
              <a:buNone/>
            </a:pPr>
            <a:r>
              <a:rPr lang="en-IN" sz="1800" b="1" i="0" u="none" strike="noStrike" baseline="0" dirty="0">
                <a:solidFill>
                  <a:srgbClr val="00B050"/>
                </a:solidFill>
                <a:latin typeface="SegoeUI,Bold"/>
              </a:rPr>
              <a:t>Person and Case Agreement</a:t>
            </a:r>
          </a:p>
          <a:p>
            <a:pPr algn="l"/>
            <a:r>
              <a:rPr lang="en-US" sz="1800" b="0" i="0" u="none" strike="noStrike" baseline="0" dirty="0">
                <a:latin typeface="SegoeUI"/>
              </a:rPr>
              <a:t>English distinguishes between three forms of person : first, second, and third. </a:t>
            </a:r>
          </a:p>
          <a:p>
            <a:pPr algn="l"/>
            <a:r>
              <a:rPr lang="en-US" sz="1800" b="0" i="0" u="none" strike="noStrike" baseline="0" dirty="0">
                <a:latin typeface="SegoeUI"/>
              </a:rPr>
              <a:t>A categorization of pronouns with respect to person is shown in following table.</a:t>
            </a:r>
          </a:p>
          <a:p>
            <a:pPr algn="l"/>
            <a:r>
              <a:rPr lang="en-US" sz="1800" b="0" i="0" u="none" strike="noStrike" baseline="0" dirty="0">
                <a:latin typeface="SegoeUI"/>
              </a:rPr>
              <a:t>The following examples illustrate constraints on person agreement.</a:t>
            </a:r>
          </a:p>
          <a:p>
            <a:pPr marL="0" indent="0" algn="l">
              <a:buNone/>
            </a:pPr>
            <a:r>
              <a:rPr lang="en-US" sz="1800" b="1" i="0" u="none" strike="noStrike" baseline="0" dirty="0">
                <a:latin typeface="SegoeUI"/>
              </a:rPr>
              <a:t>    </a:t>
            </a:r>
            <a:r>
              <a:rPr lang="en-US" sz="1800" i="0" u="none" strike="noStrike" baseline="0" dirty="0">
                <a:latin typeface="SegoeUI"/>
              </a:rPr>
              <a:t>Example:</a:t>
            </a:r>
            <a:r>
              <a:rPr lang="en-US" sz="1800" b="1" i="0" u="none" strike="noStrike" baseline="0" dirty="0">
                <a:latin typeface="SegoeUI"/>
              </a:rPr>
              <a:t> You and I</a:t>
            </a:r>
            <a:r>
              <a:rPr lang="en-US" sz="1800" b="0" i="0" u="none" strike="noStrike" baseline="0" dirty="0">
                <a:latin typeface="SegoeUI"/>
              </a:rPr>
              <a:t> have </a:t>
            </a:r>
            <a:r>
              <a:rPr lang="en-US" sz="1800" b="0" i="0" u="none" strike="noStrike" baseline="0" dirty="0" err="1">
                <a:latin typeface="SegoeUI"/>
              </a:rPr>
              <a:t>Acuras</a:t>
            </a:r>
            <a:r>
              <a:rPr lang="en-US" sz="1800" b="0" i="0" u="none" strike="noStrike" baseline="0" dirty="0">
                <a:latin typeface="SegoeUI"/>
              </a:rPr>
              <a:t>. </a:t>
            </a:r>
            <a:r>
              <a:rPr lang="en-US" sz="1800" b="1" i="0" u="none" strike="noStrike" baseline="0" dirty="0">
                <a:latin typeface="SegoeUI"/>
              </a:rPr>
              <a:t>We</a:t>
            </a:r>
            <a:r>
              <a:rPr lang="en-US" sz="1800" b="0" i="0" u="none" strike="noStrike" baseline="0" dirty="0">
                <a:latin typeface="SegoeUI"/>
              </a:rPr>
              <a:t> love them.</a:t>
            </a:r>
            <a:endParaRPr lang="en-IN" dirty="0"/>
          </a:p>
        </p:txBody>
      </p:sp>
      <p:pic>
        <p:nvPicPr>
          <p:cNvPr id="4" name="Content Placeholder 4">
            <a:extLst>
              <a:ext uri="{FF2B5EF4-FFF2-40B4-BE49-F238E27FC236}">
                <a16:creationId xmlns:a16="http://schemas.microsoft.com/office/drawing/2014/main" id="{A196ACB5-B614-97E9-0960-C35B53134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45" y="2425120"/>
            <a:ext cx="5967005" cy="1683311"/>
          </a:xfrm>
          <a:prstGeom prst="rect">
            <a:avLst/>
          </a:prstGeom>
        </p:spPr>
      </p:pic>
      <p:sp>
        <p:nvSpPr>
          <p:cNvPr id="6" name="TextBox 5">
            <a:extLst>
              <a:ext uri="{FF2B5EF4-FFF2-40B4-BE49-F238E27FC236}">
                <a16:creationId xmlns:a16="http://schemas.microsoft.com/office/drawing/2014/main" id="{BFFACBF8-6D88-2347-ECE6-FAF4C6B12D20}"/>
              </a:ext>
            </a:extLst>
          </p:cNvPr>
          <p:cNvSpPr txBox="1"/>
          <p:nvPr/>
        </p:nvSpPr>
        <p:spPr>
          <a:xfrm>
            <a:off x="1129004" y="3883358"/>
            <a:ext cx="10739535" cy="2893100"/>
          </a:xfrm>
          <a:prstGeom prst="rect">
            <a:avLst/>
          </a:prstGeom>
          <a:noFill/>
        </p:spPr>
        <p:txBody>
          <a:bodyPr wrap="square">
            <a:spAutoFit/>
          </a:bodyPr>
          <a:lstStyle/>
          <a:p>
            <a:pPr algn="l"/>
            <a:r>
              <a:rPr lang="en-US" sz="1800" b="0" i="0" u="none" strike="noStrike" baseline="0" dirty="0">
                <a:latin typeface="SegoeUI"/>
              </a:rPr>
              <a:t>Examples:</a:t>
            </a:r>
          </a:p>
          <a:p>
            <a:pPr algn="l"/>
            <a:endParaRPr lang="en-US" sz="1800" b="0" i="0" u="none" strike="noStrike" baseline="0" dirty="0">
              <a:latin typeface="SegoeUI"/>
            </a:endParaRPr>
          </a:p>
          <a:p>
            <a:pPr algn="l"/>
            <a:r>
              <a:rPr lang="en-US" sz="1800" b="0" i="0" u="none" strike="noStrike" baseline="0" dirty="0">
                <a:latin typeface="SegoeUI"/>
              </a:rPr>
              <a:t>John and Mary have </a:t>
            </a:r>
            <a:r>
              <a:rPr lang="en-US" sz="1800" b="0" i="0" u="none" strike="noStrike" baseline="0" dirty="0" err="1">
                <a:latin typeface="SegoeUI"/>
              </a:rPr>
              <a:t>Acuras</a:t>
            </a:r>
            <a:r>
              <a:rPr lang="en-US" sz="1800" b="0" i="0" u="none" strike="noStrike" baseline="0" dirty="0">
                <a:latin typeface="SegoeUI"/>
              </a:rPr>
              <a:t>. They love them.</a:t>
            </a:r>
          </a:p>
          <a:p>
            <a:pPr algn="l"/>
            <a:r>
              <a:rPr lang="en-US" sz="1800" b="0" i="0" u="none" strike="noStrike" baseline="0" dirty="0">
                <a:latin typeface="SegoeUI"/>
              </a:rPr>
              <a:t>John and Mary have </a:t>
            </a:r>
            <a:r>
              <a:rPr lang="en-US" sz="1800" b="0" i="0" u="none" strike="noStrike" baseline="0" dirty="0" err="1">
                <a:latin typeface="SegoeUI"/>
              </a:rPr>
              <a:t>Acuras</a:t>
            </a:r>
            <a:r>
              <a:rPr lang="en-US" sz="1800" b="0" i="0" u="none" strike="noStrike" baseline="0" dirty="0">
                <a:latin typeface="SegoeUI"/>
              </a:rPr>
              <a:t>. We love them. (where We=John and Mary)</a:t>
            </a:r>
          </a:p>
          <a:p>
            <a:pPr algn="l"/>
            <a:r>
              <a:rPr lang="en-US" sz="1800" b="0" i="0" u="none" strike="noStrike" baseline="0" dirty="0">
                <a:latin typeface="SegoeUI"/>
              </a:rPr>
              <a:t>You and I have </a:t>
            </a:r>
            <a:r>
              <a:rPr lang="en-US" sz="1800" b="0" i="0" u="none" strike="noStrike" baseline="0" dirty="0" err="1">
                <a:latin typeface="SegoeUI"/>
              </a:rPr>
              <a:t>Acuras</a:t>
            </a:r>
            <a:r>
              <a:rPr lang="en-US" sz="1800" b="0" i="0" u="none" strike="noStrike" baseline="0" dirty="0">
                <a:latin typeface="SegoeUI"/>
              </a:rPr>
              <a:t>. They love them. (where They=You and I)</a:t>
            </a:r>
          </a:p>
          <a:p>
            <a:pPr algn="l"/>
            <a:endParaRPr lang="en-US" sz="1800" b="0" i="0" u="none" strike="noStrike" baseline="0" dirty="0">
              <a:latin typeface="SegoeUI"/>
            </a:endParaRPr>
          </a:p>
          <a:p>
            <a:pPr algn="just"/>
            <a:r>
              <a:rPr lang="en-US" sz="1800" b="0" i="0" u="none" strike="noStrike" baseline="0" dirty="0">
                <a:latin typeface="SegoeUI"/>
              </a:rPr>
              <a:t>In addition, English pronouns are constrained by case agreement; different forms of the</a:t>
            </a:r>
          </a:p>
          <a:p>
            <a:pPr algn="l"/>
            <a:r>
              <a:rPr lang="en-US" sz="1800" b="0" i="0" u="none" strike="noStrike" baseline="0" dirty="0">
                <a:latin typeface="SegoeUI"/>
              </a:rPr>
              <a:t>pronoun may be required when placed in subject position (nominative case, e.g., he, she, they),</a:t>
            </a:r>
          </a:p>
          <a:p>
            <a:pPr algn="l"/>
            <a:r>
              <a:rPr lang="en-US" sz="1800" b="0" i="0" u="none" strike="noStrike" baseline="0" dirty="0">
                <a:latin typeface="SegoeUI"/>
              </a:rPr>
              <a:t>object position (accusative case, e.g., him, her, them), and genitive position (genitive case,</a:t>
            </a:r>
          </a:p>
          <a:p>
            <a:pPr algn="l"/>
            <a:r>
              <a:rPr lang="en-US" sz="1800" b="0" i="0" u="none" strike="noStrike" baseline="0" dirty="0">
                <a:latin typeface="SegoeUI"/>
              </a:rPr>
              <a:t>e.g., his Acura, her Acura, their Acura). </a:t>
            </a:r>
          </a:p>
        </p:txBody>
      </p:sp>
    </p:spTree>
    <p:extLst>
      <p:ext uri="{BB962C8B-B14F-4D97-AF65-F5344CB8AC3E}">
        <p14:creationId xmlns:p14="http://schemas.microsoft.com/office/powerpoint/2010/main" val="309203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8D14B46-3D56-2CBB-5548-D6DC94D1E4D6}"/>
              </a:ext>
            </a:extLst>
          </p:cNvPr>
          <p:cNvSpPr txBox="1"/>
          <p:nvPr/>
        </p:nvSpPr>
        <p:spPr>
          <a:xfrm>
            <a:off x="933062" y="594495"/>
            <a:ext cx="10515600" cy="2308324"/>
          </a:xfrm>
          <a:prstGeom prst="rect">
            <a:avLst/>
          </a:prstGeom>
          <a:noFill/>
        </p:spPr>
        <p:txBody>
          <a:bodyPr wrap="square">
            <a:spAutoFit/>
          </a:bodyPr>
          <a:lstStyle/>
          <a:p>
            <a:pPr algn="l"/>
            <a:endParaRPr lang="en-US" sz="1800" b="0" i="0" u="none" strike="noStrike" baseline="0" dirty="0">
              <a:latin typeface="SegoeUI"/>
            </a:endParaRPr>
          </a:p>
          <a:p>
            <a:pPr algn="l"/>
            <a:r>
              <a:rPr lang="en-US" sz="1800" b="1" i="0" u="none" strike="noStrike" baseline="0" dirty="0">
                <a:solidFill>
                  <a:srgbClr val="00B050"/>
                </a:solidFill>
                <a:latin typeface="SegoeUI"/>
              </a:rPr>
              <a:t>Gender Agreement</a:t>
            </a:r>
            <a:r>
              <a:rPr lang="en-US" sz="1800" b="0" i="0" u="none" strike="noStrike" baseline="0" dirty="0">
                <a:solidFill>
                  <a:srgbClr val="00B050"/>
                </a:solidFill>
                <a:latin typeface="SegoeUI"/>
              </a:rPr>
              <a:t> </a:t>
            </a:r>
          </a:p>
          <a:p>
            <a:pPr marL="285750" indent="-285750" algn="l">
              <a:buFont typeface="Arial" panose="020B0604020202020204" pitchFamily="34" charset="0"/>
              <a:buChar char="•"/>
            </a:pPr>
            <a:r>
              <a:rPr lang="en-US" dirty="0">
                <a:latin typeface="SegoeUI"/>
              </a:rPr>
              <a:t>Gender Agreement </a:t>
            </a:r>
            <a:r>
              <a:rPr lang="en-US" sz="1800" b="0" i="0" u="none" strike="noStrike" baseline="0" dirty="0">
                <a:latin typeface="SegoeUI"/>
              </a:rPr>
              <a:t>Referents also must agree with the gender specified by the referring</a:t>
            </a:r>
          </a:p>
          <a:p>
            <a:pPr algn="l"/>
            <a:r>
              <a:rPr lang="en-US" sz="1800" b="0" i="0" u="none" strike="noStrike" baseline="0" dirty="0">
                <a:latin typeface="SegoeUI"/>
              </a:rPr>
              <a:t>     expression. </a:t>
            </a:r>
          </a:p>
          <a:p>
            <a:pPr marL="285750" indent="-285750" algn="l">
              <a:buFont typeface="Arial" panose="020B0604020202020204" pitchFamily="34" charset="0"/>
              <a:buChar char="•"/>
            </a:pPr>
            <a:r>
              <a:rPr lang="en-US" sz="1800" b="0" i="0" u="none" strike="noStrike" baseline="0" dirty="0">
                <a:latin typeface="SegoeUI"/>
              </a:rPr>
              <a:t>English third person pronouns distinguish between male, female, and nonpersonal</a:t>
            </a:r>
          </a:p>
          <a:p>
            <a:pPr algn="l"/>
            <a:r>
              <a:rPr lang="en-US" sz="1800" b="0" i="0" u="none" strike="noStrike" baseline="0" dirty="0">
                <a:latin typeface="SegoeUI"/>
              </a:rPr>
              <a:t>     genders, and unlike some languages, the first two only apply to animate entities. </a:t>
            </a:r>
          </a:p>
          <a:p>
            <a:pPr marL="285750" indent="-285750" algn="l">
              <a:buFont typeface="Arial" panose="020B0604020202020204" pitchFamily="34" charset="0"/>
              <a:buChar char="•"/>
            </a:pPr>
            <a:r>
              <a:rPr lang="en-US" sz="1800" b="0" i="0" u="none" strike="noStrike" baseline="0" dirty="0">
                <a:latin typeface="SegoeUI"/>
              </a:rPr>
              <a:t>Some </a:t>
            </a:r>
            <a:r>
              <a:rPr lang="en-IN" sz="1800" b="0" i="0" u="none" strike="noStrike" baseline="0" dirty="0">
                <a:latin typeface="SegoeUI"/>
              </a:rPr>
              <a:t>examples are shown in table</a:t>
            </a:r>
            <a:endParaRPr lang="en-IN" dirty="0"/>
          </a:p>
          <a:p>
            <a:pPr algn="l"/>
            <a:endParaRPr lang="en-IN" dirty="0"/>
          </a:p>
        </p:txBody>
      </p:sp>
      <p:pic>
        <p:nvPicPr>
          <p:cNvPr id="6" name="Picture 5">
            <a:extLst>
              <a:ext uri="{FF2B5EF4-FFF2-40B4-BE49-F238E27FC236}">
                <a16:creationId xmlns:a16="http://schemas.microsoft.com/office/drawing/2014/main" id="{ED05E78E-61E8-CA55-2900-575A02CAD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837" y="2747866"/>
            <a:ext cx="6499860" cy="944880"/>
          </a:xfrm>
          <a:prstGeom prst="rect">
            <a:avLst/>
          </a:prstGeom>
        </p:spPr>
      </p:pic>
      <p:sp>
        <p:nvSpPr>
          <p:cNvPr id="8" name="TextBox 7">
            <a:extLst>
              <a:ext uri="{FF2B5EF4-FFF2-40B4-BE49-F238E27FC236}">
                <a16:creationId xmlns:a16="http://schemas.microsoft.com/office/drawing/2014/main" id="{5CB4A47A-9AAF-45F5-8611-763FB22B64B0}"/>
              </a:ext>
            </a:extLst>
          </p:cNvPr>
          <p:cNvSpPr txBox="1"/>
          <p:nvPr/>
        </p:nvSpPr>
        <p:spPr>
          <a:xfrm>
            <a:off x="912067" y="3838001"/>
            <a:ext cx="9677400" cy="1200329"/>
          </a:xfrm>
          <a:prstGeom prst="rect">
            <a:avLst/>
          </a:prstGeom>
          <a:noFill/>
        </p:spPr>
        <p:txBody>
          <a:bodyPr wrap="square">
            <a:spAutoFit/>
          </a:bodyPr>
          <a:lstStyle/>
          <a:p>
            <a:pPr algn="l"/>
            <a:r>
              <a:rPr lang="en-US" sz="1800" b="0" i="0" u="none" strike="noStrike" baseline="0" dirty="0">
                <a:latin typeface="SegoeUI"/>
              </a:rPr>
              <a:t>The following examples illustrate constraints on gender agreement.</a:t>
            </a:r>
          </a:p>
          <a:p>
            <a:pPr algn="l"/>
            <a:endParaRPr lang="en-US" sz="1800" b="0" i="0" u="none" strike="noStrike" baseline="0" dirty="0">
              <a:latin typeface="SegoeUI"/>
            </a:endParaRPr>
          </a:p>
          <a:p>
            <a:pPr algn="l"/>
            <a:r>
              <a:rPr lang="en-US" sz="1800" b="0" i="0" u="none" strike="noStrike" baseline="0" dirty="0">
                <a:latin typeface="SegoeUI"/>
              </a:rPr>
              <a:t>John has an Acura. He is attractive. (he=John, not the Acura)</a:t>
            </a:r>
          </a:p>
          <a:p>
            <a:pPr algn="l"/>
            <a:r>
              <a:rPr lang="en-US" sz="1800" b="0" i="0" u="none" strike="noStrike" baseline="0" dirty="0">
                <a:latin typeface="SegoeUI"/>
              </a:rPr>
              <a:t>John has an Acura. It is attractive. (it=the Acura, not John)</a:t>
            </a:r>
            <a:endParaRPr lang="en-IN" dirty="0"/>
          </a:p>
        </p:txBody>
      </p:sp>
    </p:spTree>
    <p:extLst>
      <p:ext uri="{BB962C8B-B14F-4D97-AF65-F5344CB8AC3E}">
        <p14:creationId xmlns:p14="http://schemas.microsoft.com/office/powerpoint/2010/main" val="339204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68D7-2243-BCC4-F662-FA72002CA190}"/>
              </a:ext>
            </a:extLst>
          </p:cNvPr>
          <p:cNvSpPr>
            <a:spLocks noGrp="1"/>
          </p:cNvSpPr>
          <p:nvPr>
            <p:ph idx="1"/>
          </p:nvPr>
        </p:nvSpPr>
        <p:spPr>
          <a:xfrm>
            <a:off x="838200" y="771265"/>
            <a:ext cx="10515600" cy="5433591"/>
          </a:xfrm>
        </p:spPr>
        <p:txBody>
          <a:bodyPr>
            <a:normAutofit/>
          </a:bodyPr>
          <a:lstStyle/>
          <a:p>
            <a:pPr marL="0" indent="0">
              <a:buNone/>
            </a:pPr>
            <a:r>
              <a:rPr lang="en-IN" sz="1800" b="1" i="0" u="none" strike="noStrike" baseline="0" dirty="0">
                <a:solidFill>
                  <a:srgbClr val="00B050"/>
                </a:solidFill>
                <a:latin typeface="SegoeUI,Bold"/>
              </a:rPr>
              <a:t>Syntactic Constraints Reference:</a:t>
            </a:r>
          </a:p>
          <a:p>
            <a:pPr algn="l">
              <a:lnSpc>
                <a:spcPct val="110000"/>
              </a:lnSpc>
            </a:pPr>
            <a:r>
              <a:rPr lang="en-US" sz="1800" b="0" i="0" u="none" strike="noStrike" baseline="0" dirty="0">
                <a:latin typeface="SegoeUI"/>
              </a:rPr>
              <a:t>Relations may also be constrained by the syntactic relationships between a referential expression and a possible antecedent noun phrase when both occur in the same sentence.</a:t>
            </a:r>
          </a:p>
          <a:p>
            <a:pPr algn="l">
              <a:lnSpc>
                <a:spcPct val="110000"/>
              </a:lnSpc>
            </a:pPr>
            <a:r>
              <a:rPr lang="en-US" sz="1800" b="0" i="0" u="none" strike="noStrike" baseline="0" dirty="0">
                <a:latin typeface="SegoeUI"/>
              </a:rPr>
              <a:t>For instance, the pronouns in all of the following sentences are subject to the constraints </a:t>
            </a:r>
            <a:r>
              <a:rPr lang="en-IN" sz="1800" b="0" i="0" u="none" strike="noStrike" baseline="0" dirty="0">
                <a:latin typeface="SegoeUI"/>
              </a:rPr>
              <a:t>indicated in brackets.</a:t>
            </a:r>
          </a:p>
          <a:p>
            <a:pPr marL="625475" indent="0" algn="l">
              <a:buNone/>
            </a:pPr>
            <a:r>
              <a:rPr lang="en-US" sz="1800" b="0" i="0" u="none" strike="noStrike" baseline="0" dirty="0">
                <a:latin typeface="SegoeUI"/>
              </a:rPr>
              <a:t>1. John bought himself a new Acura. [himself=John]</a:t>
            </a:r>
          </a:p>
          <a:p>
            <a:pPr marL="625475" indent="0" algn="l">
              <a:buNone/>
            </a:pPr>
            <a:r>
              <a:rPr lang="en-US" sz="1800" b="0" i="0" u="none" strike="noStrike" baseline="0" dirty="0">
                <a:latin typeface="SegoeUI"/>
              </a:rPr>
              <a:t>2. John bought him a new Acura. [him ≠John]</a:t>
            </a:r>
          </a:p>
          <a:p>
            <a:pPr marL="625475" indent="0" algn="l">
              <a:buNone/>
            </a:pPr>
            <a:r>
              <a:rPr lang="en-US" sz="1800" b="0" i="0" u="none" strike="noStrike" baseline="0" dirty="0">
                <a:latin typeface="SegoeUI"/>
              </a:rPr>
              <a:t>3. John said that Bill bought him a new Acura. [him ≠ Bill]</a:t>
            </a:r>
          </a:p>
          <a:p>
            <a:pPr marL="625475" indent="0" algn="l">
              <a:buNone/>
            </a:pPr>
            <a:r>
              <a:rPr lang="en-US" sz="1800" b="0" i="0" u="none" strike="noStrike" baseline="0" dirty="0">
                <a:latin typeface="SegoeUI"/>
              </a:rPr>
              <a:t>4. John said that Bill bought himself a new Acura. [himself=Bill]</a:t>
            </a:r>
          </a:p>
          <a:p>
            <a:pPr marL="625475" indent="0" algn="l">
              <a:buNone/>
            </a:pPr>
            <a:r>
              <a:rPr lang="en-US" sz="1800" b="0" i="0" u="none" strike="noStrike" baseline="0" dirty="0">
                <a:latin typeface="SegoeUI"/>
              </a:rPr>
              <a:t>5. He said that he bought John a new Acura. [He ≠ John; he ≠John]</a:t>
            </a:r>
          </a:p>
          <a:p>
            <a:pPr algn="l"/>
            <a:r>
              <a:rPr lang="en-US" sz="1800" b="0" i="0" u="none" strike="noStrike" baseline="0" dirty="0">
                <a:latin typeface="SegoeUI"/>
              </a:rPr>
              <a:t>English pronouns such as himself, herself, and themselves are called </a:t>
            </a:r>
            <a:r>
              <a:rPr lang="en-US" sz="1800" b="1" i="0" u="sng" strike="noStrike" baseline="0" dirty="0">
                <a:latin typeface="SegoeUI"/>
              </a:rPr>
              <a:t>REFLEXIVES</a:t>
            </a:r>
            <a:r>
              <a:rPr lang="en-US" sz="1800" b="0" i="0" u="none" strike="noStrike" baseline="0" dirty="0">
                <a:latin typeface="SegoeUI"/>
              </a:rPr>
              <a:t>.</a:t>
            </a:r>
          </a:p>
          <a:p>
            <a:pPr algn="l">
              <a:lnSpc>
                <a:spcPct val="110000"/>
              </a:lnSpc>
            </a:pPr>
            <a:r>
              <a:rPr lang="en-US" sz="1800" b="0" i="0" u="none" strike="noStrike" baseline="0" dirty="0">
                <a:latin typeface="SegoeUI"/>
              </a:rPr>
              <a:t>A reflexive co-refers with the subject of the most immediate clause that contains it, whereas a nonreflexive cannot </a:t>
            </a:r>
            <a:r>
              <a:rPr lang="en-US" sz="1800" b="0" i="0" u="none" strike="noStrike" baseline="0" dirty="0" err="1">
                <a:latin typeface="SegoeUI"/>
              </a:rPr>
              <a:t>corefer</a:t>
            </a:r>
            <a:r>
              <a:rPr lang="en-US" sz="1800" b="0" i="0" u="none" strike="noStrike" baseline="0" dirty="0">
                <a:latin typeface="SegoeUI"/>
              </a:rPr>
              <a:t> with this subject.</a:t>
            </a:r>
          </a:p>
          <a:p>
            <a:pPr marL="0" indent="0" algn="l">
              <a:buNone/>
            </a:pPr>
            <a:endParaRPr lang="en-US" sz="1800" dirty="0">
              <a:latin typeface="SegoeUI"/>
            </a:endParaRPr>
          </a:p>
          <a:p>
            <a:pPr algn="l">
              <a:lnSpc>
                <a:spcPct val="110000"/>
              </a:lnSpc>
            </a:pPr>
            <a:endParaRPr lang="en-IN" dirty="0"/>
          </a:p>
        </p:txBody>
      </p:sp>
    </p:spTree>
    <p:extLst>
      <p:ext uri="{BB962C8B-B14F-4D97-AF65-F5344CB8AC3E}">
        <p14:creationId xmlns:p14="http://schemas.microsoft.com/office/powerpoint/2010/main" val="216709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5C939-61FE-5D94-BB22-1303E00CCF51}"/>
              </a:ext>
            </a:extLst>
          </p:cNvPr>
          <p:cNvSpPr>
            <a:spLocks noGrp="1"/>
          </p:cNvSpPr>
          <p:nvPr>
            <p:ph idx="1"/>
          </p:nvPr>
        </p:nvSpPr>
        <p:spPr>
          <a:xfrm>
            <a:off x="922175" y="444695"/>
            <a:ext cx="10515600" cy="5638864"/>
          </a:xfrm>
        </p:spPr>
        <p:txBody>
          <a:bodyPr>
            <a:normAutofit/>
          </a:bodyPr>
          <a:lstStyle/>
          <a:p>
            <a:pPr marL="0" indent="0" algn="l">
              <a:buNone/>
            </a:pPr>
            <a:r>
              <a:rPr lang="en-IN" sz="1800" b="1" i="0" u="none" strike="noStrike" baseline="0" dirty="0" err="1">
                <a:solidFill>
                  <a:srgbClr val="00B050"/>
                </a:solidFill>
                <a:latin typeface="SegoeUI,Bold"/>
              </a:rPr>
              <a:t>Selectional</a:t>
            </a:r>
            <a:r>
              <a:rPr lang="en-IN" sz="1800" b="1" i="0" u="none" strike="noStrike" baseline="0" dirty="0">
                <a:solidFill>
                  <a:srgbClr val="00B050"/>
                </a:solidFill>
                <a:latin typeface="SegoeUI,Bold"/>
              </a:rPr>
              <a:t> Restrictions</a:t>
            </a:r>
          </a:p>
          <a:p>
            <a:pPr algn="l"/>
            <a:r>
              <a:rPr lang="en-US" sz="1800" b="0" i="0" u="none" strike="noStrike" baseline="0" dirty="0">
                <a:latin typeface="SegoeUI"/>
              </a:rPr>
              <a:t>The </a:t>
            </a:r>
            <a:r>
              <a:rPr lang="en-US" sz="1800" b="0" i="0" u="none" strike="noStrike" baseline="0" dirty="0" err="1">
                <a:latin typeface="SegoeUI"/>
              </a:rPr>
              <a:t>selectional</a:t>
            </a:r>
            <a:r>
              <a:rPr lang="en-US" sz="1800" b="0" i="0" u="none" strike="noStrike" baseline="0" dirty="0">
                <a:latin typeface="SegoeUI"/>
              </a:rPr>
              <a:t> restrictions that a verb places on its arguments may be responsible for</a:t>
            </a:r>
          </a:p>
          <a:p>
            <a:pPr marL="0" indent="0" algn="l">
              <a:buNone/>
            </a:pPr>
            <a:r>
              <a:rPr lang="en-IN" sz="1800" b="0" i="0" u="none" strike="noStrike" baseline="0" dirty="0">
                <a:latin typeface="SegoeUI"/>
              </a:rPr>
              <a:t>    eliminating referents.</a:t>
            </a:r>
          </a:p>
          <a:p>
            <a:pPr algn="l"/>
            <a:r>
              <a:rPr lang="en-US" sz="1800" b="0" i="1" u="none" strike="noStrike" baseline="0" dirty="0">
                <a:latin typeface="SegoeUI"/>
              </a:rPr>
              <a:t>John parked his Acura in the garage. He had driven it around for hours. </a:t>
            </a:r>
          </a:p>
          <a:p>
            <a:pPr algn="l"/>
            <a:r>
              <a:rPr lang="en-US" sz="1800" b="0" i="0" u="none" strike="noStrike" baseline="0" dirty="0">
                <a:latin typeface="SegoeUI"/>
              </a:rPr>
              <a:t>There are two possible referents for </a:t>
            </a:r>
            <a:r>
              <a:rPr lang="en-US" sz="1800" b="1" i="0" u="none" strike="noStrike" baseline="0" dirty="0">
                <a:latin typeface="SegoeUI"/>
              </a:rPr>
              <a:t>it</a:t>
            </a:r>
            <a:r>
              <a:rPr lang="en-US" sz="1800" b="0" i="0" u="none" strike="noStrike" baseline="0" dirty="0">
                <a:latin typeface="SegoeUI"/>
              </a:rPr>
              <a:t>, the Acura and the garage. The verb drive, however, requires that its direct object denote something that can be driven, such as a car, truck, or bus, but not a garage.</a:t>
            </a:r>
          </a:p>
          <a:p>
            <a:pPr algn="l"/>
            <a:r>
              <a:rPr lang="en-US" sz="1800" b="0" i="0" u="none" strike="noStrike" baseline="0" dirty="0">
                <a:latin typeface="SegoeUI"/>
              </a:rPr>
              <a:t>Thus, the fact that the pronoun appears as the object of drive restricts the set of possible</a:t>
            </a:r>
          </a:p>
          <a:p>
            <a:pPr marL="0" indent="0" algn="l">
              <a:buNone/>
            </a:pPr>
            <a:r>
              <a:rPr lang="en-IN" sz="1800" b="0" i="0" u="none" strike="noStrike" baseline="0" dirty="0">
                <a:latin typeface="SegoeUI"/>
              </a:rPr>
              <a:t>    referents to the Acura.</a:t>
            </a:r>
          </a:p>
          <a:p>
            <a:pPr algn="l"/>
            <a:r>
              <a:rPr lang="en-US" sz="1800" b="0" i="0" u="none" strike="noStrike" baseline="0" dirty="0">
                <a:latin typeface="SegoeUI"/>
              </a:rPr>
              <a:t>It is conceivable that a practical NLP system would include a reasonably comprehensive set of</a:t>
            </a:r>
          </a:p>
          <a:p>
            <a:pPr marL="0" indent="0" algn="l">
              <a:buNone/>
            </a:pPr>
            <a:r>
              <a:rPr lang="en-US" sz="1800" b="0" i="0" u="none" strike="noStrike" baseline="0" dirty="0">
                <a:latin typeface="SegoeUI"/>
              </a:rPr>
              <a:t>    </a:t>
            </a:r>
            <a:r>
              <a:rPr lang="en-US" sz="1800" b="0" i="0" u="none" strike="noStrike" baseline="0" dirty="0" err="1">
                <a:latin typeface="SegoeUI"/>
              </a:rPr>
              <a:t>selectional</a:t>
            </a:r>
            <a:r>
              <a:rPr lang="en-US" sz="1800" b="0" i="0" u="none" strike="noStrike" baseline="0" dirty="0">
                <a:latin typeface="SegoeUI"/>
              </a:rPr>
              <a:t> constraints for the verbs in its lexicon.</a:t>
            </a:r>
          </a:p>
          <a:p>
            <a:pPr algn="l"/>
            <a:r>
              <a:rPr lang="en-US" sz="1800" dirty="0" err="1">
                <a:latin typeface="SegoeUI"/>
              </a:rPr>
              <a:t>Selectional</a:t>
            </a:r>
            <a:r>
              <a:rPr lang="en-US" sz="1800" dirty="0">
                <a:latin typeface="SegoeUI"/>
              </a:rPr>
              <a:t> </a:t>
            </a:r>
            <a:r>
              <a:rPr lang="en-US" sz="1700" dirty="0">
                <a:latin typeface="SegoeUI"/>
              </a:rPr>
              <a:t>restrictions</a:t>
            </a:r>
            <a:r>
              <a:rPr lang="en-US" sz="1800" dirty="0">
                <a:latin typeface="SegoeUI"/>
              </a:rPr>
              <a:t> can be violated in the case of metaphor.</a:t>
            </a:r>
          </a:p>
          <a:p>
            <a:pPr algn="l"/>
            <a:r>
              <a:rPr lang="en-US" sz="1800" i="1" dirty="0">
                <a:latin typeface="SegoeUI"/>
              </a:rPr>
              <a:t>John bought a new Acura. It drinks gasoline like you would not believe</a:t>
            </a:r>
            <a:r>
              <a:rPr lang="en-US" sz="1800" dirty="0">
                <a:latin typeface="SegoeUI"/>
              </a:rPr>
              <a:t>.</a:t>
            </a:r>
          </a:p>
          <a:p>
            <a:pPr algn="l"/>
            <a:r>
              <a:rPr lang="en-US" sz="1800" dirty="0">
                <a:latin typeface="SegoeUI"/>
              </a:rPr>
              <a:t>While the verb drink does not usually take an inanimate subject, its metaphorical use here</a:t>
            </a:r>
          </a:p>
          <a:p>
            <a:pPr marL="0" indent="0" algn="l">
              <a:buNone/>
            </a:pPr>
            <a:r>
              <a:rPr lang="en-US" sz="1800" dirty="0">
                <a:latin typeface="SegoeUI"/>
              </a:rPr>
              <a:t>    allows it to refer to a new Acura.</a:t>
            </a:r>
          </a:p>
          <a:p>
            <a:pPr marL="0" indent="0" algn="l">
              <a:buNone/>
            </a:pPr>
            <a:endParaRPr lang="en-IN" dirty="0"/>
          </a:p>
        </p:txBody>
      </p:sp>
    </p:spTree>
    <p:extLst>
      <p:ext uri="{BB962C8B-B14F-4D97-AF65-F5344CB8AC3E}">
        <p14:creationId xmlns:p14="http://schemas.microsoft.com/office/powerpoint/2010/main" val="56024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4CB00-A144-9312-FE06-58D0126CDF88}"/>
              </a:ext>
            </a:extLst>
          </p:cNvPr>
          <p:cNvSpPr>
            <a:spLocks noGrp="1"/>
          </p:cNvSpPr>
          <p:nvPr>
            <p:ph idx="1"/>
          </p:nvPr>
        </p:nvSpPr>
        <p:spPr>
          <a:xfrm>
            <a:off x="838200" y="363894"/>
            <a:ext cx="10515600" cy="3396343"/>
          </a:xfrm>
        </p:spPr>
        <p:txBody>
          <a:bodyPr>
            <a:normAutofit/>
          </a:bodyPr>
          <a:lstStyle/>
          <a:p>
            <a:pPr algn="l"/>
            <a:r>
              <a:rPr lang="en-US" sz="1800" b="0" i="0" u="none" strike="noStrike" baseline="0" dirty="0">
                <a:latin typeface="SegoeUI"/>
              </a:rPr>
              <a:t>Of course, there are more general semantic constraints that may come into play, but these are</a:t>
            </a:r>
          </a:p>
          <a:p>
            <a:pPr marL="0" indent="0" algn="l">
              <a:buNone/>
            </a:pPr>
            <a:r>
              <a:rPr lang="en-US" sz="1800" b="0" i="0" u="none" strike="noStrike" baseline="0" dirty="0">
                <a:latin typeface="SegoeUI"/>
              </a:rPr>
              <a:t>    much more difficult to encode in a comprehensive manner.</a:t>
            </a:r>
          </a:p>
          <a:p>
            <a:pPr algn="l"/>
            <a:r>
              <a:rPr lang="en-US" sz="1800" b="0" i="0" u="none" strike="noStrike" baseline="0" dirty="0">
                <a:latin typeface="SegoeUI"/>
              </a:rPr>
              <a:t>John parked his Acura in the garage. It is incredibly messy, with old bike and car parts lying</a:t>
            </a:r>
          </a:p>
          <a:p>
            <a:pPr algn="l"/>
            <a:r>
              <a:rPr lang="en-IN" sz="1800" b="0" i="0" u="none" strike="noStrike" baseline="0" dirty="0">
                <a:latin typeface="SegoeUI"/>
              </a:rPr>
              <a:t>around everywhere.</a:t>
            </a:r>
          </a:p>
          <a:p>
            <a:pPr algn="l"/>
            <a:r>
              <a:rPr lang="en-US" sz="1800" b="0" i="0" u="none" strike="noStrike" baseline="0" dirty="0">
                <a:latin typeface="SegoeUI"/>
              </a:rPr>
              <a:t>Here the referent of it is almost certainly the garage, due in part to the fact that a car is</a:t>
            </a:r>
          </a:p>
          <a:p>
            <a:pPr marL="0" indent="0" algn="l">
              <a:buNone/>
            </a:pPr>
            <a:r>
              <a:rPr lang="en-US" sz="1800" b="0" i="0" u="none" strike="noStrike" baseline="0" dirty="0">
                <a:latin typeface="SegoeUI"/>
              </a:rPr>
              <a:t>   probably too small to have bike and car parts laying around “everywhere”.</a:t>
            </a:r>
          </a:p>
          <a:p>
            <a:pPr algn="l"/>
            <a:r>
              <a:rPr lang="en-US" sz="1800" b="0" i="0" u="none" strike="noStrike" baseline="0" dirty="0">
                <a:latin typeface="SegoeUI"/>
              </a:rPr>
              <a:t>Resolving this reference requires that a system have knowledge about how large cars typically</a:t>
            </a:r>
          </a:p>
          <a:p>
            <a:pPr marL="0" indent="0" algn="l">
              <a:buNone/>
            </a:pPr>
            <a:r>
              <a:rPr lang="en-US" sz="1800" b="0" i="0" u="none" strike="noStrike" baseline="0" dirty="0">
                <a:latin typeface="SegoeUI"/>
              </a:rPr>
              <a:t>   are, how large garages typically are, and the typical types of objects one might find in each.</a:t>
            </a:r>
          </a:p>
        </p:txBody>
      </p:sp>
    </p:spTree>
    <p:extLst>
      <p:ext uri="{BB962C8B-B14F-4D97-AF65-F5344CB8AC3E}">
        <p14:creationId xmlns:p14="http://schemas.microsoft.com/office/powerpoint/2010/main" val="21374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6ED6-98AB-4879-E957-195B591B1231}"/>
              </a:ext>
            </a:extLst>
          </p:cNvPr>
          <p:cNvSpPr>
            <a:spLocks noGrp="1"/>
          </p:cNvSpPr>
          <p:nvPr>
            <p:ph type="title"/>
          </p:nvPr>
        </p:nvSpPr>
        <p:spPr/>
        <p:txBody>
          <a:bodyPr>
            <a:normAutofit/>
          </a:bodyPr>
          <a:lstStyle/>
          <a:p>
            <a:r>
              <a:rPr lang="en-IN" sz="2800" b="1" i="0" u="none" strike="noStrike" baseline="0" dirty="0">
                <a:solidFill>
                  <a:srgbClr val="7030A0"/>
                </a:solidFill>
                <a:latin typeface="SegoeUI,Bold"/>
              </a:rPr>
              <a:t>Preferences in Pronoun Interpretation (Self – Study)</a:t>
            </a:r>
            <a:endParaRPr lang="en-IN" sz="6000" dirty="0">
              <a:solidFill>
                <a:srgbClr val="7030A0"/>
              </a:solidFill>
            </a:endParaRPr>
          </a:p>
        </p:txBody>
      </p:sp>
      <p:sp>
        <p:nvSpPr>
          <p:cNvPr id="3" name="Content Placeholder 2">
            <a:extLst>
              <a:ext uri="{FF2B5EF4-FFF2-40B4-BE49-F238E27FC236}">
                <a16:creationId xmlns:a16="http://schemas.microsoft.com/office/drawing/2014/main" id="{579FB300-6B6D-A627-37AF-1689A4A6001F}"/>
              </a:ext>
            </a:extLst>
          </p:cNvPr>
          <p:cNvSpPr>
            <a:spLocks noGrp="1"/>
          </p:cNvSpPr>
          <p:nvPr>
            <p:ph idx="1"/>
          </p:nvPr>
        </p:nvSpPr>
        <p:spPr>
          <a:xfrm>
            <a:off x="838200" y="1825625"/>
            <a:ext cx="10515600" cy="2970310"/>
          </a:xfrm>
        </p:spPr>
        <p:txBody>
          <a:bodyPr/>
          <a:lstStyle/>
          <a:p>
            <a:pPr algn="l"/>
            <a:r>
              <a:rPr lang="en-US" sz="1800" b="0" i="0" u="none" strike="noStrike" baseline="0" dirty="0">
                <a:latin typeface="SegoeUI"/>
              </a:rPr>
              <a:t>We discussed relatively strict constraints that algorithms should apply when determining</a:t>
            </a:r>
          </a:p>
          <a:p>
            <a:pPr marL="0" indent="0" algn="l">
              <a:buNone/>
            </a:pPr>
            <a:r>
              <a:rPr lang="en-US" sz="1800" b="0" i="0" u="none" strike="noStrike" baseline="0" dirty="0">
                <a:latin typeface="SegoeUI"/>
              </a:rPr>
              <a:t>   possible referents for referring expressions.</a:t>
            </a:r>
          </a:p>
          <a:p>
            <a:pPr algn="l"/>
            <a:r>
              <a:rPr lang="en-US" sz="1800" b="0" i="0" u="none" strike="noStrike" baseline="0" dirty="0">
                <a:latin typeface="SegoeUI"/>
              </a:rPr>
              <a:t>We now discuss some more readily violated preferences that algorithms can be made to</a:t>
            </a:r>
          </a:p>
          <a:p>
            <a:pPr marL="0" indent="0" algn="l">
              <a:buNone/>
            </a:pPr>
            <a:r>
              <a:rPr lang="en-IN" sz="1800" b="0" i="0" u="none" strike="noStrike" baseline="0" dirty="0">
                <a:latin typeface="SegoeUI"/>
              </a:rPr>
              <a:t>    account for.</a:t>
            </a:r>
          </a:p>
          <a:p>
            <a:pPr algn="l"/>
            <a:r>
              <a:rPr lang="en-US" sz="1800" b="0" i="0" u="none" strike="noStrike" baseline="0" dirty="0">
                <a:latin typeface="SegoeUI"/>
              </a:rPr>
              <a:t>These preferences have been posited to apply to pronoun interpretation in particular.</a:t>
            </a:r>
          </a:p>
          <a:p>
            <a:pPr algn="l"/>
            <a:r>
              <a:rPr lang="en-US" sz="1800" b="0" i="0" u="none" strike="noStrike" baseline="0" dirty="0">
                <a:latin typeface="SegoeUI"/>
              </a:rPr>
              <a:t>Since the majority of work on reference resolution algorithms has focused on pronoun</a:t>
            </a:r>
          </a:p>
          <a:p>
            <a:pPr marL="0" indent="0" algn="l">
              <a:buNone/>
            </a:pPr>
            <a:r>
              <a:rPr lang="en-US" sz="1800" b="0" i="0" u="none" strike="noStrike" baseline="0" dirty="0">
                <a:latin typeface="SegoeUI"/>
              </a:rPr>
              <a:t>    interpretation, we will similarly focus on this problem in the remainder of this section.</a:t>
            </a:r>
            <a:endParaRPr lang="en-IN" dirty="0"/>
          </a:p>
        </p:txBody>
      </p:sp>
    </p:spTree>
    <p:extLst>
      <p:ext uri="{BB962C8B-B14F-4D97-AF65-F5344CB8AC3E}">
        <p14:creationId xmlns:p14="http://schemas.microsoft.com/office/powerpoint/2010/main" val="393557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4A2C-0A6C-460B-3B31-33279CF37679}"/>
              </a:ext>
            </a:extLst>
          </p:cNvPr>
          <p:cNvSpPr>
            <a:spLocks noGrp="1"/>
          </p:cNvSpPr>
          <p:nvPr>
            <p:ph idx="1"/>
          </p:nvPr>
        </p:nvSpPr>
        <p:spPr>
          <a:xfrm>
            <a:off x="838200" y="569167"/>
            <a:ext cx="10515600" cy="5607796"/>
          </a:xfrm>
        </p:spPr>
        <p:txBody>
          <a:bodyPr>
            <a:normAutofit fontScale="92500" lnSpcReduction="10000"/>
          </a:bodyPr>
          <a:lstStyle/>
          <a:p>
            <a:pPr marL="0" indent="0" algn="l">
              <a:buNone/>
            </a:pPr>
            <a:r>
              <a:rPr lang="en-US" sz="1800" b="1" i="0" u="none" strike="noStrike" baseline="0" dirty="0">
                <a:solidFill>
                  <a:srgbClr val="00B050"/>
                </a:solidFill>
                <a:latin typeface="SegoeUI"/>
              </a:rPr>
              <a:t>Recency</a:t>
            </a:r>
          </a:p>
          <a:p>
            <a:pPr algn="l"/>
            <a:r>
              <a:rPr lang="en-US" sz="1800" b="0" i="0" u="none" strike="noStrike" baseline="0" dirty="0">
                <a:latin typeface="SegoeUI"/>
              </a:rPr>
              <a:t>Entities introduced in recent utterances are more salient than those introduced from utterances further back.</a:t>
            </a:r>
          </a:p>
          <a:p>
            <a:pPr algn="l"/>
            <a:r>
              <a:rPr lang="en-US" sz="1800" b="0" i="0" u="none" strike="noStrike" baseline="0" dirty="0">
                <a:latin typeface="SegoeUI"/>
              </a:rPr>
              <a:t>Thus, the pronoun </a:t>
            </a:r>
            <a:r>
              <a:rPr lang="en-US" sz="1800" b="1" i="0" u="none" strike="noStrike" baseline="0" dirty="0">
                <a:latin typeface="SegoeUI"/>
              </a:rPr>
              <a:t>it</a:t>
            </a:r>
            <a:r>
              <a:rPr lang="en-US" sz="1800" b="0" i="0" u="none" strike="noStrike" baseline="0" dirty="0">
                <a:latin typeface="SegoeUI"/>
              </a:rPr>
              <a:t> is more likely to refer to the Legend than the Integra in the following sentence.</a:t>
            </a:r>
          </a:p>
          <a:p>
            <a:pPr algn="l"/>
            <a:r>
              <a:rPr lang="en-US" sz="1800" b="0" i="1" u="none" strike="noStrike" baseline="0" dirty="0">
                <a:latin typeface="SegoeUI"/>
              </a:rPr>
              <a:t>John has an Integra. Bill has a Legend. Mary likes to drive it.</a:t>
            </a:r>
          </a:p>
          <a:p>
            <a:pPr marL="0" indent="0" algn="l">
              <a:buNone/>
            </a:pPr>
            <a:endParaRPr lang="en-IN" sz="1800" b="1" i="0" u="none" strike="noStrike" baseline="0" dirty="0">
              <a:latin typeface="SegoeUI,Bold"/>
            </a:endParaRPr>
          </a:p>
          <a:p>
            <a:pPr marL="0" indent="0" algn="l">
              <a:buNone/>
            </a:pPr>
            <a:r>
              <a:rPr lang="en-IN" sz="1800" b="1" i="0" u="none" strike="noStrike" baseline="0" dirty="0">
                <a:solidFill>
                  <a:srgbClr val="00B050"/>
                </a:solidFill>
                <a:latin typeface="SegoeUI,Bold"/>
              </a:rPr>
              <a:t>Grammatical Role</a:t>
            </a:r>
          </a:p>
          <a:p>
            <a:pPr algn="l"/>
            <a:r>
              <a:rPr lang="en-US" sz="1800" b="0" i="0" u="none" strike="noStrike" baseline="0" dirty="0">
                <a:latin typeface="SegoeUI"/>
              </a:rPr>
              <a:t>Many theories specify a salience hierarchy of entities that are ordered by the grammatical</a:t>
            </a:r>
          </a:p>
          <a:p>
            <a:pPr marL="0" indent="0" algn="l">
              <a:buNone/>
            </a:pPr>
            <a:r>
              <a:rPr lang="en-US" sz="1800" b="0" i="0" u="none" strike="noStrike" baseline="0" dirty="0">
                <a:latin typeface="SegoeUI"/>
              </a:rPr>
              <a:t>    position of the expressions. </a:t>
            </a:r>
          </a:p>
          <a:p>
            <a:r>
              <a:rPr lang="en-US" sz="1800" b="0" i="0" u="none" strike="noStrike" baseline="0" dirty="0">
                <a:latin typeface="SegoeUI"/>
              </a:rPr>
              <a:t>These typically treat entities mentioned in </a:t>
            </a:r>
            <a:r>
              <a:rPr lang="en-US" sz="1800" b="0" i="0" u="sng" strike="noStrike" baseline="0" dirty="0">
                <a:latin typeface="SegoeUI"/>
              </a:rPr>
              <a:t>subject</a:t>
            </a:r>
            <a:r>
              <a:rPr lang="en-US" sz="1800" b="0" i="0" u="none" strike="noStrike" baseline="0" dirty="0">
                <a:latin typeface="SegoeUI"/>
              </a:rPr>
              <a:t> position as more salient than those in </a:t>
            </a:r>
            <a:r>
              <a:rPr lang="en-US" sz="1800" b="0" i="0" u="sng" strike="noStrike" baseline="0" dirty="0">
                <a:latin typeface="SegoeUI"/>
              </a:rPr>
              <a:t>object</a:t>
            </a:r>
            <a:r>
              <a:rPr lang="en-US" sz="1800" b="0" i="0" u="none" strike="noStrike" baseline="0" dirty="0">
                <a:latin typeface="SegoeUI"/>
              </a:rPr>
              <a:t> position, which are in turn more salient than those mentioned in </a:t>
            </a:r>
            <a:r>
              <a:rPr lang="en-US" sz="1800" b="0" i="0" u="sng" strike="noStrike" baseline="0" dirty="0">
                <a:latin typeface="SegoeUI"/>
              </a:rPr>
              <a:t>subsequent positions</a:t>
            </a:r>
            <a:r>
              <a:rPr lang="en-US" sz="1800" b="0" i="0" u="none" strike="noStrike" baseline="0" dirty="0">
                <a:latin typeface="SegoeUI"/>
              </a:rPr>
              <a:t>.</a:t>
            </a:r>
          </a:p>
          <a:p>
            <a:pPr algn="l"/>
            <a:r>
              <a:rPr lang="en-US" sz="1800" b="0" i="0" u="none" strike="noStrike" baseline="0" dirty="0">
                <a:latin typeface="SegoeUI"/>
              </a:rPr>
              <a:t>In first two sentences the preferred referent for the pronoun </a:t>
            </a:r>
            <a:r>
              <a:rPr lang="en-US" sz="1800" b="1" i="0" u="none" strike="noStrike" baseline="0" dirty="0">
                <a:latin typeface="SegoeUI"/>
              </a:rPr>
              <a:t>him</a:t>
            </a:r>
            <a:r>
              <a:rPr lang="en-US" sz="1800" b="0" i="0" u="none" strike="noStrike" baseline="0" dirty="0">
                <a:latin typeface="SegoeUI"/>
              </a:rPr>
              <a:t> varies with the subject.</a:t>
            </a:r>
          </a:p>
          <a:p>
            <a:pPr algn="l"/>
            <a:r>
              <a:rPr lang="en-US" sz="1800" b="0" i="0" u="none" strike="noStrike" baseline="0" dirty="0">
                <a:latin typeface="SegoeUI"/>
              </a:rPr>
              <a:t>But in the </a:t>
            </a:r>
            <a:r>
              <a:rPr lang="en-US" sz="1800" b="0" i="0" u="none" strike="noStrike" baseline="0" dirty="0" err="1">
                <a:latin typeface="SegoeUI"/>
              </a:rPr>
              <a:t>thord</a:t>
            </a:r>
            <a:r>
              <a:rPr lang="en-US" sz="1800" b="0" i="0" u="none" strike="noStrike" baseline="0" dirty="0">
                <a:latin typeface="SegoeUI"/>
              </a:rPr>
              <a:t> sentence references to John and Bill are conjoined within the subject position. Since both</a:t>
            </a:r>
          </a:p>
          <a:p>
            <a:pPr marL="0" indent="0" algn="l">
              <a:buNone/>
            </a:pPr>
            <a:r>
              <a:rPr lang="en-US" sz="1800" b="0" i="0" u="none" strike="noStrike" baseline="0" dirty="0">
                <a:latin typeface="SegoeUI"/>
              </a:rPr>
              <a:t>    seemingly have the same degree of salience, it is unclear to which the pronoun refers.</a:t>
            </a:r>
          </a:p>
          <a:p>
            <a:pPr algn="l"/>
            <a:r>
              <a:rPr lang="en-US" sz="1800" b="0" i="0" u="none" strike="noStrike" baseline="0" dirty="0">
                <a:latin typeface="SegoeUI"/>
              </a:rPr>
              <a:t>John went to the Acura dealership with Bill. He bought an Integra. [ he = John ]</a:t>
            </a:r>
          </a:p>
          <a:p>
            <a:pPr algn="l"/>
            <a:r>
              <a:rPr lang="en-US" sz="1800" b="0" i="0" u="none" strike="noStrike" baseline="0" dirty="0">
                <a:latin typeface="SegoeUI"/>
              </a:rPr>
              <a:t>Bill went to the Acura dealership with John. He bought an Integra. [ he = Bill ]</a:t>
            </a:r>
          </a:p>
          <a:p>
            <a:pPr algn="l"/>
            <a:r>
              <a:rPr lang="en-US" sz="1800" b="0" i="0" u="none" strike="noStrike" baseline="0" dirty="0">
                <a:latin typeface="SegoeUI"/>
              </a:rPr>
              <a:t>John and Bill went to the Acura dealership. He bought an Integra. [ he = ?? ].</a:t>
            </a:r>
            <a:endParaRPr lang="en-IN" dirty="0"/>
          </a:p>
        </p:txBody>
      </p:sp>
    </p:spTree>
    <p:extLst>
      <p:ext uri="{BB962C8B-B14F-4D97-AF65-F5344CB8AC3E}">
        <p14:creationId xmlns:p14="http://schemas.microsoft.com/office/powerpoint/2010/main" val="889354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F818F-9BFE-4B21-681A-4376ED84D159}"/>
              </a:ext>
            </a:extLst>
          </p:cNvPr>
          <p:cNvSpPr>
            <a:spLocks noGrp="1"/>
          </p:cNvSpPr>
          <p:nvPr>
            <p:ph idx="1"/>
          </p:nvPr>
        </p:nvSpPr>
        <p:spPr>
          <a:xfrm>
            <a:off x="838200" y="659298"/>
            <a:ext cx="10515600" cy="4351338"/>
          </a:xfrm>
        </p:spPr>
        <p:txBody>
          <a:bodyPr/>
          <a:lstStyle/>
          <a:p>
            <a:pPr marL="0" indent="0" algn="l">
              <a:buNone/>
            </a:pPr>
            <a:r>
              <a:rPr lang="en-IN" sz="1800" b="1" i="0" u="none" strike="noStrike" baseline="0" dirty="0">
                <a:solidFill>
                  <a:srgbClr val="00B050"/>
                </a:solidFill>
                <a:latin typeface="SegoeUI,Bold"/>
              </a:rPr>
              <a:t>Repeated Mention</a:t>
            </a:r>
          </a:p>
          <a:p>
            <a:pPr algn="l"/>
            <a:r>
              <a:rPr lang="en-US" sz="1800" b="0" i="0" u="none" strike="noStrike" baseline="0" dirty="0">
                <a:latin typeface="SegoeUI"/>
              </a:rPr>
              <a:t>Some theories incorporate the idea that entities that have been focused on in the prior</a:t>
            </a:r>
          </a:p>
          <a:p>
            <a:pPr marL="0" indent="0" algn="l">
              <a:buNone/>
            </a:pPr>
            <a:r>
              <a:rPr lang="en-US" sz="1800" b="0" i="0" u="none" strike="noStrike" baseline="0" dirty="0">
                <a:latin typeface="SegoeUI"/>
              </a:rPr>
              <a:t>    discourse are more likely to continue to be focused on in subsequent discourse, and hence</a:t>
            </a:r>
          </a:p>
          <a:p>
            <a:pPr marL="0" indent="0" algn="l">
              <a:buNone/>
            </a:pPr>
            <a:r>
              <a:rPr lang="en-US" sz="1800" b="0" i="0" u="none" strike="noStrike" baseline="0" dirty="0">
                <a:latin typeface="SegoeUI"/>
              </a:rPr>
              <a:t>    references to them are more likely to be pronominalized.</a:t>
            </a:r>
          </a:p>
          <a:p>
            <a:pPr algn="l"/>
            <a:r>
              <a:rPr lang="en-US" sz="1800" b="0" i="0" u="none" strike="noStrike" baseline="0" dirty="0">
                <a:latin typeface="SegoeUI"/>
              </a:rPr>
              <a:t>For instance, whereas the pronoun has Bill as its preferred interpretation, the pronoun in the</a:t>
            </a:r>
          </a:p>
          <a:p>
            <a:pPr marL="0" indent="0" algn="l">
              <a:buNone/>
            </a:pPr>
            <a:r>
              <a:rPr lang="en-US" sz="1800" b="0" i="0" u="none" strike="noStrike" baseline="0" dirty="0">
                <a:latin typeface="SegoeUI"/>
              </a:rPr>
              <a:t>   final sentence is more likely to refer to John.</a:t>
            </a:r>
          </a:p>
          <a:p>
            <a:pPr algn="l"/>
            <a:r>
              <a:rPr lang="en-US" sz="1800" b="0" i="1" u="none" strike="noStrike" baseline="0" dirty="0">
                <a:latin typeface="SegoeUI"/>
              </a:rPr>
              <a:t>John needed a car to get to his new job. </a:t>
            </a:r>
          </a:p>
          <a:p>
            <a:pPr algn="l"/>
            <a:r>
              <a:rPr lang="en-US" sz="1800" b="0" i="1" u="none" strike="noStrike" baseline="0" dirty="0">
                <a:latin typeface="SegoeUI"/>
              </a:rPr>
              <a:t>He decided that he wanted something sporty. </a:t>
            </a:r>
          </a:p>
          <a:p>
            <a:pPr algn="l"/>
            <a:r>
              <a:rPr lang="en-US" sz="1800" b="0" i="1" u="none" strike="noStrike" baseline="0" dirty="0">
                <a:latin typeface="SegoeUI"/>
              </a:rPr>
              <a:t>Bill went to the Acura dealership with him. </a:t>
            </a:r>
          </a:p>
          <a:p>
            <a:pPr algn="l"/>
            <a:r>
              <a:rPr lang="en-US" sz="1800" b="0" i="1" u="none" strike="noStrike" baseline="0" dirty="0">
                <a:latin typeface="SegoeUI"/>
              </a:rPr>
              <a:t>He bought an Integra. [ he = John ].</a:t>
            </a:r>
            <a:endParaRPr lang="en-IN" i="1" dirty="0"/>
          </a:p>
        </p:txBody>
      </p:sp>
    </p:spTree>
    <p:extLst>
      <p:ext uri="{BB962C8B-B14F-4D97-AF65-F5344CB8AC3E}">
        <p14:creationId xmlns:p14="http://schemas.microsoft.com/office/powerpoint/2010/main" val="297894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D4FB-6420-E97A-11F2-FE51E9E8C455}"/>
              </a:ext>
            </a:extLst>
          </p:cNvPr>
          <p:cNvSpPr>
            <a:spLocks noGrp="1"/>
          </p:cNvSpPr>
          <p:nvPr>
            <p:ph idx="1"/>
          </p:nvPr>
        </p:nvSpPr>
        <p:spPr>
          <a:xfrm>
            <a:off x="838200" y="873903"/>
            <a:ext cx="10515600" cy="4351338"/>
          </a:xfrm>
        </p:spPr>
        <p:txBody>
          <a:bodyPr>
            <a:normAutofit fontScale="92500" lnSpcReduction="10000"/>
          </a:bodyPr>
          <a:lstStyle/>
          <a:p>
            <a:pPr marL="0" indent="0" algn="l">
              <a:buNone/>
            </a:pPr>
            <a:r>
              <a:rPr lang="en-IN" sz="1800" b="1" i="0" u="none" strike="noStrike" baseline="0" dirty="0">
                <a:solidFill>
                  <a:srgbClr val="00B050"/>
                </a:solidFill>
                <a:latin typeface="SegoeUI,Bold"/>
              </a:rPr>
              <a:t>Parallelism</a:t>
            </a:r>
          </a:p>
          <a:p>
            <a:pPr algn="l"/>
            <a:r>
              <a:rPr lang="en-US" sz="1800" b="0" i="0" u="none" strike="noStrike" baseline="0" dirty="0">
                <a:latin typeface="SegoeUI"/>
              </a:rPr>
              <a:t>There are also strong preferences that appear to be induced by parallelism effects,</a:t>
            </a:r>
          </a:p>
          <a:p>
            <a:pPr algn="l"/>
            <a:r>
              <a:rPr lang="en-US" sz="1800" b="0" i="0" u="none" strike="noStrike" baseline="0" dirty="0">
                <a:latin typeface="SegoeUI"/>
              </a:rPr>
              <a:t>Mary went with Sue to the Acura dealership. Sally went with her to the Mazda dealership. [ her</a:t>
            </a:r>
          </a:p>
          <a:p>
            <a:pPr marL="0" indent="0" algn="l">
              <a:buNone/>
            </a:pPr>
            <a:r>
              <a:rPr lang="en-IN" sz="1800" b="0" i="0" u="none" strike="noStrike" baseline="0" dirty="0">
                <a:latin typeface="SegoeUI"/>
              </a:rPr>
              <a:t>    = Sue ]</a:t>
            </a:r>
          </a:p>
          <a:p>
            <a:pPr algn="l"/>
            <a:r>
              <a:rPr lang="en-US" sz="1800" b="0" i="0" u="none" strike="noStrike" baseline="0" dirty="0">
                <a:latin typeface="SegoeUI"/>
              </a:rPr>
              <a:t>The grammatical role hierarchy described above ranks Mary as more salient than Sue, and thus</a:t>
            </a:r>
          </a:p>
          <a:p>
            <a:pPr marL="0" indent="0" algn="l">
              <a:buNone/>
            </a:pPr>
            <a:r>
              <a:rPr lang="en-US" sz="1800" b="0" i="0" u="none" strike="noStrike" baseline="0" dirty="0">
                <a:latin typeface="SegoeUI"/>
              </a:rPr>
              <a:t>    should be the preferred referent of her.</a:t>
            </a:r>
          </a:p>
          <a:p>
            <a:pPr algn="l"/>
            <a:r>
              <a:rPr lang="en-US" sz="1800" b="0" i="0" u="none" strike="noStrike" baseline="0" dirty="0">
                <a:latin typeface="SegoeUI"/>
              </a:rPr>
              <a:t>Furthermore, there is no semantic reason that Mary cannot be the referent. Nonetheless, her is</a:t>
            </a:r>
          </a:p>
          <a:p>
            <a:pPr marL="0" indent="0" algn="l">
              <a:buNone/>
            </a:pPr>
            <a:r>
              <a:rPr lang="en-US" sz="1800" b="0" i="0" u="none" strike="noStrike" baseline="0" dirty="0">
                <a:latin typeface="SegoeUI"/>
              </a:rPr>
              <a:t>    instead understood to refer to Sue. </a:t>
            </a:r>
          </a:p>
          <a:p>
            <a:r>
              <a:rPr lang="en-US" sz="1800" b="0" i="0" u="none" strike="noStrike" baseline="0" dirty="0">
                <a:latin typeface="SegoeUI"/>
              </a:rPr>
              <a:t>   This suggests that we might want a heuristic which says that </a:t>
            </a:r>
            <a:r>
              <a:rPr lang="en-US" sz="1800" b="0" i="0" u="none" strike="noStrike" baseline="0" dirty="0" err="1">
                <a:latin typeface="SegoeUI"/>
              </a:rPr>
              <a:t>nonsubject</a:t>
            </a:r>
            <a:r>
              <a:rPr lang="en-US" sz="1800" b="0" i="0" u="none" strike="noStrike" baseline="0" dirty="0">
                <a:latin typeface="SegoeUI"/>
              </a:rPr>
              <a:t> pronouns prefer non-subject referents.</a:t>
            </a:r>
          </a:p>
          <a:p>
            <a:pPr algn="l"/>
            <a:r>
              <a:rPr lang="en-US" sz="1800" b="0" i="0" u="none" strike="noStrike" baseline="0" dirty="0">
                <a:latin typeface="Symbol" panose="05050102010706020507" pitchFamily="18" charset="2"/>
              </a:rPr>
              <a:t> </a:t>
            </a:r>
            <a:r>
              <a:rPr lang="en-US" sz="1800" b="0" i="0" u="none" strike="noStrike" baseline="0" dirty="0">
                <a:latin typeface="SegoeUI"/>
              </a:rPr>
              <a:t>However, such a heuristic may not work for cases that lack the structural parallelism, such as, in</a:t>
            </a:r>
          </a:p>
          <a:p>
            <a:pPr algn="l"/>
            <a:r>
              <a:rPr lang="en-US" sz="1800" b="0" i="0" u="none" strike="noStrike" baseline="0" dirty="0">
                <a:latin typeface="SegoeUI"/>
              </a:rPr>
              <a:t>which Mary is the preferred referent of the pronoun instead of Sue.</a:t>
            </a:r>
          </a:p>
          <a:p>
            <a:pPr algn="l"/>
            <a:r>
              <a:rPr lang="en-US" sz="1800" b="0" i="0" u="none" strike="noStrike" baseline="0" dirty="0">
                <a:latin typeface="SegoeUI"/>
              </a:rPr>
              <a:t>Mary went with Sue to the Acura dealership. Sally told her not to buy anything. [ her = Mary ]</a:t>
            </a:r>
            <a:endParaRPr lang="en-IN" dirty="0"/>
          </a:p>
        </p:txBody>
      </p:sp>
    </p:spTree>
    <p:extLst>
      <p:ext uri="{BB962C8B-B14F-4D97-AF65-F5344CB8AC3E}">
        <p14:creationId xmlns:p14="http://schemas.microsoft.com/office/powerpoint/2010/main" val="17869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1195-5D33-FBB1-9E0A-D77ECB923CBF}"/>
              </a:ext>
            </a:extLst>
          </p:cNvPr>
          <p:cNvSpPr>
            <a:spLocks noGrp="1"/>
          </p:cNvSpPr>
          <p:nvPr>
            <p:ph type="title"/>
          </p:nvPr>
        </p:nvSpPr>
        <p:spPr/>
        <p:txBody>
          <a:bodyPr/>
          <a:lstStyle/>
          <a:p>
            <a:r>
              <a:rPr lang="en-IN" b="1" dirty="0">
                <a:solidFill>
                  <a:srgbClr val="7030A0"/>
                </a:solidFill>
              </a:rPr>
              <a:t>Pragmatic Analysis</a:t>
            </a:r>
          </a:p>
        </p:txBody>
      </p:sp>
      <p:sp>
        <p:nvSpPr>
          <p:cNvPr id="3" name="Content Placeholder 2">
            <a:extLst>
              <a:ext uri="{FF2B5EF4-FFF2-40B4-BE49-F238E27FC236}">
                <a16:creationId xmlns:a16="http://schemas.microsoft.com/office/drawing/2014/main" id="{02019129-C27E-22D4-8401-6541877062D6}"/>
              </a:ext>
            </a:extLst>
          </p:cNvPr>
          <p:cNvSpPr>
            <a:spLocks noGrp="1"/>
          </p:cNvSpPr>
          <p:nvPr>
            <p:ph idx="1"/>
          </p:nvPr>
        </p:nvSpPr>
        <p:spPr/>
        <p:txBody>
          <a:bodyPr/>
          <a:lstStyle/>
          <a:p>
            <a:pPr algn="just"/>
            <a:r>
              <a:rPr lang="en-US" sz="2000" b="0" i="0" dirty="0">
                <a:solidFill>
                  <a:srgbClr val="FF0000"/>
                </a:solidFill>
                <a:effectLst/>
                <a:latin typeface="Inter"/>
              </a:rPr>
              <a:t>Pragmatic analysis </a:t>
            </a:r>
            <a:r>
              <a:rPr lang="en-US" sz="2000" b="0" i="0" dirty="0">
                <a:solidFill>
                  <a:srgbClr val="3C4043"/>
                </a:solidFill>
                <a:effectLst/>
                <a:latin typeface="Inter"/>
              </a:rPr>
              <a:t>(PA) deals with outside word knowledge, which means understanding the context that is external to documents and queries. </a:t>
            </a:r>
          </a:p>
          <a:p>
            <a:pPr algn="just"/>
            <a:r>
              <a:rPr lang="en-US" sz="2000" b="0" i="0" dirty="0">
                <a:solidFill>
                  <a:srgbClr val="3C4043"/>
                </a:solidFill>
                <a:effectLst/>
                <a:latin typeface="Inter"/>
              </a:rPr>
              <a:t>PA that focuses on what was described is reinterpreted by what it actually meant, deriving the various aspects of language that require real-world knowledge.</a:t>
            </a:r>
          </a:p>
          <a:p>
            <a:pPr algn="just"/>
            <a:r>
              <a:rPr lang="en-US" sz="2000" b="0" i="0" dirty="0">
                <a:solidFill>
                  <a:srgbClr val="3C4043"/>
                </a:solidFill>
                <a:effectLst/>
                <a:latin typeface="Inter"/>
              </a:rPr>
              <a:t>It deals with overall communicative and social content and its effect on interpretation. It means abstracting the meaningful use of language in situations. In this analysis, the main focus always on what was said is reinterpreted on what is intended. It helps users to discover this intended effect by applying a set of rules that characterize cooperative dialogues.</a:t>
            </a:r>
            <a:endParaRPr lang="en-US" sz="2000" dirty="0">
              <a:solidFill>
                <a:srgbClr val="3C4043"/>
              </a:solidFill>
              <a:latin typeface="Inter"/>
            </a:endParaRPr>
          </a:p>
          <a:p>
            <a:pPr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rPr>
              <a:t>“Pruning a tree is a long process”</a:t>
            </a:r>
          </a:p>
          <a:p>
            <a:pPr algn="just" fontAlgn="base">
              <a:buFont typeface="Arial" panose="020B0604020202020204" pitchFamily="34" charset="0"/>
              <a:buChar char="•"/>
            </a:pPr>
            <a:r>
              <a:rPr lang="en-US" sz="2000" b="0" i="0" dirty="0">
                <a:solidFill>
                  <a:srgbClr val="333333"/>
                </a:solidFill>
                <a:effectLst/>
                <a:latin typeface="Times New Roman" panose="02020603050405020304" pitchFamily="18" charset="0"/>
              </a:rPr>
              <a:t>Here, pruning a tree is one of the concepts of computer science algorithm techniques. So, the word </a:t>
            </a:r>
            <a:r>
              <a:rPr lang="en-US" sz="2000" b="1" i="0" dirty="0">
                <a:solidFill>
                  <a:srgbClr val="333333"/>
                </a:solidFill>
                <a:effectLst/>
                <a:latin typeface="Times New Roman" panose="02020603050405020304" pitchFamily="18" charset="0"/>
              </a:rPr>
              <a:t>pruning</a:t>
            </a:r>
            <a:r>
              <a:rPr lang="en-US" sz="2000" b="0" i="0" dirty="0">
                <a:solidFill>
                  <a:srgbClr val="333333"/>
                </a:solidFill>
                <a:effectLst/>
                <a:latin typeface="Times New Roman" panose="02020603050405020304" pitchFamily="18" charset="0"/>
              </a:rPr>
              <a:t> is not related to cutting the actual physical tree, we are talking about computer science algorithm. This is an ambiguous situation; how to deal with these kinds of ambiguous situations is also an open area of research. </a:t>
            </a:r>
          </a:p>
          <a:p>
            <a:pPr algn="l"/>
            <a:endParaRPr lang="en-IN" dirty="0"/>
          </a:p>
        </p:txBody>
      </p:sp>
    </p:spTree>
    <p:extLst>
      <p:ext uri="{BB962C8B-B14F-4D97-AF65-F5344CB8AC3E}">
        <p14:creationId xmlns:p14="http://schemas.microsoft.com/office/powerpoint/2010/main" val="2030721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94BEE-9080-2829-C8DD-958B102CB7AC}"/>
              </a:ext>
            </a:extLst>
          </p:cNvPr>
          <p:cNvSpPr>
            <a:spLocks noGrp="1"/>
          </p:cNvSpPr>
          <p:nvPr>
            <p:ph idx="1"/>
          </p:nvPr>
        </p:nvSpPr>
        <p:spPr>
          <a:xfrm>
            <a:off x="838200" y="475861"/>
            <a:ext cx="10515600" cy="4338735"/>
          </a:xfrm>
        </p:spPr>
        <p:txBody>
          <a:bodyPr>
            <a:normAutofit/>
          </a:bodyPr>
          <a:lstStyle/>
          <a:p>
            <a:pPr marL="0" indent="0" algn="l">
              <a:buNone/>
            </a:pPr>
            <a:r>
              <a:rPr lang="en-IN" sz="1800" b="1" i="0" u="none" strike="noStrike" baseline="0" dirty="0">
                <a:solidFill>
                  <a:srgbClr val="00B050"/>
                </a:solidFill>
                <a:latin typeface="SegoeUI,Bold"/>
              </a:rPr>
              <a:t>Verb Semantics</a:t>
            </a:r>
          </a:p>
          <a:p>
            <a:pPr algn="l">
              <a:lnSpc>
                <a:spcPct val="120000"/>
              </a:lnSpc>
            </a:pPr>
            <a:r>
              <a:rPr lang="en-US" sz="1800" b="0" i="0" u="none" strike="noStrike" baseline="0" dirty="0">
                <a:latin typeface="SegoeUI"/>
              </a:rPr>
              <a:t>Certain verbs appear to place a semantically-oriented emphasis on one of their argument positions, which can have the effect of biasing the manner in which subsequent pronouns are </a:t>
            </a:r>
            <a:r>
              <a:rPr lang="en-IN" sz="1800" b="0" i="0" u="none" strike="noStrike" baseline="0" dirty="0">
                <a:latin typeface="SegoeUI"/>
              </a:rPr>
              <a:t>interpreted.</a:t>
            </a:r>
          </a:p>
          <a:p>
            <a:pPr algn="l">
              <a:lnSpc>
                <a:spcPct val="120000"/>
              </a:lnSpc>
            </a:pPr>
            <a:r>
              <a:rPr lang="en-US" sz="1800" b="0" i="1" u="none" strike="noStrike" baseline="0" dirty="0">
                <a:latin typeface="SegoeUI"/>
              </a:rPr>
              <a:t>John telephoned Bill. He lost the pamphlet on </a:t>
            </a:r>
            <a:r>
              <a:rPr lang="en-US" sz="1800" b="0" i="1" u="none" strike="noStrike" baseline="0" dirty="0" err="1">
                <a:latin typeface="SegoeUI"/>
              </a:rPr>
              <a:t>Acuras</a:t>
            </a:r>
            <a:r>
              <a:rPr lang="en-US" sz="1800" b="0" i="1" u="none" strike="noStrike" baseline="0" dirty="0">
                <a:latin typeface="SegoeUI"/>
              </a:rPr>
              <a:t>. </a:t>
            </a:r>
          </a:p>
          <a:p>
            <a:pPr algn="l">
              <a:lnSpc>
                <a:spcPct val="120000"/>
              </a:lnSpc>
            </a:pPr>
            <a:r>
              <a:rPr lang="en-US" sz="1800" b="0" i="1" u="none" strike="noStrike" baseline="0" dirty="0">
                <a:latin typeface="SegoeUI"/>
              </a:rPr>
              <a:t>John criticized Bill. He lost the pamphlet on </a:t>
            </a:r>
            <a:r>
              <a:rPr lang="en-US" sz="1800" b="0" i="1" u="none" strike="noStrike" baseline="0" dirty="0" err="1">
                <a:latin typeface="SegoeUI"/>
              </a:rPr>
              <a:t>Acuras</a:t>
            </a:r>
            <a:r>
              <a:rPr lang="en-US" sz="1800" b="0" i="1" u="none" strike="noStrike" baseline="0" dirty="0">
                <a:latin typeface="SegoeUI"/>
              </a:rPr>
              <a:t>. </a:t>
            </a:r>
          </a:p>
          <a:p>
            <a:pPr algn="l">
              <a:lnSpc>
                <a:spcPct val="120000"/>
              </a:lnSpc>
            </a:pPr>
            <a:r>
              <a:rPr lang="en-US" sz="1800" b="0" i="0" u="none" strike="noStrike" baseline="0" dirty="0">
                <a:latin typeface="SegoeUI"/>
              </a:rPr>
              <a:t>These examples differ only in the verb used in the first sentence, yet the subject pronoun in passage is typically resolved to John, whereas the pronoun in passage is resolved to Bill. </a:t>
            </a:r>
          </a:p>
          <a:p>
            <a:pPr algn="l">
              <a:lnSpc>
                <a:spcPct val="120000"/>
              </a:lnSpc>
            </a:pPr>
            <a:r>
              <a:rPr lang="en-US" sz="1800" b="0" i="0" u="none" strike="noStrike" baseline="0" dirty="0">
                <a:latin typeface="SegoeUI"/>
              </a:rPr>
              <a:t>Some researchers have claimed that this effect results from what has been called the “implicit causality” of a verb: the implicit cause of a “criticizing” event is considered to be its object, whereas the implicit cause of a “telephoning” event is considered to be its subject. </a:t>
            </a:r>
          </a:p>
        </p:txBody>
      </p:sp>
    </p:spTree>
    <p:extLst>
      <p:ext uri="{BB962C8B-B14F-4D97-AF65-F5344CB8AC3E}">
        <p14:creationId xmlns:p14="http://schemas.microsoft.com/office/powerpoint/2010/main" val="3738287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C5A5-7731-B8C9-1627-64F4FE6012F0}"/>
              </a:ext>
            </a:extLst>
          </p:cNvPr>
          <p:cNvSpPr>
            <a:spLocks noGrp="1"/>
          </p:cNvSpPr>
          <p:nvPr>
            <p:ph type="title"/>
          </p:nvPr>
        </p:nvSpPr>
        <p:spPr/>
        <p:txBody>
          <a:bodyPr/>
          <a:lstStyle/>
          <a:p>
            <a:r>
              <a:rPr lang="en-IN" sz="2800" b="1" i="0" u="none" strike="noStrike" baseline="0" dirty="0">
                <a:latin typeface="SegoeUI,Bold"/>
              </a:rPr>
              <a:t>Coreference Resolution (Self-Study</a:t>
            </a:r>
            <a:r>
              <a:rPr lang="en-IN" sz="1800" b="1" i="0" u="none" strike="noStrike" baseline="0" dirty="0">
                <a:latin typeface="SegoeUI,Bold"/>
              </a:rPr>
              <a:t>)</a:t>
            </a:r>
            <a:endParaRPr lang="en-IN" dirty="0"/>
          </a:p>
        </p:txBody>
      </p:sp>
      <p:sp>
        <p:nvSpPr>
          <p:cNvPr id="3" name="Content Placeholder 2">
            <a:extLst>
              <a:ext uri="{FF2B5EF4-FFF2-40B4-BE49-F238E27FC236}">
                <a16:creationId xmlns:a16="http://schemas.microsoft.com/office/drawing/2014/main" id="{79376F9F-3535-7B3E-EE6C-91852F97B749}"/>
              </a:ext>
            </a:extLst>
          </p:cNvPr>
          <p:cNvSpPr>
            <a:spLocks noGrp="1"/>
          </p:cNvSpPr>
          <p:nvPr>
            <p:ph idx="1"/>
          </p:nvPr>
        </p:nvSpPr>
        <p:spPr>
          <a:xfrm>
            <a:off x="838200" y="1547797"/>
            <a:ext cx="10515600" cy="4351338"/>
          </a:xfrm>
        </p:spPr>
        <p:txBody>
          <a:bodyPr/>
          <a:lstStyle/>
          <a:p>
            <a:pPr algn="l"/>
            <a:r>
              <a:rPr lang="en-US" sz="1800" b="0" i="0" u="none" strike="noStrike" baseline="0" dirty="0">
                <a:latin typeface="SegoeUI"/>
              </a:rPr>
              <a:t>Coreference resolution is important because it consequently improves the performance of</a:t>
            </a:r>
          </a:p>
          <a:p>
            <a:pPr algn="l"/>
            <a:r>
              <a:rPr lang="en-US" sz="1800" b="0" i="0" u="none" strike="noStrike" baseline="0" dirty="0">
                <a:latin typeface="SegoeUI"/>
              </a:rPr>
              <a:t>many tasks in NLP like text summarization, question-answer systems, chatbots, etc. Coreference</a:t>
            </a:r>
          </a:p>
          <a:p>
            <a:pPr algn="l"/>
            <a:r>
              <a:rPr lang="en-US" sz="1800" b="0" i="0" u="none" strike="noStrike" baseline="0" dirty="0">
                <a:latin typeface="SegoeUI"/>
              </a:rPr>
              <a:t>resolution (CR) is the task of finding all linguistic expressions (called mentions) in a given text</a:t>
            </a:r>
          </a:p>
          <a:p>
            <a:pPr algn="l"/>
            <a:r>
              <a:rPr lang="en-US" sz="1800" b="0" i="0" u="none" strike="noStrike" baseline="0" dirty="0">
                <a:latin typeface="SegoeUI"/>
              </a:rPr>
              <a:t>that refer to the same real-world entity. After finding and grouping these mentions we can</a:t>
            </a:r>
          </a:p>
          <a:p>
            <a:pPr algn="l"/>
            <a:r>
              <a:rPr lang="en-US" sz="1800" b="0" i="0" u="none" strike="noStrike" baseline="0" dirty="0">
                <a:latin typeface="SegoeUI"/>
              </a:rPr>
              <a:t>resolve them by replacing, as stated above, pronouns with noun phrases.</a:t>
            </a:r>
          </a:p>
          <a:p>
            <a:pPr algn="l"/>
            <a:endParaRPr lang="en-IN" dirty="0"/>
          </a:p>
        </p:txBody>
      </p:sp>
      <p:pic>
        <p:nvPicPr>
          <p:cNvPr id="5" name="Picture 4">
            <a:extLst>
              <a:ext uri="{FF2B5EF4-FFF2-40B4-BE49-F238E27FC236}">
                <a16:creationId xmlns:a16="http://schemas.microsoft.com/office/drawing/2014/main" id="{F924B38A-DBAE-FF46-5EA8-84B34D857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02" y="3471830"/>
            <a:ext cx="7170420" cy="1432560"/>
          </a:xfrm>
          <a:prstGeom prst="rect">
            <a:avLst/>
          </a:prstGeom>
        </p:spPr>
      </p:pic>
      <p:sp>
        <p:nvSpPr>
          <p:cNvPr id="7" name="TextBox 6">
            <a:extLst>
              <a:ext uri="{FF2B5EF4-FFF2-40B4-BE49-F238E27FC236}">
                <a16:creationId xmlns:a16="http://schemas.microsoft.com/office/drawing/2014/main" id="{F406F81E-2B79-144B-6781-3D845F99A8F5}"/>
              </a:ext>
            </a:extLst>
          </p:cNvPr>
          <p:cNvSpPr txBox="1"/>
          <p:nvPr/>
        </p:nvSpPr>
        <p:spPr>
          <a:xfrm>
            <a:off x="838200" y="4996454"/>
            <a:ext cx="9818136" cy="17095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0" i="0" u="none" strike="noStrike" baseline="0" dirty="0">
                <a:latin typeface="SegoeUI"/>
              </a:rPr>
              <a:t>Coreference resolution is an exceptionally versatile tool and can be applied to a variety of NLP tasks such as text understanding, information extraction, machine translation, sentiment analysis, or document summarization. It is a great way to obtain unambiguous sentences which can be much more easily understood by computers</a:t>
            </a:r>
            <a:endParaRPr lang="en-IN" dirty="0"/>
          </a:p>
        </p:txBody>
      </p:sp>
    </p:spTree>
    <p:extLst>
      <p:ext uri="{BB962C8B-B14F-4D97-AF65-F5344CB8AC3E}">
        <p14:creationId xmlns:p14="http://schemas.microsoft.com/office/powerpoint/2010/main" val="80433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17160-2F4F-6FD5-459A-93A974E3653E}"/>
              </a:ext>
            </a:extLst>
          </p:cNvPr>
          <p:cNvSpPr>
            <a:spLocks noGrp="1"/>
          </p:cNvSpPr>
          <p:nvPr>
            <p:ph idx="1"/>
          </p:nvPr>
        </p:nvSpPr>
        <p:spPr>
          <a:xfrm>
            <a:off x="838200" y="737118"/>
            <a:ext cx="10515600" cy="5355772"/>
          </a:xfrm>
        </p:spPr>
        <p:txBody>
          <a:bodyPr>
            <a:normAutofit fontScale="92500" lnSpcReduction="10000"/>
          </a:bodyPr>
          <a:lstStyle/>
          <a:p>
            <a:pPr algn="l">
              <a:lnSpc>
                <a:spcPct val="150000"/>
              </a:lnSpc>
            </a:pPr>
            <a:r>
              <a:rPr lang="en-US" sz="1800" b="0" i="0" u="none" strike="noStrike" baseline="0" dirty="0">
                <a:latin typeface="SegoeUI"/>
              </a:rPr>
              <a:t>The following are the primary reasons that why this topic requires extensive study :</a:t>
            </a:r>
          </a:p>
          <a:p>
            <a:pPr algn="l">
              <a:lnSpc>
                <a:spcPct val="150000"/>
              </a:lnSpc>
            </a:pPr>
            <a:r>
              <a:rPr lang="en-US" sz="1800" b="0" i="0" u="none" strike="noStrike" baseline="0" dirty="0">
                <a:latin typeface="SegoeUI"/>
              </a:rPr>
              <a:t>1. Coreference resolution forms the basis of the Winograd Schema Challenge, a test of  machine intelligence build to defeat the AIs who’ve beaten the Turing Test! - the machine must identify the antecedent of an ambiguous pronoun in a statement</a:t>
            </a:r>
          </a:p>
          <a:p>
            <a:pPr algn="l">
              <a:lnSpc>
                <a:spcPct val="150000"/>
              </a:lnSpc>
            </a:pPr>
            <a:r>
              <a:rPr lang="en-US" sz="1800" b="0" i="0" u="none" strike="noStrike" baseline="0" dirty="0">
                <a:latin typeface="SegoeUI"/>
              </a:rPr>
              <a:t>2. This is still largely an unsolved problem and there is a lot of scope to improve upon the  results we get at present. A lot lesser tools are also made available to people for this purpose. This is due to inherent ambiguities in resolution which make the problem </a:t>
            </a:r>
            <a:r>
              <a:rPr lang="en-IN" sz="1800" b="0" i="0" u="none" strike="noStrike" baseline="0" dirty="0">
                <a:latin typeface="SegoeUI"/>
              </a:rPr>
              <a:t>difficult.</a:t>
            </a:r>
          </a:p>
          <a:p>
            <a:pPr algn="l">
              <a:lnSpc>
                <a:spcPct val="150000"/>
              </a:lnSpc>
            </a:pPr>
            <a:r>
              <a:rPr lang="en-US" sz="1800" b="0" i="0" u="none" strike="noStrike" baseline="0" dirty="0">
                <a:latin typeface="SegoeUI"/>
              </a:rPr>
              <a:t>3. An example to highlight this ambiguity is as follows : The pronoun it, which has many  uses. It can refer much like he and she, except that it generally refers to inanimate objects. It can also refer to abstractions rather than beings: "He was paid minimum wage, but didn't seem to mind it." Finally, it also has pleonastic uses, which do not refer in anything specific like : a. It's raining. b. It's really a shame.</a:t>
            </a:r>
          </a:p>
          <a:p>
            <a:pPr algn="l">
              <a:lnSpc>
                <a:spcPct val="150000"/>
              </a:lnSpc>
            </a:pPr>
            <a:r>
              <a:rPr lang="en-US" sz="1800" b="0" i="0" u="none" strike="noStrike" baseline="0" dirty="0">
                <a:latin typeface="SegoeUI"/>
              </a:rPr>
              <a:t>4. Coreference resolution is important because it consequently improves the performance of  may tasks in NLP like text summarization, question-answer systems, chatbots, </a:t>
            </a:r>
            <a:r>
              <a:rPr lang="en-US" sz="1800" b="0" i="0" u="none" strike="noStrike" baseline="0" dirty="0" err="1">
                <a:latin typeface="SegoeUI"/>
              </a:rPr>
              <a:t>etc</a:t>
            </a:r>
            <a:endParaRPr lang="en-IN" b="1" dirty="0"/>
          </a:p>
        </p:txBody>
      </p:sp>
    </p:spTree>
    <p:extLst>
      <p:ext uri="{BB962C8B-B14F-4D97-AF65-F5344CB8AC3E}">
        <p14:creationId xmlns:p14="http://schemas.microsoft.com/office/powerpoint/2010/main" val="1546043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2BCB-406B-4A4B-84C7-F6B78FD22380}"/>
              </a:ext>
            </a:extLst>
          </p:cNvPr>
          <p:cNvSpPr>
            <a:spLocks noGrp="1"/>
          </p:cNvSpPr>
          <p:nvPr>
            <p:ph type="title"/>
          </p:nvPr>
        </p:nvSpPr>
        <p:spPr>
          <a:xfrm>
            <a:off x="838200" y="365126"/>
            <a:ext cx="10515600" cy="16096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E8B27A9-6CAD-432C-85C0-4A9A0604B575}"/>
              </a:ext>
            </a:extLst>
          </p:cNvPr>
          <p:cNvSpPr>
            <a:spLocks noGrp="1"/>
          </p:cNvSpPr>
          <p:nvPr>
            <p:ph idx="1"/>
          </p:nvPr>
        </p:nvSpPr>
        <p:spPr>
          <a:xfrm>
            <a:off x="838200" y="638827"/>
            <a:ext cx="10515600" cy="6050072"/>
          </a:xfrm>
        </p:spPr>
        <p:txBody>
          <a:bodyPr>
            <a:normAutofit fontScale="25000" lnSpcReduction="20000"/>
          </a:bodyPr>
          <a:lstStyle/>
          <a:p>
            <a:pPr marL="0" indent="0">
              <a:buNone/>
            </a:pPr>
            <a:endParaRPr lang="en-US" dirty="0"/>
          </a:p>
          <a:p>
            <a:pPr marL="0" indent="0">
              <a:buNone/>
            </a:pPr>
            <a:r>
              <a:rPr lang="en-US" sz="5600" dirty="0"/>
              <a:t>**</a:t>
            </a:r>
            <a:r>
              <a:rPr lang="en-US" sz="5600" b="1" dirty="0"/>
              <a:t>1. Indefinite NPs (Noun Phrases):**</a:t>
            </a:r>
          </a:p>
          <a:p>
            <a:pPr marL="0" indent="0">
              <a:buNone/>
            </a:pPr>
            <a:r>
              <a:rPr lang="en-US" sz="5600" dirty="0"/>
              <a:t>   - **Definition:** Indefinite noun phrases are used when we refer to a non-specific entity, one that is not previously mentioned or known to the listener/reader.</a:t>
            </a:r>
          </a:p>
          <a:p>
            <a:pPr marL="0" indent="0">
              <a:buNone/>
            </a:pPr>
            <a:r>
              <a:rPr lang="en-US" sz="5600" dirty="0"/>
              <a:t>   - **Example:** "I saw a cat in the garden." In this sentence, "a cat" is an indefinite NP because it refers to any cat, not a specific one.</a:t>
            </a:r>
          </a:p>
          <a:p>
            <a:pPr marL="0" indent="0">
              <a:buNone/>
            </a:pPr>
            <a:endParaRPr lang="en-US" sz="4000" dirty="0"/>
          </a:p>
          <a:p>
            <a:pPr marL="0" indent="0">
              <a:buNone/>
            </a:pPr>
            <a:r>
              <a:rPr lang="en-US" sz="4800" b="1" dirty="0"/>
              <a:t>**2. Definite NPs (Noun Phrases):**</a:t>
            </a:r>
          </a:p>
          <a:p>
            <a:pPr marL="0" indent="0">
              <a:buNone/>
            </a:pPr>
            <a:r>
              <a:rPr lang="en-US" sz="4800" dirty="0"/>
              <a:t>   - **Definition:** Definite noun phrases are used when we refer to a specific entity that is already known or has been mentioned earlier in the conversation or text.</a:t>
            </a:r>
          </a:p>
          <a:p>
            <a:pPr marL="0" indent="0">
              <a:buNone/>
            </a:pPr>
            <a:r>
              <a:rPr lang="en-US" sz="4800" dirty="0"/>
              <a:t>   - **Example:** "The cat that I adopted last month is very playful." In this sentence, "the cat" is a definite NP because it refers to a specific cat mentioned earlier in the context.</a:t>
            </a:r>
          </a:p>
          <a:p>
            <a:pPr marL="0" indent="0">
              <a:buNone/>
            </a:pPr>
            <a:endParaRPr lang="en-US" sz="4000" dirty="0"/>
          </a:p>
          <a:p>
            <a:pPr marL="0" indent="0">
              <a:buNone/>
            </a:pPr>
            <a:r>
              <a:rPr lang="en-US" sz="4000" dirty="0"/>
              <a:t>**</a:t>
            </a:r>
            <a:r>
              <a:rPr lang="en-US" sz="4800" b="1" dirty="0"/>
              <a:t>3. Pronouns:**</a:t>
            </a:r>
          </a:p>
          <a:p>
            <a:pPr marL="0" indent="0">
              <a:buNone/>
            </a:pPr>
            <a:r>
              <a:rPr lang="en-US" sz="4800" dirty="0"/>
              <a:t>   - **Definition:** Pronouns are words that replace nouns and noun phrases, simplifying language and avoiding repetition.</a:t>
            </a:r>
          </a:p>
          <a:p>
            <a:pPr marL="0" indent="0">
              <a:buNone/>
            </a:pPr>
            <a:r>
              <a:rPr lang="en-US" sz="4800" dirty="0"/>
              <a:t>   - **Example:** "She is a talented musician. She plays the piano beautifully." In the second sentence, "She" is a pronoun that refers back to the previously mentioned noun "She."</a:t>
            </a:r>
          </a:p>
          <a:p>
            <a:pPr marL="0" indent="0">
              <a:buNone/>
            </a:pPr>
            <a:endParaRPr lang="en-US" sz="4000" dirty="0"/>
          </a:p>
          <a:p>
            <a:pPr marL="0" indent="0">
              <a:buNone/>
            </a:pPr>
            <a:r>
              <a:rPr lang="en-US" sz="4800" dirty="0"/>
              <a:t>**</a:t>
            </a:r>
            <a:r>
              <a:rPr lang="en-US" sz="4800" b="1" dirty="0"/>
              <a:t>4. Demonstratives:**</a:t>
            </a:r>
          </a:p>
          <a:p>
            <a:pPr marL="0" indent="0">
              <a:buNone/>
            </a:pPr>
            <a:r>
              <a:rPr lang="en-US" sz="4800" dirty="0"/>
              <a:t>   - **Definition:** Demonstratives are words like "this," "that," "these," and "those" that indicate the proximity or distance of a referent from the speaker.</a:t>
            </a:r>
          </a:p>
          <a:p>
            <a:pPr marL="0" indent="0">
              <a:buNone/>
            </a:pPr>
            <a:r>
              <a:rPr lang="en-US" sz="4800" dirty="0"/>
              <a:t>   - **Example:** "This book is interesting." In this sentence, "this" is a demonstrative that points to a specific book close to the speaker.</a:t>
            </a:r>
          </a:p>
          <a:p>
            <a:pPr marL="0" indent="0">
              <a:buNone/>
            </a:pPr>
            <a:endParaRPr lang="en-US" sz="4000" dirty="0"/>
          </a:p>
          <a:p>
            <a:pPr marL="0" indent="0">
              <a:buNone/>
            </a:pPr>
            <a:r>
              <a:rPr lang="en-US" sz="4800" dirty="0"/>
              <a:t>**</a:t>
            </a:r>
            <a:r>
              <a:rPr lang="en-US" sz="4800" b="1" dirty="0"/>
              <a:t>5. Anaphora:**</a:t>
            </a:r>
          </a:p>
          <a:p>
            <a:pPr marL="0" indent="0">
              <a:buNone/>
            </a:pPr>
            <a:r>
              <a:rPr lang="en-US" sz="4800" dirty="0"/>
              <a:t>   - **Definition:** Anaphora is a reference phenomenon where a word or phrase refers back to an earlier word or phrase in the discourse.</a:t>
            </a:r>
          </a:p>
          <a:p>
            <a:pPr marL="0" indent="0">
              <a:buNone/>
            </a:pPr>
            <a:r>
              <a:rPr lang="en-US" sz="4800" dirty="0"/>
              <a:t>   - **Example:** "John likes ice cream. He eats it every day." In the second sentence, "He" and "it" are examples of anaphora because they refer back to "John" and "ice cream," respectively, in the previous sentence.</a:t>
            </a:r>
          </a:p>
          <a:p>
            <a:pPr marL="0" indent="0">
              <a:buNone/>
            </a:pPr>
            <a:endParaRPr lang="en-US" sz="4000" dirty="0"/>
          </a:p>
          <a:p>
            <a:pPr marL="0" indent="0">
              <a:buNone/>
            </a:pPr>
            <a:r>
              <a:rPr lang="en-US" sz="4000" dirty="0"/>
              <a:t>.</a:t>
            </a:r>
          </a:p>
        </p:txBody>
      </p:sp>
    </p:spTree>
    <p:extLst>
      <p:ext uri="{BB962C8B-B14F-4D97-AF65-F5344CB8AC3E}">
        <p14:creationId xmlns:p14="http://schemas.microsoft.com/office/powerpoint/2010/main" val="1363577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6CDA-AAFF-42D4-BFA6-0C234F2F5026}"/>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8DA4C6F2-5087-9698-1F3F-C43B6D2D4045}"/>
              </a:ext>
            </a:extLst>
          </p:cNvPr>
          <p:cNvSpPr>
            <a:spLocks noGrp="1"/>
          </p:cNvSpPr>
          <p:nvPr>
            <p:ph idx="1"/>
          </p:nvPr>
        </p:nvSpPr>
        <p:spPr>
          <a:xfrm>
            <a:off x="838200" y="1825625"/>
            <a:ext cx="10515600" cy="2671730"/>
          </a:xfrm>
        </p:spPr>
        <p:txBody>
          <a:bodyPr/>
          <a:lstStyle/>
          <a:p>
            <a:pPr marL="0" indent="0">
              <a:buNone/>
            </a:pPr>
            <a:r>
              <a:rPr lang="en-US" sz="1800" b="0" i="0" u="none" strike="noStrike" baseline="0" dirty="0">
                <a:solidFill>
                  <a:srgbClr val="000000"/>
                </a:solidFill>
                <a:latin typeface="Calibri" panose="020F0502020204030204" pitchFamily="34" charset="0"/>
              </a:rPr>
              <a:t>Q.1 Define discourse &amp; pragmatic analysis . Discuss reference resolution problem in detail. </a:t>
            </a:r>
          </a:p>
          <a:p>
            <a:pPr marL="0" indent="0">
              <a:buNone/>
            </a:pPr>
            <a:r>
              <a:rPr lang="en-US" sz="1800" b="0" i="0" u="none" strike="noStrike" baseline="0" dirty="0">
                <a:solidFill>
                  <a:srgbClr val="000000"/>
                </a:solidFill>
                <a:latin typeface="Calibri" panose="020F0502020204030204" pitchFamily="34" charset="0"/>
              </a:rPr>
              <a:t>Q.2 Discuss following referring expressions with suitable examples w.r.t reference phenomena </a:t>
            </a:r>
          </a:p>
          <a:p>
            <a:r>
              <a:rPr lang="en-IN" sz="1800" b="0" i="0" u="none" strike="noStrike" baseline="0" dirty="0">
                <a:solidFill>
                  <a:srgbClr val="000000"/>
                </a:solidFill>
                <a:latin typeface="Calibri" panose="020F0502020204030204" pitchFamily="34" charset="0"/>
              </a:rPr>
              <a:t>Indefinite NPs Definite NPs Pronouns Demonstratives and anaphora. </a:t>
            </a:r>
          </a:p>
          <a:p>
            <a:pPr marL="0" indent="0">
              <a:buNone/>
            </a:pPr>
            <a:r>
              <a:rPr lang="en-US" sz="1800" b="0" i="0" u="none" strike="noStrike" baseline="0" dirty="0">
                <a:solidFill>
                  <a:srgbClr val="000000"/>
                </a:solidFill>
                <a:latin typeface="Calibri" panose="020F0502020204030204" pitchFamily="34" charset="0"/>
              </a:rPr>
              <a:t>Q.3 Explain three types of referents that complicate the reference resolution problem. </a:t>
            </a:r>
          </a:p>
          <a:p>
            <a:pPr marL="0" indent="0">
              <a:buNone/>
            </a:pPr>
            <a:r>
              <a:rPr lang="en-US" sz="1800" b="0" i="0" u="none" strike="noStrike" baseline="0" dirty="0">
                <a:solidFill>
                  <a:srgbClr val="000000"/>
                </a:solidFill>
                <a:latin typeface="Calibri" panose="020F0502020204030204" pitchFamily="34" charset="0"/>
              </a:rPr>
              <a:t>Q.4 Write a note on Syntactic and Semantic Constraints on Coreference. </a:t>
            </a:r>
          </a:p>
          <a:p>
            <a:pPr marL="0" indent="0">
              <a:buNone/>
            </a:pPr>
            <a:r>
              <a:rPr lang="en-US" sz="1800" b="0" i="0" u="none" strike="noStrike" baseline="0" dirty="0">
                <a:solidFill>
                  <a:srgbClr val="000000"/>
                </a:solidFill>
                <a:latin typeface="Calibri" panose="020F0502020204030204" pitchFamily="34" charset="0"/>
              </a:rPr>
              <a:t>Q.5 Discuss various Preferences in Pronoun Interpretation with suitable example. </a:t>
            </a:r>
            <a:endParaRPr lang="en-IN" dirty="0"/>
          </a:p>
        </p:txBody>
      </p:sp>
    </p:spTree>
    <p:extLst>
      <p:ext uri="{BB962C8B-B14F-4D97-AF65-F5344CB8AC3E}">
        <p14:creationId xmlns:p14="http://schemas.microsoft.com/office/powerpoint/2010/main" val="429396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1E4F-5A08-FB6A-ACDD-01E4488DB99D}"/>
              </a:ext>
            </a:extLst>
          </p:cNvPr>
          <p:cNvSpPr>
            <a:spLocks noGrp="1"/>
          </p:cNvSpPr>
          <p:nvPr>
            <p:ph type="title"/>
          </p:nvPr>
        </p:nvSpPr>
        <p:spPr/>
        <p:txBody>
          <a:bodyPr/>
          <a:lstStyle/>
          <a:p>
            <a:r>
              <a:rPr lang="en-US" sz="4400" b="1" i="0" u="none" strike="noStrike" baseline="0" dirty="0">
                <a:solidFill>
                  <a:srgbClr val="7030A0"/>
                </a:solidFill>
                <a:latin typeface="CIDFont+F2"/>
              </a:rPr>
              <a:t>Discourse model</a:t>
            </a:r>
            <a:endParaRPr lang="en-IN" b="1" dirty="0">
              <a:solidFill>
                <a:srgbClr val="7030A0"/>
              </a:solidFill>
            </a:endParaRPr>
          </a:p>
        </p:txBody>
      </p:sp>
      <p:sp>
        <p:nvSpPr>
          <p:cNvPr id="3" name="Content Placeholder 2">
            <a:extLst>
              <a:ext uri="{FF2B5EF4-FFF2-40B4-BE49-F238E27FC236}">
                <a16:creationId xmlns:a16="http://schemas.microsoft.com/office/drawing/2014/main" id="{A17EF647-C84B-D54A-5D5B-405E4747CE9F}"/>
              </a:ext>
            </a:extLst>
          </p:cNvPr>
          <p:cNvSpPr>
            <a:spLocks noGrp="1"/>
          </p:cNvSpPr>
          <p:nvPr>
            <p:ph idx="1"/>
          </p:nvPr>
        </p:nvSpPr>
        <p:spPr/>
        <p:txBody>
          <a:bodyPr>
            <a:normAutofit fontScale="92500"/>
          </a:bodyPr>
          <a:lstStyle/>
          <a:p>
            <a:pPr algn="l"/>
            <a:r>
              <a:rPr lang="en-US" sz="2200" dirty="0"/>
              <a:t>The word ”</a:t>
            </a:r>
            <a:r>
              <a:rPr lang="en-US" sz="2200" dirty="0">
                <a:solidFill>
                  <a:srgbClr val="FF0000"/>
                </a:solidFill>
              </a:rPr>
              <a:t>discourse</a:t>
            </a:r>
            <a:r>
              <a:rPr lang="en-US" sz="2200" dirty="0"/>
              <a:t>” in linguistic terms means language in use.</a:t>
            </a:r>
          </a:p>
          <a:p>
            <a:pPr algn="l"/>
            <a:r>
              <a:rPr lang="en-US" sz="2200" dirty="0"/>
              <a:t>Discourse in NLP is nothing but coherent groups of sentences. </a:t>
            </a:r>
          </a:p>
          <a:p>
            <a:pPr algn="l"/>
            <a:r>
              <a:rPr lang="en-US" sz="2200" dirty="0"/>
              <a:t>When we deal with Natural Language Processing, the provided language consists of structured, collective, and consistent groups of sentences which are termed discourse in NLP. </a:t>
            </a:r>
          </a:p>
          <a:p>
            <a:pPr algn="l"/>
            <a:r>
              <a:rPr lang="en-US" sz="2200" dirty="0"/>
              <a:t>Discourse Analysis is extracting the meaning out of the corpus or text. </a:t>
            </a:r>
          </a:p>
          <a:p>
            <a:r>
              <a:rPr lang="en-US" sz="2200" dirty="0"/>
              <a:t>Discourse analysis may be defined as the process of performing text or language analysis, which involves text interpretation and knowing the social interactions.</a:t>
            </a:r>
          </a:p>
          <a:p>
            <a:r>
              <a:rPr lang="en-US" sz="2200" dirty="0"/>
              <a:t>Very often, the interpretation of a sentence in a discourse depends on what preceded it. A clear example of this comes from anaphoric pronouns, such as he, she, and it. Given a discourse such as Angus used to have a dog. But he recently disappeared., you will probably interpret he as referring to Angus’s dog. However, in Angus used to have a dog. He took him for walks in New Town., you are more likely to interpret he as referring to Angus himself.</a:t>
            </a:r>
            <a:endParaRPr lang="en-IN" sz="2200" dirty="0"/>
          </a:p>
        </p:txBody>
      </p:sp>
    </p:spTree>
    <p:extLst>
      <p:ext uri="{BB962C8B-B14F-4D97-AF65-F5344CB8AC3E}">
        <p14:creationId xmlns:p14="http://schemas.microsoft.com/office/powerpoint/2010/main" val="243831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FE4E-565E-6A96-5D1B-F97FC94B88E5}"/>
              </a:ext>
            </a:extLst>
          </p:cNvPr>
          <p:cNvSpPr>
            <a:spLocks noGrp="1"/>
          </p:cNvSpPr>
          <p:nvPr>
            <p:ph type="title"/>
          </p:nvPr>
        </p:nvSpPr>
        <p:spPr/>
        <p:txBody>
          <a:bodyPr/>
          <a:lstStyle/>
          <a:p>
            <a:r>
              <a:rPr lang="en-IN" b="1" dirty="0">
                <a:solidFill>
                  <a:srgbClr val="7030A0"/>
                </a:solidFill>
              </a:rPr>
              <a:t>Example of Discourse</a:t>
            </a:r>
          </a:p>
        </p:txBody>
      </p:sp>
      <p:pic>
        <p:nvPicPr>
          <p:cNvPr id="14" name="Picture 13">
            <a:extLst>
              <a:ext uri="{FF2B5EF4-FFF2-40B4-BE49-F238E27FC236}">
                <a16:creationId xmlns:a16="http://schemas.microsoft.com/office/drawing/2014/main" id="{C120BF18-F076-3726-744B-9546EA2D8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922" y="1538151"/>
            <a:ext cx="6606540" cy="2606040"/>
          </a:xfrm>
          <a:prstGeom prst="rect">
            <a:avLst/>
          </a:prstGeom>
        </p:spPr>
      </p:pic>
      <p:sp>
        <p:nvSpPr>
          <p:cNvPr id="16" name="TextBox 15">
            <a:extLst>
              <a:ext uri="{FF2B5EF4-FFF2-40B4-BE49-F238E27FC236}">
                <a16:creationId xmlns:a16="http://schemas.microsoft.com/office/drawing/2014/main" id="{5F0FB542-6AF7-9E3E-3EC5-3F3CD5679983}"/>
              </a:ext>
            </a:extLst>
          </p:cNvPr>
          <p:cNvSpPr txBox="1"/>
          <p:nvPr/>
        </p:nvSpPr>
        <p:spPr>
          <a:xfrm>
            <a:off x="1593203" y="4738104"/>
            <a:ext cx="9350414" cy="1200329"/>
          </a:xfrm>
          <a:prstGeom prst="rect">
            <a:avLst/>
          </a:prstGeom>
          <a:noFill/>
        </p:spPr>
        <p:txBody>
          <a:bodyPr wrap="square">
            <a:spAutoFit/>
          </a:bodyPr>
          <a:lstStyle/>
          <a:p>
            <a:r>
              <a:rPr lang="en-US" b="0" i="0" dirty="0">
                <a:effectLst/>
                <a:latin typeface="Poppins" panose="00000500000000000000" pitchFamily="2" charset="0"/>
              </a:rPr>
              <a:t>Here, “Ana”, “Natural Language Processing” and “UT Dallas” are </a:t>
            </a:r>
            <a:r>
              <a:rPr lang="en-US" b="0" i="0" dirty="0" err="1">
                <a:effectLst/>
                <a:latin typeface="Poppins" panose="00000500000000000000" pitchFamily="2" charset="0"/>
              </a:rPr>
              <a:t>plaussible</a:t>
            </a:r>
            <a:r>
              <a:rPr lang="en-US" b="0" i="0" dirty="0">
                <a:effectLst/>
                <a:latin typeface="Poppins" panose="00000500000000000000" pitchFamily="2" charset="0"/>
              </a:rPr>
              <a:t> entities.</a:t>
            </a:r>
          </a:p>
          <a:p>
            <a:r>
              <a:rPr lang="en-US" b="0" i="0" dirty="0">
                <a:effectLst/>
                <a:latin typeface="Poppins" panose="00000500000000000000" pitchFamily="2" charset="0"/>
              </a:rPr>
              <a:t>“She” and “Her” are references to the entity “Ana” and “the institute” is a reference to the entity “UT Dallas”.</a:t>
            </a:r>
            <a:endParaRPr lang="en-IN" dirty="0"/>
          </a:p>
        </p:txBody>
      </p:sp>
    </p:spTree>
    <p:extLst>
      <p:ext uri="{BB962C8B-B14F-4D97-AF65-F5344CB8AC3E}">
        <p14:creationId xmlns:p14="http://schemas.microsoft.com/office/powerpoint/2010/main" val="374267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A374-04F0-AA6C-E786-0E361A9D68EA}"/>
              </a:ext>
            </a:extLst>
          </p:cNvPr>
          <p:cNvSpPr>
            <a:spLocks noGrp="1"/>
          </p:cNvSpPr>
          <p:nvPr>
            <p:ph type="title"/>
          </p:nvPr>
        </p:nvSpPr>
        <p:spPr/>
        <p:txBody>
          <a:bodyPr/>
          <a:lstStyle/>
          <a:p>
            <a:r>
              <a:rPr lang="en-IN" b="1" dirty="0">
                <a:solidFill>
                  <a:srgbClr val="7030A0"/>
                </a:solidFill>
              </a:rPr>
              <a:t>Reference Resolution</a:t>
            </a:r>
          </a:p>
        </p:txBody>
      </p:sp>
      <p:sp>
        <p:nvSpPr>
          <p:cNvPr id="3" name="Content Placeholder 2">
            <a:extLst>
              <a:ext uri="{FF2B5EF4-FFF2-40B4-BE49-F238E27FC236}">
                <a16:creationId xmlns:a16="http://schemas.microsoft.com/office/drawing/2014/main" id="{B25E27B6-044D-BAD6-6409-4DD7AA25CE04}"/>
              </a:ext>
            </a:extLst>
          </p:cNvPr>
          <p:cNvSpPr>
            <a:spLocks noGrp="1"/>
          </p:cNvSpPr>
          <p:nvPr>
            <p:ph idx="1"/>
          </p:nvPr>
        </p:nvSpPr>
        <p:spPr>
          <a:xfrm>
            <a:off x="838200" y="1816294"/>
            <a:ext cx="10515600" cy="4351338"/>
          </a:xfrm>
        </p:spPr>
        <p:txBody>
          <a:bodyPr>
            <a:normAutofit lnSpcReduction="10000"/>
          </a:bodyPr>
          <a:lstStyle/>
          <a:p>
            <a:r>
              <a:rPr lang="en-IN" dirty="0"/>
              <a:t>Understanding depends on the context</a:t>
            </a:r>
          </a:p>
          <a:p>
            <a:r>
              <a:rPr lang="en-IN" dirty="0"/>
              <a:t>Referring expressions: Example.. it, that, those…</a:t>
            </a:r>
          </a:p>
          <a:p>
            <a:r>
              <a:rPr lang="en-IN" dirty="0"/>
              <a:t>Word Sense – ‘Bank’ (River Bank) or ‘Bank’ (Financial organization)</a:t>
            </a:r>
          </a:p>
          <a:p>
            <a:r>
              <a:rPr lang="en-IN" dirty="0"/>
              <a:t>Intention of speaker : Do you have the time?</a:t>
            </a:r>
          </a:p>
          <a:p>
            <a:r>
              <a:rPr lang="en-US" dirty="0">
                <a:solidFill>
                  <a:srgbClr val="00B050"/>
                </a:solidFill>
              </a:rPr>
              <a:t>Reference,</a:t>
            </a:r>
            <a:r>
              <a:rPr lang="en-US" dirty="0"/>
              <a:t> in NLP, is a linguistic process where one word in a sentence or discourse may refer to another word or entity. The task of resolving such references is known as </a:t>
            </a:r>
            <a:r>
              <a:rPr lang="en-US" dirty="0">
                <a:solidFill>
                  <a:srgbClr val="00B050"/>
                </a:solidFill>
              </a:rPr>
              <a:t>Reference Resolution</a:t>
            </a:r>
            <a:r>
              <a:rPr lang="en-US" dirty="0"/>
              <a:t>. </a:t>
            </a:r>
          </a:p>
          <a:p>
            <a:r>
              <a:rPr lang="en-US" dirty="0"/>
              <a:t>In the previous example (Example of Ana) , “She” and “Her” referring to the entity “Ana” and “the institute” referring to the entity “UT Dallas” are two examples of Reference Resolution.</a:t>
            </a:r>
            <a:endParaRPr lang="en-IN" dirty="0"/>
          </a:p>
        </p:txBody>
      </p:sp>
    </p:spTree>
    <p:extLst>
      <p:ext uri="{BB962C8B-B14F-4D97-AF65-F5344CB8AC3E}">
        <p14:creationId xmlns:p14="http://schemas.microsoft.com/office/powerpoint/2010/main" val="332755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9A27-F10E-B153-47C1-880A2E522712}"/>
              </a:ext>
            </a:extLst>
          </p:cNvPr>
          <p:cNvSpPr>
            <a:spLocks noGrp="1"/>
          </p:cNvSpPr>
          <p:nvPr>
            <p:ph type="title"/>
          </p:nvPr>
        </p:nvSpPr>
        <p:spPr/>
        <p:txBody>
          <a:bodyPr/>
          <a:lstStyle/>
          <a:p>
            <a:r>
              <a:rPr lang="en-IN" dirty="0"/>
              <a:t>Lets summarize </a:t>
            </a:r>
          </a:p>
        </p:txBody>
      </p:sp>
      <p:sp>
        <p:nvSpPr>
          <p:cNvPr id="4" name="Rectangle 1">
            <a:extLst>
              <a:ext uri="{FF2B5EF4-FFF2-40B4-BE49-F238E27FC236}">
                <a16:creationId xmlns:a16="http://schemas.microsoft.com/office/drawing/2014/main" id="{75BE99E1-A64D-0267-76E3-DA067EC28571}"/>
              </a:ext>
            </a:extLst>
          </p:cNvPr>
          <p:cNvSpPr>
            <a:spLocks noGrp="1" noChangeArrowheads="1"/>
          </p:cNvSpPr>
          <p:nvPr>
            <p:ph idx="1"/>
          </p:nvPr>
        </p:nvSpPr>
        <p:spPr bwMode="auto">
          <a:xfrm>
            <a:off x="838201" y="1740683"/>
            <a:ext cx="1007861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Discourse</a:t>
            </a:r>
            <a:r>
              <a:rPr kumimoji="0" lang="en-US" altLang="en-US" sz="2400" b="0" i="0" u="none" strike="noStrike" cap="none" normalizeH="0" baseline="0" dirty="0">
                <a:ln>
                  <a:noFill/>
                </a:ln>
                <a:solidFill>
                  <a:schemeClr val="tx1"/>
                </a:solidFill>
                <a:effectLst/>
                <a:latin typeface="Arial" panose="020B0604020202020204" pitchFamily="34" charset="0"/>
              </a:rPr>
              <a:t> in the context of NLP refers to a sequence of sentences occurring one after the 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Reference</a:t>
            </a:r>
            <a:r>
              <a:rPr kumimoji="0" lang="en-US" altLang="en-US" sz="2400" b="0" i="0" u="none" strike="noStrike" cap="none" normalizeH="0" baseline="0" dirty="0">
                <a:ln>
                  <a:noFill/>
                </a:ln>
                <a:solidFill>
                  <a:schemeClr val="tx1"/>
                </a:solidFill>
                <a:effectLst/>
                <a:latin typeface="Arial" panose="020B0604020202020204" pitchFamily="34" charset="0"/>
              </a:rPr>
              <a:t> is a linguistic process where one word in a sentence or discourse refers to another word or 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task of resolving such references is known as </a:t>
            </a:r>
            <a:r>
              <a:rPr kumimoji="0" lang="en-US" altLang="en-US" sz="2400" b="1" i="0" u="none" strike="noStrike" cap="none" normalizeH="0" baseline="0" dirty="0">
                <a:ln>
                  <a:noFill/>
                </a:ln>
                <a:solidFill>
                  <a:schemeClr val="tx1"/>
                </a:solidFill>
                <a:effectLst/>
                <a:latin typeface="Arial" panose="020B0604020202020204" pitchFamily="34" charset="0"/>
              </a:rPr>
              <a:t>Reference Resolution.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562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613A-EA9B-4BE6-EF18-C2C894C8B28C}"/>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1C41A92E-FA99-FFED-5B73-41E2E05EB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43" y="1933114"/>
            <a:ext cx="4858371" cy="2606040"/>
          </a:xfrm>
          <a:prstGeom prst="rect">
            <a:avLst/>
          </a:prstGeom>
        </p:spPr>
      </p:pic>
      <p:sp>
        <p:nvSpPr>
          <p:cNvPr id="7" name="Content Placeholder 6">
            <a:extLst>
              <a:ext uri="{FF2B5EF4-FFF2-40B4-BE49-F238E27FC236}">
                <a16:creationId xmlns:a16="http://schemas.microsoft.com/office/drawing/2014/main" id="{F4409BE9-B30D-EDCE-0F8D-92D3AEDB304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061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8263ED-83F7-444C-F851-9D1DA73F3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228" y="379379"/>
            <a:ext cx="6075378" cy="4724465"/>
          </a:xfrm>
        </p:spPr>
      </p:pic>
    </p:spTree>
    <p:extLst>
      <p:ext uri="{BB962C8B-B14F-4D97-AF65-F5344CB8AC3E}">
        <p14:creationId xmlns:p14="http://schemas.microsoft.com/office/powerpoint/2010/main" val="203631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4452</Words>
  <Application>Microsoft Office PowerPoint</Application>
  <PresentationFormat>Widescreen</PresentationFormat>
  <Paragraphs>284</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Light</vt:lpstr>
      <vt:lpstr>CIDFont+F2</vt:lpstr>
      <vt:lpstr>Heebo</vt:lpstr>
      <vt:lpstr>Inter</vt:lpstr>
      <vt:lpstr>Nunito</vt:lpstr>
      <vt:lpstr>Poppins</vt:lpstr>
      <vt:lpstr>SegoeUI</vt:lpstr>
      <vt:lpstr>SegoeUI,Bold</vt:lpstr>
      <vt:lpstr>Symbol</vt:lpstr>
      <vt:lpstr>Times New Roman</vt:lpstr>
      <vt:lpstr>Office Theme</vt:lpstr>
      <vt:lpstr>Module 5</vt:lpstr>
      <vt:lpstr>Content</vt:lpstr>
      <vt:lpstr>Pragmatic Analysis</vt:lpstr>
      <vt:lpstr>Discourse model</vt:lpstr>
      <vt:lpstr>Example of Discourse</vt:lpstr>
      <vt:lpstr>Reference Resolution</vt:lpstr>
      <vt:lpstr>Lets summarize </vt:lpstr>
      <vt:lpstr>PowerPoint Presentation</vt:lpstr>
      <vt:lpstr>PowerPoint Presentation</vt:lpstr>
      <vt:lpstr>PowerPoint Presentation</vt:lpstr>
      <vt:lpstr>Reference Phenomena</vt:lpstr>
      <vt:lpstr>Types of Referring Expressions </vt:lpstr>
      <vt:lpstr>PowerPoint Presentation</vt:lpstr>
      <vt:lpstr>PowerPoint Presentation</vt:lpstr>
      <vt:lpstr>Types of referents which complicate the reference  resolution</vt:lpstr>
      <vt:lpstr>PowerPoint Presentation</vt:lpstr>
      <vt:lpstr>PowerPoint Presentation</vt:lpstr>
      <vt:lpstr>PowerPoint Presentation</vt:lpstr>
      <vt:lpstr>Syntactic and Semantic constraints on co-reference</vt:lpstr>
      <vt:lpstr>PowerPoint Presentation</vt:lpstr>
      <vt:lpstr>PowerPoint Presentation</vt:lpstr>
      <vt:lpstr>PowerPoint Presentation</vt:lpstr>
      <vt:lpstr>PowerPoint Presentation</vt:lpstr>
      <vt:lpstr>PowerPoint Presentation</vt:lpstr>
      <vt:lpstr>PowerPoint Presentation</vt:lpstr>
      <vt:lpstr>Preferences in Pronoun Interpretation (Self – Study)</vt:lpstr>
      <vt:lpstr>PowerPoint Presentation</vt:lpstr>
      <vt:lpstr>PowerPoint Presentation</vt:lpstr>
      <vt:lpstr>PowerPoint Presentation</vt:lpstr>
      <vt:lpstr>PowerPoint Presentation</vt:lpstr>
      <vt:lpstr>Coreference Resolution (Self-Study)</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Dipali Koshti</dc:creator>
  <cp:lastModifiedBy>hp</cp:lastModifiedBy>
  <cp:revision>46</cp:revision>
  <dcterms:created xsi:type="dcterms:W3CDTF">2023-04-07T06:11:17Z</dcterms:created>
  <dcterms:modified xsi:type="dcterms:W3CDTF">2023-10-02T04:45:45Z</dcterms:modified>
</cp:coreProperties>
</file>